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81" r:id="rId16"/>
    <p:sldId id="279" r:id="rId17"/>
    <p:sldId id="280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 type="screen4x3"/>
  <p:notesSz cx="68580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9195" autoAdjust="0"/>
    <p:restoredTop sz="94676" autoAdjust="0"/>
  </p:normalViewPr>
  <p:slideViewPr>
    <p:cSldViewPr>
      <p:cViewPr varScale="1">
        <p:scale>
          <a:sx n="115" d="100"/>
          <a:sy n="115" d="100"/>
        </p:scale>
        <p:origin x="63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96353-6130-4D5F-947C-A5A9E1553A80}" type="datetimeFigureOut">
              <a:rPr lang="ko-KR" altLang="en-US" smtClean="0"/>
              <a:t>2021-04-09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8088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52747"/>
            <a:ext cx="548640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71800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380333"/>
            <a:ext cx="2971800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316E0-BC5B-415E-84F4-0A04E47A7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619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316E0-BC5B-415E-84F4-0A04E47A746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2166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A59E2-08D4-4F7E-A6C3-27E8DA14BFAD}" type="datetimeFigureOut">
              <a:rPr lang="ko-KR" altLang="en-US" smtClean="0"/>
              <a:pPr/>
              <a:t>2021-04-09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65483-6F10-4E45-B53F-AD66378945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1.wdp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microsoft.com/office/2007/relationships/hdphoto" Target="../media/hdphoto2.wdp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jpeg"/><Relationship Id="rId3" Type="http://schemas.microsoft.com/office/2007/relationships/hdphoto" Target="../media/hdphoto1.wdp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jpe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microsoft.com/office/2007/relationships/hdphoto" Target="../media/hdphoto1.wdp"/><Relationship Id="rId4" Type="http://schemas.openxmlformats.org/officeDocument/2006/relationships/image" Target="../media/image35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1.jpeg"/><Relationship Id="rId18" Type="http://schemas.openxmlformats.org/officeDocument/2006/relationships/image" Target="../media/image56.jpeg"/><Relationship Id="rId26" Type="http://schemas.openxmlformats.org/officeDocument/2006/relationships/image" Target="../media/image64.png"/><Relationship Id="rId3" Type="http://schemas.openxmlformats.org/officeDocument/2006/relationships/image" Target="../media/image41.png"/><Relationship Id="rId21" Type="http://schemas.openxmlformats.org/officeDocument/2006/relationships/image" Target="../media/image59.jpeg"/><Relationship Id="rId34" Type="http://schemas.microsoft.com/office/2007/relationships/hdphoto" Target="../media/hdphoto1.wdp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17" Type="http://schemas.openxmlformats.org/officeDocument/2006/relationships/image" Target="../media/image55.jpeg"/><Relationship Id="rId25" Type="http://schemas.openxmlformats.org/officeDocument/2006/relationships/image" Target="../media/image63.png"/><Relationship Id="rId33" Type="http://schemas.openxmlformats.org/officeDocument/2006/relationships/image" Target="../media/image2.png"/><Relationship Id="rId2" Type="http://schemas.openxmlformats.org/officeDocument/2006/relationships/image" Target="../media/image40.png"/><Relationship Id="rId16" Type="http://schemas.openxmlformats.org/officeDocument/2006/relationships/image" Target="../media/image54.jpeg"/><Relationship Id="rId20" Type="http://schemas.openxmlformats.org/officeDocument/2006/relationships/image" Target="../media/image58.jpeg"/><Relationship Id="rId29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jpeg"/><Relationship Id="rId24" Type="http://schemas.openxmlformats.org/officeDocument/2006/relationships/image" Target="../media/image62.png"/><Relationship Id="rId32" Type="http://schemas.openxmlformats.org/officeDocument/2006/relationships/image" Target="../media/image70.png"/><Relationship Id="rId5" Type="http://schemas.openxmlformats.org/officeDocument/2006/relationships/image" Target="../media/image43.jpeg"/><Relationship Id="rId15" Type="http://schemas.openxmlformats.org/officeDocument/2006/relationships/image" Target="../media/image53.gif"/><Relationship Id="rId23" Type="http://schemas.openxmlformats.org/officeDocument/2006/relationships/image" Target="../media/image61.png"/><Relationship Id="rId28" Type="http://schemas.openxmlformats.org/officeDocument/2006/relationships/image" Target="../media/image66.png"/><Relationship Id="rId10" Type="http://schemas.openxmlformats.org/officeDocument/2006/relationships/image" Target="../media/image48.png"/><Relationship Id="rId19" Type="http://schemas.openxmlformats.org/officeDocument/2006/relationships/image" Target="../media/image57.jpeg"/><Relationship Id="rId31" Type="http://schemas.openxmlformats.org/officeDocument/2006/relationships/image" Target="../media/image69.png"/><Relationship Id="rId4" Type="http://schemas.openxmlformats.org/officeDocument/2006/relationships/image" Target="../media/image42.pn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Relationship Id="rId22" Type="http://schemas.openxmlformats.org/officeDocument/2006/relationships/image" Target="../media/image60.png"/><Relationship Id="rId27" Type="http://schemas.openxmlformats.org/officeDocument/2006/relationships/image" Target="../media/image65.png"/><Relationship Id="rId30" Type="http://schemas.openxmlformats.org/officeDocument/2006/relationships/image" Target="../media/image68.png"/><Relationship Id="rId8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4.png"/><Relationship Id="rId7" Type="http://schemas.openxmlformats.org/officeDocument/2006/relationships/image" Target="../media/image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3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g"/><Relationship Id="rId5" Type="http://schemas.openxmlformats.org/officeDocument/2006/relationships/image" Target="../media/image79.jpg"/><Relationship Id="rId4" Type="http://schemas.openxmlformats.org/officeDocument/2006/relationships/image" Target="../media/image78.png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8.png"/><Relationship Id="rId7" Type="http://schemas.openxmlformats.org/officeDocument/2006/relationships/image" Target="../media/image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7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9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microsoft.com/office/2007/relationships/hdphoto" Target="../media/hdphoto1.wdp"/><Relationship Id="rId9" Type="http://schemas.openxmlformats.org/officeDocument/2006/relationships/image" Target="../media/image9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2.png"/><Relationship Id="rId7" Type="http://schemas.microsoft.com/office/2007/relationships/hdphoto" Target="../media/hdphoto4.wdp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microsoft.com/office/2007/relationships/hdphoto" Target="../media/hdphoto1.wdp"/><Relationship Id="rId9" Type="http://schemas.openxmlformats.org/officeDocument/2006/relationships/image" Target="../media/image9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00.png"/><Relationship Id="rId7" Type="http://schemas.openxmlformats.org/officeDocument/2006/relationships/image" Target="../media/image2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05.png"/><Relationship Id="rId7" Type="http://schemas.openxmlformats.org/officeDocument/2006/relationships/image" Target="../media/image2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microsoft.com/office/2007/relationships/hdphoto" Target="../media/hdphoto6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1.wdp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"/>
          <p:cNvGrpSpPr/>
          <p:nvPr/>
        </p:nvGrpSpPr>
        <p:grpSpPr>
          <a:xfrm>
            <a:off x="0" y="920531"/>
            <a:ext cx="9144000" cy="3403801"/>
            <a:chOff x="0" y="1515044"/>
            <a:chExt cx="9144000" cy="3403801"/>
          </a:xfrm>
        </p:grpSpPr>
        <p:grpSp>
          <p:nvGrpSpPr>
            <p:cNvPr id="3" name="그룹 198"/>
            <p:cNvGrpSpPr/>
            <p:nvPr/>
          </p:nvGrpSpPr>
          <p:grpSpPr>
            <a:xfrm>
              <a:off x="223838" y="1656039"/>
              <a:ext cx="8696325" cy="0"/>
              <a:chOff x="223838" y="1495425"/>
              <a:chExt cx="8696325" cy="0"/>
            </a:xfrm>
          </p:grpSpPr>
          <p:cxnSp>
            <p:nvCxnSpPr>
              <p:cNvPr id="15" name="직선 연결선 14"/>
              <p:cNvCxnSpPr/>
              <p:nvPr/>
            </p:nvCxnSpPr>
            <p:spPr>
              <a:xfrm>
                <a:off x="223838" y="1495425"/>
                <a:ext cx="2984445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연결선 15"/>
              <p:cNvCxnSpPr/>
              <p:nvPr/>
            </p:nvCxnSpPr>
            <p:spPr>
              <a:xfrm>
                <a:off x="5943600" y="1495425"/>
                <a:ext cx="297656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모서리가 둥근 직사각형 16"/>
            <p:cNvSpPr/>
            <p:nvPr/>
          </p:nvSpPr>
          <p:spPr>
            <a:xfrm>
              <a:off x="3329730" y="1515044"/>
              <a:ext cx="2484541" cy="320400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635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latinLnBrk="0">
                <a:defRPr/>
              </a:pPr>
              <a:r>
                <a:rPr lang="en-US" altLang="ko-KR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Company Introduction</a:t>
              </a:r>
            </a:p>
          </p:txBody>
        </p:sp>
        <p:grpSp>
          <p:nvGrpSpPr>
            <p:cNvPr id="4" name="그룹 2"/>
            <p:cNvGrpSpPr/>
            <p:nvPr/>
          </p:nvGrpSpPr>
          <p:grpSpPr>
            <a:xfrm>
              <a:off x="0" y="2309651"/>
              <a:ext cx="9144000" cy="2609194"/>
              <a:chOff x="0" y="2309651"/>
              <a:chExt cx="9144000" cy="2609194"/>
            </a:xfrm>
          </p:grpSpPr>
          <p:sp>
            <p:nvSpPr>
              <p:cNvPr id="7" name="직사각형 6"/>
              <p:cNvSpPr/>
              <p:nvPr/>
            </p:nvSpPr>
            <p:spPr>
              <a:xfrm>
                <a:off x="0" y="2309651"/>
                <a:ext cx="9144000" cy="2609194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5" name="그룹 1"/>
              <p:cNvGrpSpPr/>
              <p:nvPr/>
            </p:nvGrpSpPr>
            <p:grpSpPr>
              <a:xfrm>
                <a:off x="520996" y="2646885"/>
                <a:ext cx="8102009" cy="1757709"/>
                <a:chOff x="520996" y="2519157"/>
                <a:chExt cx="8102009" cy="1757709"/>
              </a:xfrm>
            </p:grpSpPr>
            <p:sp>
              <p:nvSpPr>
                <p:cNvPr id="8" name="TextBox 7"/>
                <p:cNvSpPr txBox="1"/>
                <p:nvPr/>
              </p:nvSpPr>
              <p:spPr>
                <a:xfrm>
                  <a:off x="520996" y="2519157"/>
                  <a:ext cx="8102009" cy="11782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US" altLang="ko-KR" sz="5400" b="1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Your Best Partner</a:t>
                  </a:r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520996" y="3782372"/>
                  <a:ext cx="8102009" cy="49449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US" altLang="ko-KR" sz="2000" b="1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MYUNG SUNG Inc.</a:t>
                  </a:r>
                </a:p>
              </p:txBody>
            </p:sp>
          </p:grpSp>
        </p:grpSp>
      </p:grp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" t="3347" r="1024" b="10535"/>
          <a:stretch/>
        </p:blipFill>
        <p:spPr>
          <a:xfrm>
            <a:off x="8626" y="3692106"/>
            <a:ext cx="6516654" cy="3165894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22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바닥" descr="06.png"/>
          <p:cNvPicPr>
            <a:picLocks noChangeAspect="1"/>
          </p:cNvPicPr>
          <p:nvPr/>
        </p:nvPicPr>
        <p:blipFill>
          <a:blip r:embed="rId2" cstate="print"/>
          <a:srcRect t="56300"/>
          <a:stretch>
            <a:fillRect/>
          </a:stretch>
        </p:blipFill>
        <p:spPr>
          <a:xfrm>
            <a:off x="0" y="4622305"/>
            <a:ext cx="9139063" cy="2492870"/>
          </a:xfrm>
          <a:prstGeom prst="rect">
            <a:avLst/>
          </a:prstGeom>
        </p:spPr>
      </p:pic>
      <p:grpSp>
        <p:nvGrpSpPr>
          <p:cNvPr id="2" name="그룹 19"/>
          <p:cNvGrpSpPr/>
          <p:nvPr/>
        </p:nvGrpSpPr>
        <p:grpSpPr>
          <a:xfrm>
            <a:off x="-4938" y="6567624"/>
            <a:ext cx="9154801" cy="290377"/>
            <a:chOff x="-1" y="6567623"/>
            <a:chExt cx="9180001" cy="290377"/>
          </a:xfrm>
        </p:grpSpPr>
        <p:grpSp>
          <p:nvGrpSpPr>
            <p:cNvPr id="6" name="그룹 9"/>
            <p:cNvGrpSpPr/>
            <p:nvPr/>
          </p:nvGrpSpPr>
          <p:grpSpPr>
            <a:xfrm>
              <a:off x="-1" y="6567623"/>
              <a:ext cx="9180001" cy="290377"/>
              <a:chOff x="-1" y="6448425"/>
              <a:chExt cx="9180001" cy="290377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0" y="6448425"/>
                <a:ext cx="9180000" cy="290377"/>
              </a:xfrm>
              <a:prstGeom prst="rect">
                <a:avLst/>
              </a:prstGeom>
              <a:solidFill>
                <a:srgbClr val="1F1F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0" name="직선 연결선 9"/>
              <p:cNvCxnSpPr/>
              <p:nvPr/>
            </p:nvCxnSpPr>
            <p:spPr>
              <a:xfrm>
                <a:off x="-1" y="6453336"/>
                <a:ext cx="9180000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920240" y="6612784"/>
              <a:ext cx="530352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700" spc="200" dirty="0"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</a:t>
              </a:r>
              <a:r>
                <a:rPr lang="en-US" altLang="ko-KR" sz="700" spc="200" dirty="0">
                  <a:solidFill>
                    <a:prstClr val="white">
                      <a:lumMod val="7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HALLENGE </a:t>
              </a:r>
              <a:r>
                <a:rPr lang="en-US" altLang="ko-KR" sz="700" spc="200" dirty="0">
                  <a:solidFill>
                    <a:prstClr val="white">
                      <a:lumMod val="7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FOR</a:t>
              </a:r>
              <a:r>
                <a:rPr lang="en-US" altLang="ko-KR" sz="700" spc="200" dirty="0">
                  <a:solidFill>
                    <a:prstClr val="white">
                      <a:lumMod val="7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THE BEST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0483" y="1725718"/>
            <a:ext cx="810200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spc="-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Different </a:t>
            </a:r>
          </a:p>
          <a:p>
            <a:r>
              <a:rPr lang="en-US" altLang="ko-KR" sz="8800" spc="-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Creation</a:t>
            </a:r>
          </a:p>
        </p:txBody>
      </p:sp>
      <p:grpSp>
        <p:nvGrpSpPr>
          <p:cNvPr id="7" name="그룹 1"/>
          <p:cNvGrpSpPr/>
          <p:nvPr/>
        </p:nvGrpSpPr>
        <p:grpSpPr>
          <a:xfrm>
            <a:off x="2862153" y="0"/>
            <a:ext cx="3419694" cy="404037"/>
            <a:chOff x="2264736" y="0"/>
            <a:chExt cx="3419694" cy="404037"/>
          </a:xfrm>
        </p:grpSpPr>
        <p:grpSp>
          <p:nvGrpSpPr>
            <p:cNvPr id="11" name="그룹 22"/>
            <p:cNvGrpSpPr/>
            <p:nvPr/>
          </p:nvGrpSpPr>
          <p:grpSpPr>
            <a:xfrm>
              <a:off x="2264736" y="0"/>
              <a:ext cx="1084521" cy="404037"/>
              <a:chOff x="2264736" y="0"/>
              <a:chExt cx="1084521" cy="404037"/>
            </a:xfrm>
          </p:grpSpPr>
          <p:sp>
            <p:nvSpPr>
              <p:cNvPr id="3" name="양쪽 모서리가 둥근 사각형 2"/>
              <p:cNvSpPr/>
              <p:nvPr/>
            </p:nvSpPr>
            <p:spPr>
              <a:xfrm flipV="1">
                <a:off x="2291317" y="0"/>
                <a:ext cx="1031358" cy="404037"/>
              </a:xfrm>
              <a:prstGeom prst="round2SameRec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2264736" y="80028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회사 소개</a:t>
                </a:r>
              </a:p>
            </p:txBody>
          </p:sp>
        </p:grpSp>
        <p:grpSp>
          <p:nvGrpSpPr>
            <p:cNvPr id="14" name="그룹 23"/>
            <p:cNvGrpSpPr/>
            <p:nvPr/>
          </p:nvGrpSpPr>
          <p:grpSpPr>
            <a:xfrm>
              <a:off x="3432323" y="0"/>
              <a:ext cx="1084521" cy="404037"/>
              <a:chOff x="3419032" y="0"/>
              <a:chExt cx="1084521" cy="404037"/>
            </a:xfrm>
          </p:grpSpPr>
          <p:sp>
            <p:nvSpPr>
              <p:cNvPr id="16" name="양쪽 모서리가 둥근 사각형 15"/>
              <p:cNvSpPr/>
              <p:nvPr/>
            </p:nvSpPr>
            <p:spPr>
              <a:xfrm flipV="1">
                <a:off x="3445613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419032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브랜드 소개</a:t>
                </a:r>
              </a:p>
            </p:txBody>
          </p:sp>
        </p:grpSp>
        <p:grpSp>
          <p:nvGrpSpPr>
            <p:cNvPr id="15" name="그룹 21"/>
            <p:cNvGrpSpPr/>
            <p:nvPr/>
          </p:nvGrpSpPr>
          <p:grpSpPr>
            <a:xfrm>
              <a:off x="4599909" y="0"/>
              <a:ext cx="1084521" cy="404037"/>
              <a:chOff x="5713669" y="0"/>
              <a:chExt cx="1084521" cy="404037"/>
            </a:xfrm>
          </p:grpSpPr>
          <p:sp>
            <p:nvSpPr>
              <p:cNvPr id="18" name="양쪽 모서리가 둥근 사각형 17"/>
              <p:cNvSpPr/>
              <p:nvPr/>
            </p:nvSpPr>
            <p:spPr>
              <a:xfrm flipV="1">
                <a:off x="5740250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713669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비전 및 목표</a:t>
                </a:r>
              </a:p>
            </p:txBody>
          </p:sp>
        </p:grpSp>
      </p:grpSp>
      <p:pic>
        <p:nvPicPr>
          <p:cNvPr id="28" name="Picture 2" descr="F:\work\작업파일\2012\한국국방연구원(KIDA) 홍보 프레젠테이션\png\140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64772" y="2009154"/>
            <a:ext cx="2353496" cy="4369819"/>
          </a:xfrm>
          <a:prstGeom prst="rect">
            <a:avLst/>
          </a:prstGeom>
          <a:noFill/>
        </p:spPr>
      </p:pic>
      <p:pic>
        <p:nvPicPr>
          <p:cNvPr id="26" name="반사광" descr="삼성전자중국PJT(표지)_00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300548" y="1162114"/>
            <a:ext cx="1062100" cy="105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반사광" descr="삼성전자중국PJT(표지)_006.png"/>
          <p:cNvPicPr>
            <a:picLocks noChangeAspect="1"/>
          </p:cNvPicPr>
          <p:nvPr/>
        </p:nvPicPr>
        <p:blipFill>
          <a:blip r:embed="rId5" cstate="print">
            <a:lum bright="20000" contrast="-10000"/>
          </a:blip>
          <a:srcRect/>
          <a:stretch>
            <a:fillRect/>
          </a:stretch>
        </p:blipFill>
        <p:spPr bwMode="auto">
          <a:xfrm>
            <a:off x="5876716" y="930743"/>
            <a:ext cx="838386" cy="83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680483" y="3942738"/>
            <a:ext cx="535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도전과 혁신의 새로운 이름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명성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73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 bwMode="auto">
          <a:xfrm>
            <a:off x="234424" y="180816"/>
            <a:ext cx="763306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Company Overview</a:t>
            </a:r>
          </a:p>
        </p:txBody>
      </p:sp>
      <p:pic>
        <p:nvPicPr>
          <p:cNvPr id="35" name="지구 뒤" descr="05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V="1">
            <a:off x="3532225" y="2604368"/>
            <a:ext cx="1990039" cy="1981780"/>
          </a:xfrm>
          <a:prstGeom prst="rect">
            <a:avLst/>
          </a:prstGeom>
        </p:spPr>
      </p:pic>
      <p:pic>
        <p:nvPicPr>
          <p:cNvPr id="36" name="지구 1" descr="05-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3352711" y="3982949"/>
            <a:ext cx="527090" cy="686053"/>
          </a:xfrm>
          <a:prstGeom prst="rect">
            <a:avLst/>
          </a:prstGeom>
        </p:spPr>
      </p:pic>
      <p:pic>
        <p:nvPicPr>
          <p:cNvPr id="37" name="지구 2" descr="05-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3376044" y="2799899"/>
            <a:ext cx="519077" cy="741539"/>
          </a:xfrm>
          <a:prstGeom prst="rect">
            <a:avLst/>
          </a:prstGeom>
        </p:spPr>
      </p:pic>
      <p:pic>
        <p:nvPicPr>
          <p:cNvPr id="38" name="지구 3" descr="05-1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5123668" y="2487698"/>
            <a:ext cx="482464" cy="458341"/>
          </a:xfrm>
          <a:prstGeom prst="rect">
            <a:avLst/>
          </a:prstGeom>
        </p:spPr>
      </p:pic>
      <p:pic>
        <p:nvPicPr>
          <p:cNvPr id="39" name="지구 4" descr="05-1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5183952" y="3508282"/>
            <a:ext cx="529308" cy="768350"/>
          </a:xfrm>
          <a:prstGeom prst="rect">
            <a:avLst/>
          </a:prstGeom>
        </p:spPr>
      </p:pic>
      <p:pic>
        <p:nvPicPr>
          <p:cNvPr id="40" name="지구 5" descr="05-1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V="1">
            <a:off x="4513762" y="4678531"/>
            <a:ext cx="619039" cy="189151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273846" y="3129287"/>
            <a:ext cx="1258533" cy="1742848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405342" y="3535096"/>
            <a:ext cx="1373948" cy="1340840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71695" y="2364222"/>
            <a:ext cx="2409785" cy="1628455"/>
          </a:xfrm>
          <a:prstGeom prst="rect">
            <a:avLst/>
          </a:prstGeom>
        </p:spPr>
      </p:pic>
      <p:sp>
        <p:nvSpPr>
          <p:cNvPr id="46" name="타원 45"/>
          <p:cNvSpPr/>
          <p:nvPr/>
        </p:nvSpPr>
        <p:spPr>
          <a:xfrm>
            <a:off x="3014122" y="2115145"/>
            <a:ext cx="3020602" cy="3020602"/>
          </a:xfrm>
          <a:prstGeom prst="ellipse">
            <a:avLst/>
          </a:prstGeom>
          <a:noFill/>
          <a:ln w="31750" cap="rnd">
            <a:solidFill>
              <a:srgbClr val="3B495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8" name="지구라인" descr="05-9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V="1">
            <a:off x="3272293" y="2361423"/>
            <a:ext cx="2504260" cy="2528047"/>
          </a:xfrm>
          <a:prstGeom prst="rect">
            <a:avLst/>
          </a:prstGeom>
        </p:spPr>
      </p:pic>
      <p:sp>
        <p:nvSpPr>
          <p:cNvPr id="61" name="TextBox 59"/>
          <p:cNvSpPr txBox="1"/>
          <p:nvPr/>
        </p:nvSpPr>
        <p:spPr bwMode="auto">
          <a:xfrm>
            <a:off x="3898951" y="2938754"/>
            <a:ext cx="1273562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extrusionH="57150" contourW="12700" prstMaterial="powder">
              <a:bevelT w="1270" h="127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altLang="ko-KR" sz="2400" b="1" dirty="0">
              <a:solidFill>
                <a:schemeClr val="bg1"/>
              </a:solidFill>
              <a:effectLst>
                <a:outerShdw blurRad="38100" dist="76200" dir="4800000" algn="tl">
                  <a:srgbClr val="000000">
                    <a:alpha val="69000"/>
                  </a:srgbClr>
                </a:outerShdw>
              </a:effectLst>
              <a:latin typeface="TitilliumMaps26L" pitchFamily="50" charset="0"/>
              <a:ea typeface="-윤고딕350" pitchFamily="18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931452" y="3553446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rgbClr val="E355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970722" y="3529797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rgbClr val="E355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4452423" y="2032918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rgbClr val="E355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4452423" y="5082743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rgbClr val="E355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244280" y="5356297"/>
            <a:ext cx="1424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 판촉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8" name="타이틀"/>
          <p:cNvSpPr/>
          <p:nvPr/>
        </p:nvSpPr>
        <p:spPr>
          <a:xfrm>
            <a:off x="3404438" y="5808838"/>
            <a:ext cx="1469954" cy="161583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 판촉 서비스 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</a:t>
            </a:r>
          </a:p>
        </p:txBody>
      </p:sp>
      <p:sp>
        <p:nvSpPr>
          <p:cNvPr id="79" name="타이틀"/>
          <p:cNvSpPr/>
          <p:nvPr/>
        </p:nvSpPr>
        <p:spPr>
          <a:xfrm>
            <a:off x="3404438" y="6026605"/>
            <a:ext cx="3421421" cy="181992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제조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금융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공공기관  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3,000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 개 거래처 확보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0" name="타이틀"/>
          <p:cNvSpPr/>
          <p:nvPr/>
        </p:nvSpPr>
        <p:spPr>
          <a:xfrm>
            <a:off x="3404438" y="6254148"/>
            <a:ext cx="3421421" cy="181992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Design Center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 중국직영 판매망 구축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242335" y="781028"/>
            <a:ext cx="1836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 및 제조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2" name="타이틀"/>
          <p:cNvSpPr/>
          <p:nvPr/>
        </p:nvSpPr>
        <p:spPr>
          <a:xfrm>
            <a:off x="3459671" y="1251415"/>
            <a:ext cx="2121060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 자체 공장 보유 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 본사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타이틀"/>
          <p:cNvSpPr/>
          <p:nvPr/>
        </p:nvSpPr>
        <p:spPr>
          <a:xfrm>
            <a:off x="3459671" y="1489175"/>
            <a:ext cx="2121060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  현지 법인 설립 및 운영 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 심천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타이틀"/>
          <p:cNvSpPr/>
          <p:nvPr/>
        </p:nvSpPr>
        <p:spPr>
          <a:xfrm>
            <a:off x="3459670" y="1726935"/>
            <a:ext cx="2389517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 내 자체 생산 내수 및 해외 수출 진행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119014" y="3156992"/>
            <a:ext cx="1594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온라인사업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9" name="타이틀"/>
          <p:cNvSpPr/>
          <p:nvPr/>
        </p:nvSpPr>
        <p:spPr>
          <a:xfrm>
            <a:off x="6301347" y="3628658"/>
            <a:ext cx="2523985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B2C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고객과의 소통을 의한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자사몰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에스모도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디씨몰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타이틀"/>
          <p:cNvSpPr/>
          <p:nvPr/>
        </p:nvSpPr>
        <p:spPr>
          <a:xfrm>
            <a:off x="6301347" y="4071293"/>
            <a:ext cx="2121060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오픈마켓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소셜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전문몰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폐쇄몰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(G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마켓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옥션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11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번가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쿠팡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위메프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1" name="타이틀"/>
          <p:cNvSpPr/>
          <p:nvPr/>
        </p:nvSpPr>
        <p:spPr>
          <a:xfrm>
            <a:off x="6301347" y="4956562"/>
            <a:ext cx="2121060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고객만족서비스를 위한 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C/S, A/S </a:t>
            </a:r>
            <a:r>
              <a:rPr lang="ko-KR" altLang="en-US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전담팀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</a:t>
            </a:r>
          </a:p>
        </p:txBody>
      </p:sp>
      <p:sp>
        <p:nvSpPr>
          <p:cNvPr id="92" name="타이틀"/>
          <p:cNvSpPr/>
          <p:nvPr/>
        </p:nvSpPr>
        <p:spPr>
          <a:xfrm>
            <a:off x="6301347" y="4513928"/>
            <a:ext cx="2121060" cy="223524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세계 최대 온라인 쇼핑몰 진출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</a:t>
            </a:r>
            <a:r>
              <a:rPr lang="en-US" altLang="ko-KR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Amazone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Alibaba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rakuten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19576" y="3156992"/>
            <a:ext cx="1655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무선가전사업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4" name="타이틀"/>
          <p:cNvSpPr/>
          <p:nvPr/>
        </p:nvSpPr>
        <p:spPr>
          <a:xfrm>
            <a:off x="600826" y="3628658"/>
            <a:ext cx="1705230" cy="198182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 보유 기술 및 신규기술확보로 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무선가전 사업 확대</a:t>
            </a:r>
          </a:p>
        </p:txBody>
      </p:sp>
      <p:sp>
        <p:nvSpPr>
          <p:cNvPr id="97" name="타이틀"/>
          <p:cNvSpPr/>
          <p:nvPr/>
        </p:nvSpPr>
        <p:spPr>
          <a:xfrm>
            <a:off x="600826" y="4050968"/>
            <a:ext cx="1705230" cy="198182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무선가전의 선호도가 높은 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소형가전분야 제품화 예정</a:t>
            </a:r>
          </a:p>
        </p:txBody>
      </p:sp>
      <p:sp>
        <p:nvSpPr>
          <p:cNvPr id="98" name="타이틀"/>
          <p:cNvSpPr/>
          <p:nvPr/>
        </p:nvSpPr>
        <p:spPr>
          <a:xfrm>
            <a:off x="600826" y="4473278"/>
            <a:ext cx="1705230" cy="198182"/>
          </a:xfrm>
          <a:prstGeom prst="rect">
            <a:avLst/>
          </a:prstGeom>
        </p:spPr>
        <p:txBody>
          <a:bodyPr wrap="none" lIns="0" tIns="0" rIns="0" bIns="0"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indent="104775">
              <a:buClr>
                <a:prstClr val="black">
                  <a:lumMod val="75000"/>
                  <a:lumOff val="25000"/>
                </a:prstClr>
              </a:buClr>
              <a:buSzPct val="90000"/>
              <a:buFont typeface="Wingdings" pitchFamily="2" charset="2"/>
              <a:buChar char="§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2022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년까지</a:t>
            </a: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무선가전 글로벌 </a:t>
            </a:r>
            <a:endParaRPr lang="en-US" altLang="ko-KR" sz="1100" dirty="0">
              <a:solidFill>
                <a:prstClr val="black">
                  <a:lumMod val="95000"/>
                  <a:lumOff val="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Clr>
                <a:prstClr val="black">
                  <a:lumMod val="75000"/>
                  <a:lumOff val="25000"/>
                </a:prstClr>
              </a:buClr>
              <a:buSzPct val="90000"/>
            </a:pPr>
            <a:r>
              <a:rPr lang="en-US" altLang="ko-KR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solidFill>
                  <a:prstClr val="black">
                    <a:lumMod val="95000"/>
                    <a:lumOff val="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선두기업으로 성장</a:t>
            </a:r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52" name="직사각형 51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807" y="3214686"/>
            <a:ext cx="1561449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87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393740" y="873330"/>
            <a:ext cx="10845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요 </a:t>
            </a:r>
          </a:p>
        </p:txBody>
      </p:sp>
      <p:sp>
        <p:nvSpPr>
          <p:cNvPr id="53" name="TextBox 52"/>
          <p:cNvSpPr txBox="1"/>
          <p:nvPr/>
        </p:nvSpPr>
        <p:spPr bwMode="auto">
          <a:xfrm>
            <a:off x="234424" y="180816"/>
            <a:ext cx="763306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Company Overview</a:t>
            </a:r>
          </a:p>
        </p:txBody>
      </p:sp>
      <p:grpSp>
        <p:nvGrpSpPr>
          <p:cNvPr id="4" name="그룹 53"/>
          <p:cNvGrpSpPr/>
          <p:nvPr/>
        </p:nvGrpSpPr>
        <p:grpSpPr>
          <a:xfrm>
            <a:off x="419141" y="1227481"/>
            <a:ext cx="3515636" cy="484862"/>
            <a:chOff x="286982" y="3055661"/>
            <a:chExt cx="3903893" cy="510887"/>
          </a:xfrm>
        </p:grpSpPr>
        <p:sp>
          <p:nvSpPr>
            <p:cNvPr id="55" name="타이틀"/>
            <p:cNvSpPr/>
            <p:nvPr/>
          </p:nvSpPr>
          <p:spPr>
            <a:xfrm>
              <a:off x="286982" y="3055661"/>
              <a:ext cx="3903893" cy="272409"/>
            </a:xfrm>
            <a:prstGeom prst="rect">
              <a:avLst/>
            </a:prstGeom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>
                <a:lnSpc>
                  <a:spcPct val="120000"/>
                </a:lnSpc>
                <a:buClr>
                  <a:prstClr val="black">
                    <a:lumMod val="75000"/>
                    <a:lumOff val="25000"/>
                  </a:prstClr>
                </a:buClr>
                <a:buSzPct val="90000"/>
              </a:pPr>
              <a:r>
                <a:rPr lang="en-US" altLang="ko-KR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㈜</a:t>
              </a:r>
              <a:r>
                <a:rPr lang="ko-KR" altLang="en-US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명성 </a:t>
              </a:r>
              <a:r>
                <a:rPr lang="en-US" altLang="ko-KR" sz="1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(MYUNG SUNG Inc.)</a:t>
              </a:r>
            </a:p>
          </p:txBody>
        </p:sp>
        <p:sp>
          <p:nvSpPr>
            <p:cNvPr id="65" name="타이틀"/>
            <p:cNvSpPr/>
            <p:nvPr/>
          </p:nvSpPr>
          <p:spPr>
            <a:xfrm>
              <a:off x="3296806" y="3388185"/>
              <a:ext cx="72" cy="178363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dist">
                <a:buClr>
                  <a:srgbClr val="C00000"/>
                </a:buClr>
                <a:buSzPct val="90000"/>
              </a:pPr>
              <a:endPara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8" name="양쪽 모서리가 둥근 사각형 67"/>
          <p:cNvSpPr/>
          <p:nvPr/>
        </p:nvSpPr>
        <p:spPr>
          <a:xfrm rot="5400000" flipH="1">
            <a:off x="759600" y="-29367"/>
            <a:ext cx="352800" cy="1872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393740" y="760042"/>
            <a:ext cx="10845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　요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" y="3122771"/>
            <a:ext cx="8910543" cy="2738859"/>
          </a:xfrm>
          <a:prstGeom prst="rect">
            <a:avLst/>
          </a:prstGeom>
        </p:spPr>
      </p:pic>
      <p:sp>
        <p:nvSpPr>
          <p:cNvPr id="138" name="TextBox 137"/>
          <p:cNvSpPr txBox="1"/>
          <p:nvPr/>
        </p:nvSpPr>
        <p:spPr bwMode="auto">
          <a:xfrm>
            <a:off x="2339752" y="2915209"/>
            <a:ext cx="1090401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외부 전경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 bwMode="auto">
          <a:xfrm>
            <a:off x="6720099" y="2924734"/>
            <a:ext cx="1090401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내부 전경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64" y="5883893"/>
            <a:ext cx="8739914" cy="639873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2" name="타이틀"/>
          <p:cNvSpPr/>
          <p:nvPr/>
        </p:nvSpPr>
        <p:spPr>
          <a:xfrm>
            <a:off x="449884" y="1558313"/>
            <a:ext cx="4901051" cy="1218795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　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립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　일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2009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　　　표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김명용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　원　수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45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(2019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기준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　　　사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대구 동구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이노밸리로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44</a:t>
            </a:r>
          </a:p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　　　사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 구로구 디지털로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길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에이스하이엔드타워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913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2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 국 공 장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|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심천시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보안구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씨썅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안락공업단지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A3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3081523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직선 연결선 104"/>
          <p:cNvCxnSpPr>
            <a:stCxn id="188" idx="0"/>
          </p:cNvCxnSpPr>
          <p:nvPr/>
        </p:nvCxnSpPr>
        <p:spPr>
          <a:xfrm flipV="1">
            <a:off x="6832152" y="3251000"/>
            <a:ext cx="0" cy="265810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 flipV="1">
            <a:off x="8346634" y="3251000"/>
            <a:ext cx="0" cy="1718472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 flipV="1">
            <a:off x="818753" y="3251000"/>
            <a:ext cx="0" cy="226990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/>
          <p:cNvCxnSpPr/>
          <p:nvPr/>
        </p:nvCxnSpPr>
        <p:spPr>
          <a:xfrm flipV="1">
            <a:off x="2332321" y="3251000"/>
            <a:ext cx="0" cy="226990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>
            <a:stCxn id="179" idx="2"/>
          </p:cNvCxnSpPr>
          <p:nvPr/>
        </p:nvCxnSpPr>
        <p:spPr>
          <a:xfrm flipV="1">
            <a:off x="3828681" y="3251000"/>
            <a:ext cx="7491" cy="241861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 flipV="1">
            <a:off x="5342027" y="3259570"/>
            <a:ext cx="0" cy="280973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93740" y="873330"/>
            <a:ext cx="10845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요 </a:t>
            </a:r>
          </a:p>
        </p:txBody>
      </p:sp>
      <p:cxnSp>
        <p:nvCxnSpPr>
          <p:cNvPr id="48" name="직선 연결선 47"/>
          <p:cNvCxnSpPr/>
          <p:nvPr/>
        </p:nvCxnSpPr>
        <p:spPr>
          <a:xfrm flipV="1">
            <a:off x="4553591" y="1860201"/>
            <a:ext cx="1882" cy="139511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 bwMode="auto">
          <a:xfrm>
            <a:off x="234424" y="180816"/>
            <a:ext cx="763306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Company Overview</a:t>
            </a:r>
          </a:p>
        </p:txBody>
      </p:sp>
      <p:sp>
        <p:nvSpPr>
          <p:cNvPr id="68" name="양쪽 모서리가 둥근 사각형 67"/>
          <p:cNvSpPr/>
          <p:nvPr/>
        </p:nvSpPr>
        <p:spPr>
          <a:xfrm rot="5400000" flipH="1">
            <a:off x="759600" y="-29367"/>
            <a:ext cx="352800" cy="1872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3" name="직선 연결선 72"/>
          <p:cNvCxnSpPr/>
          <p:nvPr/>
        </p:nvCxnSpPr>
        <p:spPr>
          <a:xfrm>
            <a:off x="826467" y="3251326"/>
            <a:ext cx="7520167" cy="1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모서리가 둥근 직사각형 74"/>
          <p:cNvSpPr/>
          <p:nvPr/>
        </p:nvSpPr>
        <p:spPr>
          <a:xfrm>
            <a:off x="3799653" y="1537675"/>
            <a:ext cx="15078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 prstMaterial="dkEdge"/>
          </a:bodyPr>
          <a:lstStyle/>
          <a:p>
            <a:pPr algn="ctr" latinLnBrk="0">
              <a:defRPr/>
            </a:pP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대표이사</a:t>
            </a:r>
          </a:p>
          <a:p>
            <a:pPr algn="ctr" latinLnBrk="0">
              <a:defRPr/>
            </a:pPr>
            <a:endParaRPr lang="ko-KR" altLang="en-US" sz="1600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25" name="직선 연결선 124"/>
          <p:cNvCxnSpPr>
            <a:stCxn id="160" idx="1"/>
          </p:cNvCxnSpPr>
          <p:nvPr/>
        </p:nvCxnSpPr>
        <p:spPr>
          <a:xfrm flipH="1" flipV="1">
            <a:off x="4555865" y="2429834"/>
            <a:ext cx="2162462" cy="24799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/>
          <p:cNvCxnSpPr>
            <a:endCxn id="59" idx="3"/>
          </p:cNvCxnSpPr>
          <p:nvPr/>
        </p:nvCxnSpPr>
        <p:spPr>
          <a:xfrm flipH="1">
            <a:off x="3953481" y="2711993"/>
            <a:ext cx="602384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64631" y="758322"/>
            <a:ext cx="10845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 구성</a:t>
            </a: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743200" y="2551793"/>
            <a:ext cx="1210281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중국심천공장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5285371" y="2285438"/>
            <a:ext cx="1149157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부설연구소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4747023" y="370296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온라인사업부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0" name="모서리가 둥근 직사각형 159"/>
          <p:cNvSpPr/>
          <p:nvPr/>
        </p:nvSpPr>
        <p:spPr>
          <a:xfrm>
            <a:off x="6718327" y="2294433"/>
            <a:ext cx="1149157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제품개발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1" name="모서리가 둥근 직사각형 160"/>
          <p:cNvSpPr/>
          <p:nvPr/>
        </p:nvSpPr>
        <p:spPr>
          <a:xfrm>
            <a:off x="3243172" y="370296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고객지원부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2" name="모서리가 둥근 직사각형 161"/>
          <p:cNvSpPr/>
          <p:nvPr/>
        </p:nvSpPr>
        <p:spPr>
          <a:xfrm>
            <a:off x="1744809" y="370123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영업부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3" name="모서리가 둥근 직사각형 162"/>
          <p:cNvSpPr/>
          <p:nvPr/>
        </p:nvSpPr>
        <p:spPr>
          <a:xfrm>
            <a:off x="240958" y="370123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경영지원부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4" name="모서리가 둥근 직사각형 163"/>
          <p:cNvSpPr/>
          <p:nvPr/>
        </p:nvSpPr>
        <p:spPr>
          <a:xfrm>
            <a:off x="7737715" y="370462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A/S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센터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5" name="모서리가 둥근 직사각형 164"/>
          <p:cNvSpPr/>
          <p:nvPr/>
        </p:nvSpPr>
        <p:spPr>
          <a:xfrm>
            <a:off x="6233864" y="370462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생산관리부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6" name="모서리가 둥근 직사각형 165"/>
          <p:cNvSpPr/>
          <p:nvPr/>
        </p:nvSpPr>
        <p:spPr>
          <a:xfrm>
            <a:off x="4747023" y="4260130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온라인유통팀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7" name="모서리가 둥근 직사각형 166"/>
          <p:cNvSpPr/>
          <p:nvPr/>
        </p:nvSpPr>
        <p:spPr>
          <a:xfrm>
            <a:off x="3243172" y="4253550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CS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8" name="모서리가 둥근 직사각형 167"/>
          <p:cNvSpPr/>
          <p:nvPr/>
        </p:nvSpPr>
        <p:spPr>
          <a:xfrm>
            <a:off x="1744809" y="425181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국내영업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9" name="모서리가 둥근 직사각형 168"/>
          <p:cNvSpPr/>
          <p:nvPr/>
        </p:nvSpPr>
        <p:spPr>
          <a:xfrm>
            <a:off x="240958" y="425181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경영기획팀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1" name="모서리가 둥근 직사각형 170"/>
          <p:cNvSpPr/>
          <p:nvPr/>
        </p:nvSpPr>
        <p:spPr>
          <a:xfrm>
            <a:off x="6233864" y="425520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제조생산팀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2" name="모서리가 둥근 직사각형 171"/>
          <p:cNvSpPr/>
          <p:nvPr/>
        </p:nvSpPr>
        <p:spPr>
          <a:xfrm>
            <a:off x="4747023" y="480255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마케팅기획팀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3" name="모서리가 둥근 직사각형 172"/>
          <p:cNvSpPr/>
          <p:nvPr/>
        </p:nvSpPr>
        <p:spPr>
          <a:xfrm>
            <a:off x="3243172" y="4802558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4" name="모서리가 둥근 직사각형 173"/>
          <p:cNvSpPr/>
          <p:nvPr/>
        </p:nvSpPr>
        <p:spPr>
          <a:xfrm>
            <a:off x="1744809" y="4800827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국내영업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5" name="모서리가 둥근 직사각형 174"/>
          <p:cNvSpPr/>
          <p:nvPr/>
        </p:nvSpPr>
        <p:spPr>
          <a:xfrm>
            <a:off x="240958" y="4800827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인사총무팀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7" name="모서리가 둥근 직사각형 176"/>
          <p:cNvSpPr/>
          <p:nvPr/>
        </p:nvSpPr>
        <p:spPr>
          <a:xfrm>
            <a:off x="6233864" y="4804217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제품인쇄팀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8" name="모서리가 둥근 직사각형 177"/>
          <p:cNvSpPr/>
          <p:nvPr/>
        </p:nvSpPr>
        <p:spPr>
          <a:xfrm>
            <a:off x="4734244" y="5349217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9" name="모서리가 둥근 직사각형 178"/>
          <p:cNvSpPr/>
          <p:nvPr/>
        </p:nvSpPr>
        <p:spPr>
          <a:xfrm>
            <a:off x="3230393" y="5349217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출고관리팀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0" name="모서리가 둥근 직사각형 179"/>
          <p:cNvSpPr/>
          <p:nvPr/>
        </p:nvSpPr>
        <p:spPr>
          <a:xfrm>
            <a:off x="1732030" y="5347486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해외영업팀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1" name="모서리가 둥근 직사각형 180"/>
          <p:cNvSpPr/>
          <p:nvPr/>
        </p:nvSpPr>
        <p:spPr>
          <a:xfrm>
            <a:off x="228179" y="5347486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경리회계팀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3" name="모서리가 둥근 직사각형 182"/>
          <p:cNvSpPr/>
          <p:nvPr/>
        </p:nvSpPr>
        <p:spPr>
          <a:xfrm>
            <a:off x="6221085" y="5350876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품질관리팀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8" name="모서리가 둥근 직사각형 187"/>
          <p:cNvSpPr/>
          <p:nvPr/>
        </p:nvSpPr>
        <p:spPr>
          <a:xfrm>
            <a:off x="6233864" y="5909100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물류관리팀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9" name="모서리가 둥근 직사각형 188"/>
          <p:cNvSpPr/>
          <p:nvPr/>
        </p:nvSpPr>
        <p:spPr>
          <a:xfrm>
            <a:off x="7733485" y="4251819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고객관리팀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0" name="모서리가 둥근 직사각형 189"/>
          <p:cNvSpPr/>
          <p:nvPr/>
        </p:nvSpPr>
        <p:spPr>
          <a:xfrm>
            <a:off x="7747211" y="4809272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수리팀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2" name="그림 5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54" name="모서리가 둥근 직사각형 53"/>
          <p:cNvSpPr/>
          <p:nvPr/>
        </p:nvSpPr>
        <p:spPr>
          <a:xfrm>
            <a:off x="4747023" y="5909100"/>
            <a:ext cx="1196576" cy="3204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6350" cap="flat" cmpd="sng" algn="ctr">
            <a:solidFill>
              <a:srgbClr val="505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>
            <a:sp3d extrusionH="6350"/>
          </a:bodyPr>
          <a:lstStyle/>
          <a:p>
            <a:pPr algn="ctr" latinLnBrk="0">
              <a:defRPr/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CS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</a:t>
            </a:r>
            <a:endParaRPr lang="ko-KR" altLang="en-US" sz="16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56" name="직선 연결선 55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74938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181.png"/>
          <p:cNvPicPr>
            <a:picLocks noChangeAspect="1"/>
          </p:cNvPicPr>
          <p:nvPr/>
        </p:nvPicPr>
        <p:blipFill rotWithShape="1">
          <a:blip r:embed="rId2">
            <a:lum bright="-2000" contrast="9000"/>
          </a:blip>
          <a:srcRect t="26475" r="626"/>
          <a:stretch/>
        </p:blipFill>
        <p:spPr>
          <a:xfrm>
            <a:off x="-4939" y="8092"/>
            <a:ext cx="9148939" cy="65520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History &amp; Growth</a:t>
            </a:r>
          </a:p>
        </p:txBody>
      </p:sp>
      <p:grpSp>
        <p:nvGrpSpPr>
          <p:cNvPr id="3" name="그룹 14"/>
          <p:cNvGrpSpPr/>
          <p:nvPr/>
        </p:nvGrpSpPr>
        <p:grpSpPr>
          <a:xfrm>
            <a:off x="4149133" y="4333762"/>
            <a:ext cx="4306807" cy="1595798"/>
            <a:chOff x="4697369" y="3634179"/>
            <a:chExt cx="4306807" cy="1595798"/>
          </a:xfrm>
        </p:grpSpPr>
        <p:sp>
          <p:nvSpPr>
            <p:cNvPr id="74" name="카피2"/>
            <p:cNvSpPr>
              <a:spLocks noChangeArrowheads="1"/>
            </p:cNvSpPr>
            <p:nvPr/>
          </p:nvSpPr>
          <p:spPr bwMode="auto">
            <a:xfrm>
              <a:off x="5812597" y="4461550"/>
              <a:ext cx="1128514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㈜명성 법인 설립</a:t>
              </a:r>
            </a:p>
          </p:txBody>
        </p:sp>
        <p:grpSp>
          <p:nvGrpSpPr>
            <p:cNvPr id="4" name="그룹 71"/>
            <p:cNvGrpSpPr/>
            <p:nvPr/>
          </p:nvGrpSpPr>
          <p:grpSpPr>
            <a:xfrm>
              <a:off x="4697369" y="4449120"/>
              <a:ext cx="1010738" cy="229612"/>
              <a:chOff x="5143500" y="2962275"/>
              <a:chExt cx="925013" cy="229612"/>
            </a:xfrm>
          </p:grpSpPr>
          <p:sp>
            <p:nvSpPr>
              <p:cNvPr id="76" name="모서리가 둥근 직사각형 75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7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2009</a:t>
                </a:r>
              </a:p>
            </p:txBody>
          </p:sp>
        </p:grpSp>
        <p:sp>
          <p:nvSpPr>
            <p:cNvPr id="79" name="카피2"/>
            <p:cNvSpPr>
              <a:spLocks noChangeArrowheads="1"/>
            </p:cNvSpPr>
            <p:nvPr/>
          </p:nvSpPr>
          <p:spPr bwMode="auto">
            <a:xfrm>
              <a:off x="5812597" y="4733197"/>
              <a:ext cx="1080424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5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서울사무소 등록</a:t>
              </a:r>
              <a:endParaRPr lang="en-US" altLang="ko-KR" sz="12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grpSp>
          <p:nvGrpSpPr>
            <p:cNvPr id="5" name="그룹 76"/>
            <p:cNvGrpSpPr/>
            <p:nvPr/>
          </p:nvGrpSpPr>
          <p:grpSpPr>
            <a:xfrm>
              <a:off x="4697369" y="4720767"/>
              <a:ext cx="1010738" cy="229612"/>
              <a:chOff x="5143500" y="2962275"/>
              <a:chExt cx="925013" cy="229612"/>
            </a:xfrm>
          </p:grpSpPr>
          <p:sp>
            <p:nvSpPr>
              <p:cNvPr id="81" name="모서리가 둥근 직사각형 80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2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2008</a:t>
                </a:r>
              </a:p>
            </p:txBody>
          </p:sp>
        </p:grpSp>
        <p:sp>
          <p:nvSpPr>
            <p:cNvPr id="84" name="카피2"/>
            <p:cNvSpPr>
              <a:spLocks noChangeArrowheads="1"/>
            </p:cNvSpPr>
            <p:nvPr/>
          </p:nvSpPr>
          <p:spPr bwMode="auto">
            <a:xfrm>
              <a:off x="5812597" y="5012795"/>
              <a:ext cx="1324080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중국 심천 공장 등록</a:t>
              </a:r>
              <a:endParaRPr lang="en-US" altLang="ko-KR" sz="1200" b="1" spc="-5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grpSp>
          <p:nvGrpSpPr>
            <p:cNvPr id="6" name="그룹 81"/>
            <p:cNvGrpSpPr/>
            <p:nvPr/>
          </p:nvGrpSpPr>
          <p:grpSpPr>
            <a:xfrm>
              <a:off x="4697369" y="5000365"/>
              <a:ext cx="1010738" cy="229612"/>
              <a:chOff x="5143500" y="2962275"/>
              <a:chExt cx="925013" cy="229612"/>
            </a:xfrm>
          </p:grpSpPr>
          <p:sp>
            <p:nvSpPr>
              <p:cNvPr id="86" name="모서리가 둥근 직사각형 85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7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2003</a:t>
                </a:r>
              </a:p>
            </p:txBody>
          </p:sp>
        </p:grpSp>
        <p:sp>
          <p:nvSpPr>
            <p:cNvPr id="94" name="카피2"/>
            <p:cNvSpPr>
              <a:spLocks noChangeArrowheads="1"/>
            </p:cNvSpPr>
            <p:nvPr/>
          </p:nvSpPr>
          <p:spPr bwMode="auto">
            <a:xfrm>
              <a:off x="5812597" y="3646609"/>
              <a:ext cx="3191579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en-US" altLang="ko-KR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ISO9001:2008, </a:t>
              </a:r>
              <a:r>
                <a:rPr lang="ko-KR" altLang="en-US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기업부설연구소</a:t>
              </a:r>
              <a:r>
                <a:rPr lang="en-US" altLang="ko-KR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, INNO-BIZ </a:t>
              </a:r>
              <a:r>
                <a:rPr lang="ko-KR" altLang="en-US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인증</a:t>
              </a:r>
              <a:r>
                <a:rPr lang="en-US" altLang="ko-KR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 </a:t>
              </a:r>
              <a:endParaRPr lang="ko-KR" altLang="en-US" sz="1200" b="1" spc="-5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grpSp>
          <p:nvGrpSpPr>
            <p:cNvPr id="7" name="그룹 56"/>
            <p:cNvGrpSpPr/>
            <p:nvPr/>
          </p:nvGrpSpPr>
          <p:grpSpPr>
            <a:xfrm>
              <a:off x="4697369" y="3634179"/>
              <a:ext cx="1010738" cy="229612"/>
              <a:chOff x="5143500" y="2962275"/>
              <a:chExt cx="925013" cy="229612"/>
            </a:xfrm>
          </p:grpSpPr>
          <p:sp>
            <p:nvSpPr>
              <p:cNvPr id="96" name="모서리가 둥근 직사각형 95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97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2012</a:t>
                </a:r>
              </a:p>
            </p:txBody>
          </p:sp>
        </p:grpSp>
        <p:sp>
          <p:nvSpPr>
            <p:cNvPr id="99" name="카피2"/>
            <p:cNvSpPr>
              <a:spLocks noChangeArrowheads="1"/>
            </p:cNvSpPr>
            <p:nvPr/>
          </p:nvSpPr>
          <p:spPr bwMode="auto">
            <a:xfrm>
              <a:off x="5812597" y="3918256"/>
              <a:ext cx="932948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b="1" spc="-5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벤처기업 등록</a:t>
              </a:r>
            </a:p>
          </p:txBody>
        </p:sp>
        <p:grpSp>
          <p:nvGrpSpPr>
            <p:cNvPr id="10" name="그룹 61"/>
            <p:cNvGrpSpPr/>
            <p:nvPr/>
          </p:nvGrpSpPr>
          <p:grpSpPr>
            <a:xfrm>
              <a:off x="4697369" y="3905826"/>
              <a:ext cx="1010738" cy="229612"/>
              <a:chOff x="5143500" y="2962275"/>
              <a:chExt cx="925013" cy="229612"/>
            </a:xfrm>
          </p:grpSpPr>
          <p:sp>
            <p:nvSpPr>
              <p:cNvPr id="101" name="모서리가 둥근 직사각형 100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2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2011</a:t>
                </a:r>
              </a:p>
            </p:txBody>
          </p:sp>
        </p:grpSp>
        <p:sp>
          <p:nvSpPr>
            <p:cNvPr id="104" name="카피2"/>
            <p:cNvSpPr>
              <a:spLocks noChangeArrowheads="1"/>
            </p:cNvSpPr>
            <p:nvPr/>
          </p:nvSpPr>
          <p:spPr bwMode="auto">
            <a:xfrm>
              <a:off x="5812597" y="4189903"/>
              <a:ext cx="589905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5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공장등록</a:t>
              </a:r>
            </a:p>
          </p:txBody>
        </p:sp>
        <p:grpSp>
          <p:nvGrpSpPr>
            <p:cNvPr id="11" name="그룹 66"/>
            <p:cNvGrpSpPr/>
            <p:nvPr/>
          </p:nvGrpSpPr>
          <p:grpSpPr>
            <a:xfrm>
              <a:off x="4697369" y="4177473"/>
              <a:ext cx="1010738" cy="229612"/>
              <a:chOff x="5143500" y="2962275"/>
              <a:chExt cx="925013" cy="229612"/>
            </a:xfrm>
          </p:grpSpPr>
          <p:sp>
            <p:nvSpPr>
              <p:cNvPr id="106" name="모서리가 둥근 직사각형 105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7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2010</a:t>
                </a:r>
              </a:p>
            </p:txBody>
          </p:sp>
        </p:grpSp>
      </p:grpSp>
      <p:grpSp>
        <p:nvGrpSpPr>
          <p:cNvPr id="12" name="그룹 13"/>
          <p:cNvGrpSpPr/>
          <p:nvPr/>
        </p:nvGrpSpPr>
        <p:grpSpPr>
          <a:xfrm>
            <a:off x="4157600" y="5984364"/>
            <a:ext cx="2295038" cy="509723"/>
            <a:chOff x="4697369" y="5790656"/>
            <a:chExt cx="2295038" cy="509723"/>
          </a:xfrm>
        </p:grpSpPr>
        <p:grpSp>
          <p:nvGrpSpPr>
            <p:cNvPr id="14" name="그룹 86"/>
            <p:cNvGrpSpPr/>
            <p:nvPr/>
          </p:nvGrpSpPr>
          <p:grpSpPr>
            <a:xfrm>
              <a:off x="4697369" y="6070767"/>
              <a:ext cx="1010738" cy="229612"/>
              <a:chOff x="5143500" y="2979209"/>
              <a:chExt cx="925013" cy="229612"/>
            </a:xfrm>
          </p:grpSpPr>
          <p:sp>
            <p:nvSpPr>
              <p:cNvPr id="71" name="모서리가 둥근 직사각형 70"/>
              <p:cNvSpPr/>
              <p:nvPr/>
            </p:nvSpPr>
            <p:spPr>
              <a:xfrm>
                <a:off x="5143500" y="2979209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2" name="카피2"/>
              <p:cNvSpPr>
                <a:spLocks noChangeArrowheads="1"/>
              </p:cNvSpPr>
              <p:nvPr/>
            </p:nvSpPr>
            <p:spPr bwMode="auto">
              <a:xfrm>
                <a:off x="5282246" y="3004815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1994</a:t>
                </a:r>
              </a:p>
            </p:txBody>
          </p:sp>
        </p:grpSp>
        <p:sp>
          <p:nvSpPr>
            <p:cNvPr id="70" name="카피2"/>
            <p:cNvSpPr>
              <a:spLocks noChangeArrowheads="1"/>
            </p:cNvSpPr>
            <p:nvPr/>
          </p:nvSpPr>
          <p:spPr bwMode="auto">
            <a:xfrm>
              <a:off x="5812597" y="6083197"/>
              <a:ext cx="981038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5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명성 산업 설립</a:t>
              </a:r>
            </a:p>
          </p:txBody>
        </p:sp>
        <p:grpSp>
          <p:nvGrpSpPr>
            <p:cNvPr id="15" name="그룹 86"/>
            <p:cNvGrpSpPr/>
            <p:nvPr/>
          </p:nvGrpSpPr>
          <p:grpSpPr>
            <a:xfrm>
              <a:off x="4697369" y="5790656"/>
              <a:ext cx="1010738" cy="229612"/>
              <a:chOff x="5143500" y="2970742"/>
              <a:chExt cx="925013" cy="229612"/>
            </a:xfrm>
          </p:grpSpPr>
          <p:sp>
            <p:nvSpPr>
              <p:cNvPr id="131" name="모서리가 둥근 직사각형 130"/>
              <p:cNvSpPr/>
              <p:nvPr/>
            </p:nvSpPr>
            <p:spPr>
              <a:xfrm>
                <a:off x="5143500" y="2970742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2" name="카피2"/>
              <p:cNvSpPr>
                <a:spLocks noChangeArrowheads="1"/>
              </p:cNvSpPr>
              <p:nvPr/>
            </p:nvSpPr>
            <p:spPr bwMode="auto">
              <a:xfrm>
                <a:off x="5282246" y="2996348"/>
                <a:ext cx="648000" cy="1862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1997</a:t>
                </a:r>
              </a:p>
            </p:txBody>
          </p:sp>
        </p:grpSp>
        <p:sp>
          <p:nvSpPr>
            <p:cNvPr id="130" name="카피2"/>
            <p:cNvSpPr>
              <a:spLocks noChangeArrowheads="1"/>
            </p:cNvSpPr>
            <p:nvPr/>
          </p:nvSpPr>
          <p:spPr bwMode="auto">
            <a:xfrm>
              <a:off x="5812597" y="5803086"/>
              <a:ext cx="1179810" cy="203133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5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시계제품특허등록</a:t>
              </a:r>
            </a:p>
          </p:txBody>
        </p:sp>
      </p:grpSp>
      <p:grpSp>
        <p:nvGrpSpPr>
          <p:cNvPr id="16" name="그룹 1"/>
          <p:cNvGrpSpPr/>
          <p:nvPr/>
        </p:nvGrpSpPr>
        <p:grpSpPr>
          <a:xfrm>
            <a:off x="4143372" y="2588164"/>
            <a:ext cx="4477008" cy="1707700"/>
            <a:chOff x="4626422" y="1254217"/>
            <a:chExt cx="4477008" cy="1604986"/>
          </a:xfrm>
        </p:grpSpPr>
        <p:sp>
          <p:nvSpPr>
            <p:cNvPr id="109" name="카피2"/>
            <p:cNvSpPr>
              <a:spLocks noChangeArrowheads="1"/>
            </p:cNvSpPr>
            <p:nvPr/>
          </p:nvSpPr>
          <p:spPr bwMode="auto">
            <a:xfrm>
              <a:off x="5741650" y="2386675"/>
              <a:ext cx="2373727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중소기업청 수출유망중소기업 지정</a:t>
              </a:r>
            </a:p>
          </p:txBody>
        </p:sp>
        <p:grpSp>
          <p:nvGrpSpPr>
            <p:cNvPr id="17" name="그룹 30"/>
            <p:cNvGrpSpPr/>
            <p:nvPr/>
          </p:nvGrpSpPr>
          <p:grpSpPr>
            <a:xfrm>
              <a:off x="4626422" y="2356281"/>
              <a:ext cx="1010738" cy="229612"/>
              <a:chOff x="5143500" y="3239997"/>
              <a:chExt cx="925013" cy="229612"/>
            </a:xfrm>
          </p:grpSpPr>
          <p:sp>
            <p:nvSpPr>
              <p:cNvPr id="111" name="모서리가 둥근 직사각형 110"/>
              <p:cNvSpPr/>
              <p:nvPr/>
            </p:nvSpPr>
            <p:spPr>
              <a:xfrm>
                <a:off x="5143500" y="3239997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2" name="카피2"/>
              <p:cNvSpPr>
                <a:spLocks noChangeArrowheads="1"/>
              </p:cNvSpPr>
              <p:nvPr/>
            </p:nvSpPr>
            <p:spPr bwMode="auto">
              <a:xfrm>
                <a:off x="5282246" y="3265604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2015</a:t>
                </a:r>
              </a:p>
            </p:txBody>
          </p:sp>
        </p:grpSp>
        <p:sp>
          <p:nvSpPr>
            <p:cNvPr id="119" name="카피2"/>
            <p:cNvSpPr>
              <a:spLocks noChangeArrowheads="1"/>
            </p:cNvSpPr>
            <p:nvPr/>
          </p:nvSpPr>
          <p:spPr bwMode="auto">
            <a:xfrm>
              <a:off x="5741650" y="2652247"/>
              <a:ext cx="1275990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5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병역특례 업체 지정</a:t>
              </a:r>
            </a:p>
          </p:txBody>
        </p:sp>
        <p:grpSp>
          <p:nvGrpSpPr>
            <p:cNvPr id="19" name="그룹 39"/>
            <p:cNvGrpSpPr/>
            <p:nvPr/>
          </p:nvGrpSpPr>
          <p:grpSpPr>
            <a:xfrm>
              <a:off x="4626422" y="2629591"/>
              <a:ext cx="1010738" cy="229612"/>
              <a:chOff x="5143500" y="2962275"/>
              <a:chExt cx="925013" cy="229612"/>
            </a:xfrm>
          </p:grpSpPr>
          <p:sp>
            <p:nvSpPr>
              <p:cNvPr id="121" name="모서리가 둥근 직사각형 120"/>
              <p:cNvSpPr/>
              <p:nvPr/>
            </p:nvSpPr>
            <p:spPr>
              <a:xfrm>
                <a:off x="5143500" y="2962275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2" name="카피2"/>
              <p:cNvSpPr>
                <a:spLocks noChangeArrowheads="1"/>
              </p:cNvSpPr>
              <p:nvPr/>
            </p:nvSpPr>
            <p:spPr bwMode="auto">
              <a:xfrm>
                <a:off x="5282246" y="2987881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2015</a:t>
                </a:r>
              </a:p>
            </p:txBody>
          </p:sp>
        </p:grpSp>
        <p:sp>
          <p:nvSpPr>
            <p:cNvPr id="138" name="카피2"/>
            <p:cNvSpPr>
              <a:spLocks noChangeArrowheads="1"/>
            </p:cNvSpPr>
            <p:nvPr/>
          </p:nvSpPr>
          <p:spPr bwMode="auto">
            <a:xfrm>
              <a:off x="5758881" y="2101746"/>
              <a:ext cx="2461571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중소기업청 고성장</a:t>
              </a:r>
              <a:r>
                <a:rPr lang="en-US" altLang="ko-KR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(</a:t>
              </a:r>
              <a:r>
                <a:rPr lang="ko-KR" altLang="en-US" sz="1200" spc="-20" dirty="0" err="1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가젤형</a:t>
              </a:r>
              <a:r>
                <a:rPr lang="en-US" altLang="ko-KR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)</a:t>
              </a: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기업 지정</a:t>
              </a:r>
            </a:p>
          </p:txBody>
        </p:sp>
        <p:grpSp>
          <p:nvGrpSpPr>
            <p:cNvPr id="20" name="그룹 30"/>
            <p:cNvGrpSpPr/>
            <p:nvPr/>
          </p:nvGrpSpPr>
          <p:grpSpPr>
            <a:xfrm>
              <a:off x="4626422" y="2080765"/>
              <a:ext cx="1010738" cy="229612"/>
              <a:chOff x="5143500" y="3239997"/>
              <a:chExt cx="925013" cy="229612"/>
            </a:xfrm>
          </p:grpSpPr>
          <p:sp>
            <p:nvSpPr>
              <p:cNvPr id="140" name="모서리가 둥근 직사각형 139"/>
              <p:cNvSpPr/>
              <p:nvPr/>
            </p:nvSpPr>
            <p:spPr>
              <a:xfrm>
                <a:off x="5143500" y="3239997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1" name="카피2"/>
              <p:cNvSpPr>
                <a:spLocks noChangeArrowheads="1"/>
              </p:cNvSpPr>
              <p:nvPr/>
            </p:nvSpPr>
            <p:spPr bwMode="auto">
              <a:xfrm>
                <a:off x="5282246" y="3265603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2015</a:t>
                </a:r>
              </a:p>
            </p:txBody>
          </p:sp>
        </p:grpSp>
        <p:sp>
          <p:nvSpPr>
            <p:cNvPr id="142" name="카피2"/>
            <p:cNvSpPr>
              <a:spLocks noChangeArrowheads="1"/>
            </p:cNvSpPr>
            <p:nvPr/>
          </p:nvSpPr>
          <p:spPr bwMode="auto">
            <a:xfrm>
              <a:off x="5760207" y="1824776"/>
              <a:ext cx="3343223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중소기업진흥공단 </a:t>
              </a:r>
              <a:r>
                <a:rPr lang="en-US" altLang="ko-KR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HIT500 </a:t>
              </a: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제품 선정 </a:t>
              </a:r>
              <a:r>
                <a:rPr lang="en-US" altLang="ko-KR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(</a:t>
              </a:r>
              <a:r>
                <a:rPr lang="ko-KR" altLang="en-US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보조배터리</a:t>
              </a:r>
              <a:r>
                <a:rPr lang="en-US" altLang="ko-KR" sz="1200" spc="-20" dirty="0">
                  <a:ln>
                    <a:noFill/>
                    <a:prstDash val="solid"/>
                  </a:ln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)</a:t>
              </a:r>
            </a:p>
          </p:txBody>
        </p:sp>
        <p:grpSp>
          <p:nvGrpSpPr>
            <p:cNvPr id="21" name="그룹 30"/>
            <p:cNvGrpSpPr/>
            <p:nvPr/>
          </p:nvGrpSpPr>
          <p:grpSpPr>
            <a:xfrm>
              <a:off x="4626422" y="1805249"/>
              <a:ext cx="1010738" cy="229612"/>
              <a:chOff x="5143500" y="3239997"/>
              <a:chExt cx="925013" cy="229612"/>
            </a:xfrm>
          </p:grpSpPr>
          <p:sp>
            <p:nvSpPr>
              <p:cNvPr id="144" name="모서리가 둥근 직사각형 143"/>
              <p:cNvSpPr/>
              <p:nvPr/>
            </p:nvSpPr>
            <p:spPr>
              <a:xfrm>
                <a:off x="5143500" y="3239997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5" name="카피2"/>
              <p:cNvSpPr>
                <a:spLocks noChangeArrowheads="1"/>
              </p:cNvSpPr>
              <p:nvPr/>
            </p:nvSpPr>
            <p:spPr bwMode="auto">
              <a:xfrm>
                <a:off x="5282246" y="3265603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2015</a:t>
                </a:r>
              </a:p>
            </p:txBody>
          </p:sp>
        </p:grpSp>
        <p:sp>
          <p:nvSpPr>
            <p:cNvPr id="146" name="카피2"/>
            <p:cNvSpPr>
              <a:spLocks noChangeArrowheads="1"/>
            </p:cNvSpPr>
            <p:nvPr/>
          </p:nvSpPr>
          <p:spPr bwMode="auto">
            <a:xfrm>
              <a:off x="5769487" y="1555758"/>
              <a:ext cx="1465786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b="1" spc="-2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대구시 스타기업 선정</a:t>
              </a:r>
            </a:p>
          </p:txBody>
        </p:sp>
        <p:grpSp>
          <p:nvGrpSpPr>
            <p:cNvPr id="22" name="그룹 30"/>
            <p:cNvGrpSpPr/>
            <p:nvPr/>
          </p:nvGrpSpPr>
          <p:grpSpPr>
            <a:xfrm>
              <a:off x="4626422" y="1529733"/>
              <a:ext cx="1010738" cy="229612"/>
              <a:chOff x="5143500" y="3239997"/>
              <a:chExt cx="925013" cy="229612"/>
            </a:xfrm>
          </p:grpSpPr>
          <p:sp>
            <p:nvSpPr>
              <p:cNvPr id="148" name="모서리가 둥근 직사각형 147"/>
              <p:cNvSpPr/>
              <p:nvPr/>
            </p:nvSpPr>
            <p:spPr>
              <a:xfrm>
                <a:off x="5143500" y="3239997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9" name="카피2"/>
              <p:cNvSpPr>
                <a:spLocks noChangeArrowheads="1"/>
              </p:cNvSpPr>
              <p:nvPr/>
            </p:nvSpPr>
            <p:spPr bwMode="auto">
              <a:xfrm>
                <a:off x="5282246" y="3265603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2016</a:t>
                </a:r>
              </a:p>
            </p:txBody>
          </p:sp>
        </p:grpSp>
        <p:sp>
          <p:nvSpPr>
            <p:cNvPr id="93" name="카피2"/>
            <p:cNvSpPr>
              <a:spLocks noChangeArrowheads="1"/>
            </p:cNvSpPr>
            <p:nvPr/>
          </p:nvSpPr>
          <p:spPr bwMode="auto">
            <a:xfrm>
              <a:off x="5772695" y="1282714"/>
              <a:ext cx="1465786" cy="190915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 h="127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87313" indent="-87313">
                <a:lnSpc>
                  <a:spcPct val="110000"/>
                </a:lnSpc>
                <a:defRPr/>
              </a:pPr>
              <a:r>
                <a:rPr lang="ko-KR" altLang="en-US" sz="1200" b="1" spc="-20" dirty="0">
                  <a:ln>
                    <a:noFill/>
                    <a:prstDash val="solid"/>
                  </a:ln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디자인 혁신기업 선정</a:t>
              </a:r>
            </a:p>
          </p:txBody>
        </p:sp>
        <p:grpSp>
          <p:nvGrpSpPr>
            <p:cNvPr id="23" name="그룹 30"/>
            <p:cNvGrpSpPr/>
            <p:nvPr/>
          </p:nvGrpSpPr>
          <p:grpSpPr>
            <a:xfrm>
              <a:off x="4626422" y="1254217"/>
              <a:ext cx="1010738" cy="229612"/>
              <a:chOff x="5143500" y="3239997"/>
              <a:chExt cx="925013" cy="229612"/>
            </a:xfrm>
          </p:grpSpPr>
          <p:sp>
            <p:nvSpPr>
              <p:cNvPr id="108" name="모서리가 둥근 직사각형 107"/>
              <p:cNvSpPr/>
              <p:nvPr/>
            </p:nvSpPr>
            <p:spPr>
              <a:xfrm>
                <a:off x="5143500" y="3239997"/>
                <a:ext cx="925013" cy="22961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3" name="카피2"/>
              <p:cNvSpPr>
                <a:spLocks noChangeArrowheads="1"/>
              </p:cNvSpPr>
              <p:nvPr/>
            </p:nvSpPr>
            <p:spPr bwMode="auto">
              <a:xfrm>
                <a:off x="5282246" y="3265603"/>
                <a:ext cx="648000" cy="17500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1270" h="127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marL="87313" indent="-87313" algn="dist">
                  <a:lnSpc>
                    <a:spcPct val="110000"/>
                  </a:lnSpc>
                  <a:defRPr/>
                </a:pPr>
                <a:r>
                  <a:rPr lang="en-US" altLang="ko-KR" sz="1100" b="1" spc="-50" dirty="0">
                    <a:ln>
                      <a:noFill/>
                      <a:prstDash val="solid"/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2017</a:t>
                </a:r>
              </a:p>
            </p:txBody>
          </p:sp>
        </p:grpSp>
      </p:grpSp>
      <p:sp>
        <p:nvSpPr>
          <p:cNvPr id="135" name="카피2"/>
          <p:cNvSpPr>
            <a:spLocks noChangeArrowheads="1"/>
          </p:cNvSpPr>
          <p:nvPr/>
        </p:nvSpPr>
        <p:spPr bwMode="auto">
          <a:xfrm>
            <a:off x="5251989" y="2309036"/>
            <a:ext cx="1707199" cy="203133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글로벌 </a:t>
            </a:r>
            <a:r>
              <a:rPr lang="en-US" altLang="ko-KR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IP </a:t>
            </a: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스타기업 선정</a:t>
            </a:r>
          </a:p>
        </p:txBody>
      </p:sp>
      <p:sp>
        <p:nvSpPr>
          <p:cNvPr id="136" name="모서리가 둥근 직사각형 135"/>
          <p:cNvSpPr/>
          <p:nvPr/>
        </p:nvSpPr>
        <p:spPr>
          <a:xfrm>
            <a:off x="4143372" y="2295799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7" name="카피2"/>
          <p:cNvSpPr>
            <a:spLocks noChangeArrowheads="1"/>
          </p:cNvSpPr>
          <p:nvPr/>
        </p:nvSpPr>
        <p:spPr bwMode="auto">
          <a:xfrm>
            <a:off x="4294976" y="2323044"/>
            <a:ext cx="708053" cy="18620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2018</a:t>
            </a:r>
          </a:p>
        </p:txBody>
      </p:sp>
      <p:sp>
        <p:nvSpPr>
          <p:cNvPr id="133" name="카피2"/>
          <p:cNvSpPr>
            <a:spLocks noChangeArrowheads="1"/>
          </p:cNvSpPr>
          <p:nvPr/>
        </p:nvSpPr>
        <p:spPr bwMode="auto">
          <a:xfrm>
            <a:off x="5266582" y="2008549"/>
            <a:ext cx="1971694" cy="203133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lang="ko-KR" altLang="en-US" sz="1200" b="1" spc="-20" dirty="0" err="1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중기청</a:t>
            </a: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스타플러스기업 선정</a:t>
            </a:r>
          </a:p>
        </p:txBody>
      </p:sp>
      <p:sp>
        <p:nvSpPr>
          <p:cNvPr id="152" name="모서리가 둥근 직사각형 151"/>
          <p:cNvSpPr/>
          <p:nvPr/>
        </p:nvSpPr>
        <p:spPr>
          <a:xfrm>
            <a:off x="4143372" y="1995032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4" name="카피2"/>
          <p:cNvSpPr>
            <a:spLocks noChangeArrowheads="1"/>
          </p:cNvSpPr>
          <p:nvPr/>
        </p:nvSpPr>
        <p:spPr bwMode="auto">
          <a:xfrm>
            <a:off x="4294976" y="2030903"/>
            <a:ext cx="708053" cy="18620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2018</a:t>
            </a:r>
          </a:p>
        </p:txBody>
      </p:sp>
      <p:sp>
        <p:nvSpPr>
          <p:cNvPr id="155" name="카피2"/>
          <p:cNvSpPr>
            <a:spLocks noChangeArrowheads="1"/>
          </p:cNvSpPr>
          <p:nvPr/>
        </p:nvSpPr>
        <p:spPr bwMode="auto">
          <a:xfrm>
            <a:off x="5266582" y="1408181"/>
            <a:ext cx="3835345" cy="203133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본사 및 공장 확장 이전 </a:t>
            </a:r>
            <a:r>
              <a:rPr lang="en-US" altLang="ko-KR" sz="11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lang="ko-KR" altLang="en-US" sz="1100" b="1" spc="-20" dirty="0" err="1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연구개발특구</a:t>
            </a:r>
            <a:r>
              <a:rPr lang="ko-KR" altLang="en-US" sz="11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의료</a:t>
            </a:r>
            <a:r>
              <a:rPr lang="en-US" altLang="ko-KR" sz="11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R&amp;D</a:t>
            </a:r>
            <a:r>
              <a:rPr lang="ko-KR" altLang="en-US" sz="11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지구 입주</a:t>
            </a:r>
            <a:r>
              <a:rPr lang="en-US" altLang="ko-KR" sz="11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lang="ko-KR" altLang="en-US" sz="1100" b="1" spc="-20" dirty="0">
              <a:ln>
                <a:noFill/>
                <a:prstDash val="solid"/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89" name="그림 8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92" name="카피2"/>
          <p:cNvSpPr>
            <a:spLocks noChangeArrowheads="1"/>
          </p:cNvSpPr>
          <p:nvPr/>
        </p:nvSpPr>
        <p:spPr bwMode="auto">
          <a:xfrm>
            <a:off x="5275043" y="1703731"/>
            <a:ext cx="1971694" cy="203133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중소기업 지식재산경영 인증</a:t>
            </a:r>
          </a:p>
        </p:txBody>
      </p:sp>
      <p:sp>
        <p:nvSpPr>
          <p:cNvPr id="124" name="모서리가 둥근 직사각형 123"/>
          <p:cNvSpPr/>
          <p:nvPr/>
        </p:nvSpPr>
        <p:spPr>
          <a:xfrm>
            <a:off x="4143372" y="1695678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5" name="카피2"/>
          <p:cNvSpPr>
            <a:spLocks noChangeArrowheads="1"/>
          </p:cNvSpPr>
          <p:nvPr/>
        </p:nvSpPr>
        <p:spPr bwMode="auto">
          <a:xfrm>
            <a:off x="4303437" y="1726085"/>
            <a:ext cx="708053" cy="18620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2018</a:t>
            </a:r>
          </a:p>
        </p:txBody>
      </p:sp>
      <p:sp>
        <p:nvSpPr>
          <p:cNvPr id="127" name="모서리가 둥근 직사각형 126"/>
          <p:cNvSpPr/>
          <p:nvPr/>
        </p:nvSpPr>
        <p:spPr>
          <a:xfrm>
            <a:off x="4151831" y="1368481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4" name="카피2"/>
          <p:cNvSpPr>
            <a:spLocks noChangeArrowheads="1"/>
          </p:cNvSpPr>
          <p:nvPr/>
        </p:nvSpPr>
        <p:spPr bwMode="auto">
          <a:xfrm>
            <a:off x="4303435" y="1404352"/>
            <a:ext cx="708053" cy="18620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2019</a:t>
            </a:r>
          </a:p>
        </p:txBody>
      </p:sp>
      <p:sp>
        <p:nvSpPr>
          <p:cNvPr id="85" name="직사각형 84"/>
          <p:cNvSpPr/>
          <p:nvPr/>
        </p:nvSpPr>
        <p:spPr>
          <a:xfrm>
            <a:off x="-10800" y="6567623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90" name="직선 연결선 89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sp>
        <p:nvSpPr>
          <p:cNvPr id="83" name="카피2"/>
          <p:cNvSpPr>
            <a:spLocks noChangeArrowheads="1"/>
          </p:cNvSpPr>
          <p:nvPr/>
        </p:nvSpPr>
        <p:spPr bwMode="auto">
          <a:xfrm>
            <a:off x="5258123" y="1092436"/>
            <a:ext cx="3844001" cy="18588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lang="ko-KR" altLang="en-US" sz="1200" b="1" spc="-20" dirty="0" err="1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허니콤</a:t>
            </a: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선풍기 우수디자인상품 및 글로벌생활명품 선정</a:t>
            </a:r>
            <a:endParaRPr lang="ko-KR" altLang="en-US" sz="1100" b="1" spc="-20" dirty="0">
              <a:ln>
                <a:noFill/>
                <a:prstDash val="solid"/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88" name="모서리가 둥근 직사각형 87"/>
          <p:cNvSpPr/>
          <p:nvPr/>
        </p:nvSpPr>
        <p:spPr>
          <a:xfrm>
            <a:off x="4143372" y="1052736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5" name="카피2"/>
          <p:cNvSpPr>
            <a:spLocks noChangeArrowheads="1"/>
          </p:cNvSpPr>
          <p:nvPr/>
        </p:nvSpPr>
        <p:spPr bwMode="auto">
          <a:xfrm>
            <a:off x="4294976" y="1088607"/>
            <a:ext cx="708053" cy="18620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2019</a:t>
            </a:r>
          </a:p>
        </p:txBody>
      </p:sp>
      <p:sp>
        <p:nvSpPr>
          <p:cNvPr id="2" name="카피2">
            <a:extLst>
              <a:ext uri="{FF2B5EF4-FFF2-40B4-BE49-F238E27FC236}">
                <a16:creationId xmlns:a16="http://schemas.microsoft.com/office/drawing/2014/main" id="{28059F90-2F08-48CF-B678-49E3FF1A3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4503" y="804404"/>
            <a:ext cx="2680862" cy="185885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>
              <a:lnSpc>
                <a:spcPct val="110000"/>
              </a:lnSpc>
              <a:defRPr/>
            </a:pPr>
            <a:r>
              <a:rPr lang="ko-KR" altLang="en-US" sz="1200" b="1" spc="-20" dirty="0">
                <a:ln>
                  <a:noFill/>
                  <a:prstDash val="solid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칫솔 살균건조기 우수디자인상품 선정</a:t>
            </a:r>
            <a:endParaRPr lang="ko-KR" altLang="en-US" sz="1100" b="1" spc="-20" dirty="0">
              <a:ln>
                <a:noFill/>
                <a:prstDash val="solid"/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8" name="모서리가 둥근 직사각형 87">
            <a:extLst>
              <a:ext uri="{FF2B5EF4-FFF2-40B4-BE49-F238E27FC236}">
                <a16:creationId xmlns:a16="http://schemas.microsoft.com/office/drawing/2014/main" id="{070AE659-E626-4F4C-9754-95E1F4E020D2}"/>
              </a:ext>
            </a:extLst>
          </p:cNvPr>
          <p:cNvSpPr/>
          <p:nvPr/>
        </p:nvSpPr>
        <p:spPr>
          <a:xfrm>
            <a:off x="4149752" y="764704"/>
            <a:ext cx="1010738" cy="244307"/>
          </a:xfrm>
          <a:prstGeom prst="roundRect">
            <a:avLst>
              <a:gd name="adj" fmla="val 50000"/>
            </a:avLst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카피2">
            <a:extLst>
              <a:ext uri="{FF2B5EF4-FFF2-40B4-BE49-F238E27FC236}">
                <a16:creationId xmlns:a16="http://schemas.microsoft.com/office/drawing/2014/main" id="{1AE597A4-3AAD-4865-987B-EFE8E9B32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1356" y="800575"/>
            <a:ext cx="708053" cy="170431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 h="127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87313" indent="-87313" algn="dist">
              <a:lnSpc>
                <a:spcPct val="110000"/>
              </a:lnSpc>
              <a:defRPr/>
            </a:pPr>
            <a:r>
              <a:rPr lang="en-US" altLang="ko-KR" sz="11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2 0 2 0</a:t>
            </a:r>
          </a:p>
        </p:txBody>
      </p:sp>
    </p:spTree>
    <p:extLst>
      <p:ext uri="{BB962C8B-B14F-4D97-AF65-F5344CB8AC3E}">
        <p14:creationId xmlns:p14="http://schemas.microsoft.com/office/powerpoint/2010/main" val="2963575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Business Highlight</a:t>
            </a:r>
          </a:p>
        </p:txBody>
      </p:sp>
      <p:pic>
        <p:nvPicPr>
          <p:cNvPr id="68" name="그림 6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64" name="직사각형 63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5" name="직선 연결선 64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sp>
        <p:nvSpPr>
          <p:cNvPr id="155" name="모서리가 둥근 직사각형 9">
            <a:extLst>
              <a:ext uri="{FF2B5EF4-FFF2-40B4-BE49-F238E27FC236}">
                <a16:creationId xmlns:a16="http://schemas.microsoft.com/office/drawing/2014/main" id="{55901D56-4756-4A4B-8FDE-FA115811FB8E}"/>
              </a:ext>
            </a:extLst>
          </p:cNvPr>
          <p:cNvSpPr/>
          <p:nvPr/>
        </p:nvSpPr>
        <p:spPr>
          <a:xfrm>
            <a:off x="193891" y="951723"/>
            <a:ext cx="2503375" cy="32951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accent2"/>
                </a:solidFill>
                <a:latin typeface="+mj-ea"/>
                <a:ea typeface="+mj-ea"/>
              </a:rPr>
              <a:t>지식재산권 현황</a:t>
            </a:r>
          </a:p>
        </p:txBody>
      </p:sp>
      <p:sp>
        <p:nvSpPr>
          <p:cNvPr id="156" name="타원 155">
            <a:extLst>
              <a:ext uri="{FF2B5EF4-FFF2-40B4-BE49-F238E27FC236}">
                <a16:creationId xmlns:a16="http://schemas.microsoft.com/office/drawing/2014/main" id="{7B1C5B3E-24D9-47E6-B12E-CE4D57D569E0}"/>
              </a:ext>
            </a:extLst>
          </p:cNvPr>
          <p:cNvSpPr/>
          <p:nvPr/>
        </p:nvSpPr>
        <p:spPr>
          <a:xfrm>
            <a:off x="100745" y="2017125"/>
            <a:ext cx="812100" cy="724426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특허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57" name="표 156">
            <a:extLst>
              <a:ext uri="{FF2B5EF4-FFF2-40B4-BE49-F238E27FC236}">
                <a16:creationId xmlns:a16="http://schemas.microsoft.com/office/drawing/2014/main" id="{A465D28E-5FCB-4A2B-83EE-A53B1A51F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054840"/>
              </p:ext>
            </p:extLst>
          </p:nvPr>
        </p:nvGraphicFramePr>
        <p:xfrm>
          <a:off x="1051188" y="2028785"/>
          <a:ext cx="1051031" cy="683168"/>
        </p:xfrm>
        <a:graphic>
          <a:graphicData uri="http://schemas.openxmlformats.org/drawingml/2006/table">
            <a:tbl>
              <a:tblPr/>
              <a:tblGrid>
                <a:gridCol w="1051031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68316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21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8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58" name="타원 157">
            <a:extLst>
              <a:ext uri="{FF2B5EF4-FFF2-40B4-BE49-F238E27FC236}">
                <a16:creationId xmlns:a16="http://schemas.microsoft.com/office/drawing/2014/main" id="{63BAA733-00CB-4968-9659-A1D529A325F4}"/>
              </a:ext>
            </a:extLst>
          </p:cNvPr>
          <p:cNvSpPr/>
          <p:nvPr/>
        </p:nvSpPr>
        <p:spPr>
          <a:xfrm>
            <a:off x="107742" y="2932029"/>
            <a:ext cx="812100" cy="724426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실용신안</a:t>
            </a:r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59" name="표 158">
            <a:extLst>
              <a:ext uri="{FF2B5EF4-FFF2-40B4-BE49-F238E27FC236}">
                <a16:creationId xmlns:a16="http://schemas.microsoft.com/office/drawing/2014/main" id="{9C25A772-F4B5-42FB-90EC-46C03F8178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138603"/>
              </p:ext>
            </p:extLst>
          </p:nvPr>
        </p:nvGraphicFramePr>
        <p:xfrm>
          <a:off x="1058186" y="2973287"/>
          <a:ext cx="1044034" cy="665420"/>
        </p:xfrm>
        <a:graphic>
          <a:graphicData uri="http://schemas.openxmlformats.org/drawingml/2006/table">
            <a:tbl>
              <a:tblPr/>
              <a:tblGrid>
                <a:gridCol w="1044034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66542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2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60" name="타원 159">
            <a:extLst>
              <a:ext uri="{FF2B5EF4-FFF2-40B4-BE49-F238E27FC236}">
                <a16:creationId xmlns:a16="http://schemas.microsoft.com/office/drawing/2014/main" id="{47900C02-6D91-40C3-807C-41C4EAA6AA31}"/>
              </a:ext>
            </a:extLst>
          </p:cNvPr>
          <p:cNvSpPr/>
          <p:nvPr/>
        </p:nvSpPr>
        <p:spPr>
          <a:xfrm>
            <a:off x="107742" y="3858583"/>
            <a:ext cx="812100" cy="724426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디자인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61" name="표 160">
            <a:extLst>
              <a:ext uri="{FF2B5EF4-FFF2-40B4-BE49-F238E27FC236}">
                <a16:creationId xmlns:a16="http://schemas.microsoft.com/office/drawing/2014/main" id="{C22517A5-B687-4AA8-9D53-6DA6FF7B0A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125842"/>
              </p:ext>
            </p:extLst>
          </p:nvPr>
        </p:nvGraphicFramePr>
        <p:xfrm>
          <a:off x="1058186" y="3899841"/>
          <a:ext cx="1044034" cy="683168"/>
        </p:xfrm>
        <a:graphic>
          <a:graphicData uri="http://schemas.openxmlformats.org/drawingml/2006/table">
            <a:tbl>
              <a:tblPr/>
              <a:tblGrid>
                <a:gridCol w="1044034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68316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58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31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62" name="타원 161">
            <a:extLst>
              <a:ext uri="{FF2B5EF4-FFF2-40B4-BE49-F238E27FC236}">
                <a16:creationId xmlns:a16="http://schemas.microsoft.com/office/drawing/2014/main" id="{9EC3C186-D476-4BAB-BF16-340D480D1AD9}"/>
              </a:ext>
            </a:extLst>
          </p:cNvPr>
          <p:cNvSpPr/>
          <p:nvPr/>
        </p:nvSpPr>
        <p:spPr>
          <a:xfrm>
            <a:off x="114739" y="4773487"/>
            <a:ext cx="812100" cy="724426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상표  </a:t>
            </a:r>
            <a:endParaRPr lang="ko-KR" altLang="en-US" sz="12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63" name="표 162">
            <a:extLst>
              <a:ext uri="{FF2B5EF4-FFF2-40B4-BE49-F238E27FC236}">
                <a16:creationId xmlns:a16="http://schemas.microsoft.com/office/drawing/2014/main" id="{993DCCE7-36EF-4982-AD0A-8DC866F91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459518"/>
              </p:ext>
            </p:extLst>
          </p:nvPr>
        </p:nvGraphicFramePr>
        <p:xfrm>
          <a:off x="1065182" y="4814745"/>
          <a:ext cx="1037037" cy="683168"/>
        </p:xfrm>
        <a:graphic>
          <a:graphicData uri="http://schemas.openxmlformats.org/drawingml/2006/table">
            <a:tbl>
              <a:tblPr/>
              <a:tblGrid>
                <a:gridCol w="1037037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68316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21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15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graphicFrame>
        <p:nvGraphicFramePr>
          <p:cNvPr id="164" name="표 163">
            <a:extLst>
              <a:ext uri="{FF2B5EF4-FFF2-40B4-BE49-F238E27FC236}">
                <a16:creationId xmlns:a16="http://schemas.microsoft.com/office/drawing/2014/main" id="{63A1DD4F-65AC-4CA7-BE33-25310763CA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713067"/>
              </p:ext>
            </p:extLst>
          </p:nvPr>
        </p:nvGraphicFramePr>
        <p:xfrm>
          <a:off x="114738" y="5635950"/>
          <a:ext cx="4378255" cy="663246"/>
        </p:xfrm>
        <a:graphic>
          <a:graphicData uri="http://schemas.openxmlformats.org/drawingml/2006/table">
            <a:tbl>
              <a:tblPr/>
              <a:tblGrid>
                <a:gridCol w="4378255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33162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 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102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 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 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해외 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52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 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 </a:t>
                      </a:r>
                      <a:r>
                        <a:rPr kumimoji="1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 </a:t>
                      </a: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154</a:t>
                      </a:r>
                      <a:r>
                        <a:rPr kumimoji="1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  <a:tr h="3316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국내 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55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 /  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해외 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29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 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/  </a:t>
                      </a:r>
                      <a:r>
                        <a:rPr kumimoji="1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총 </a:t>
                      </a: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84</a:t>
                      </a:r>
                      <a:r>
                        <a:rPr kumimoji="1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425947"/>
                  </a:ext>
                </a:extLst>
              </a:tr>
            </a:tbl>
          </a:graphicData>
        </a:graphic>
      </p:graphicFrame>
      <p:sp>
        <p:nvSpPr>
          <p:cNvPr id="165" name="타원 164">
            <a:extLst>
              <a:ext uri="{FF2B5EF4-FFF2-40B4-BE49-F238E27FC236}">
                <a16:creationId xmlns:a16="http://schemas.microsoft.com/office/drawing/2014/main" id="{53EB6D78-6C89-42E5-B26B-88D58E427B62}"/>
              </a:ext>
            </a:extLst>
          </p:cNvPr>
          <p:cNvSpPr/>
          <p:nvPr/>
        </p:nvSpPr>
        <p:spPr>
          <a:xfrm>
            <a:off x="2491520" y="2749121"/>
            <a:ext cx="812100" cy="58298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특허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66" name="표 165">
            <a:extLst>
              <a:ext uri="{FF2B5EF4-FFF2-40B4-BE49-F238E27FC236}">
                <a16:creationId xmlns:a16="http://schemas.microsoft.com/office/drawing/2014/main" id="{2FC72FD0-C5DE-4087-87CE-715E4667D0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550469"/>
              </p:ext>
            </p:extLst>
          </p:nvPr>
        </p:nvGraphicFramePr>
        <p:xfrm>
          <a:off x="3441963" y="2752725"/>
          <a:ext cx="1051031" cy="549778"/>
        </p:xfrm>
        <a:graphic>
          <a:graphicData uri="http://schemas.openxmlformats.org/drawingml/2006/table">
            <a:tbl>
              <a:tblPr/>
              <a:tblGrid>
                <a:gridCol w="1051031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54977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4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67" name="타원 166">
            <a:extLst>
              <a:ext uri="{FF2B5EF4-FFF2-40B4-BE49-F238E27FC236}">
                <a16:creationId xmlns:a16="http://schemas.microsoft.com/office/drawing/2014/main" id="{1B40D97F-7F76-4239-8DB8-3479D2D65C57}"/>
              </a:ext>
            </a:extLst>
          </p:cNvPr>
          <p:cNvSpPr/>
          <p:nvPr/>
        </p:nvSpPr>
        <p:spPr>
          <a:xfrm>
            <a:off x="2498517" y="3454475"/>
            <a:ext cx="812100" cy="58298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실용신안</a:t>
            </a:r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68" name="표 167">
            <a:extLst>
              <a:ext uri="{FF2B5EF4-FFF2-40B4-BE49-F238E27FC236}">
                <a16:creationId xmlns:a16="http://schemas.microsoft.com/office/drawing/2014/main" id="{DD9D3A42-F6B7-4950-B748-6980B27764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3670"/>
              </p:ext>
            </p:extLst>
          </p:nvPr>
        </p:nvGraphicFramePr>
        <p:xfrm>
          <a:off x="3448961" y="3484211"/>
          <a:ext cx="1044034" cy="535495"/>
        </p:xfrm>
        <a:graphic>
          <a:graphicData uri="http://schemas.openxmlformats.org/drawingml/2006/table">
            <a:tbl>
              <a:tblPr/>
              <a:tblGrid>
                <a:gridCol w="1044034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53549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3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: 1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69" name="타원 168">
            <a:extLst>
              <a:ext uri="{FF2B5EF4-FFF2-40B4-BE49-F238E27FC236}">
                <a16:creationId xmlns:a16="http://schemas.microsoft.com/office/drawing/2014/main" id="{7CFC61D6-870C-4204-AD13-E259EC654DA4}"/>
              </a:ext>
            </a:extLst>
          </p:cNvPr>
          <p:cNvSpPr/>
          <p:nvPr/>
        </p:nvSpPr>
        <p:spPr>
          <a:xfrm>
            <a:off x="2498517" y="4171479"/>
            <a:ext cx="812100" cy="58298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디자인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70" name="표 169">
            <a:extLst>
              <a:ext uri="{FF2B5EF4-FFF2-40B4-BE49-F238E27FC236}">
                <a16:creationId xmlns:a16="http://schemas.microsoft.com/office/drawing/2014/main" id="{90BC98BF-D1F6-457B-A40D-022809149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500323"/>
              </p:ext>
            </p:extLst>
          </p:nvPr>
        </p:nvGraphicFramePr>
        <p:xfrm>
          <a:off x="3448961" y="4204681"/>
          <a:ext cx="1044034" cy="549778"/>
        </p:xfrm>
        <a:graphic>
          <a:graphicData uri="http://schemas.openxmlformats.org/drawingml/2006/table">
            <a:tbl>
              <a:tblPr/>
              <a:tblGrid>
                <a:gridCol w="1044034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54977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33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71" name="타원 170">
            <a:extLst>
              <a:ext uri="{FF2B5EF4-FFF2-40B4-BE49-F238E27FC236}">
                <a16:creationId xmlns:a16="http://schemas.microsoft.com/office/drawing/2014/main" id="{84703480-6BFB-42E9-AA77-A6EF55CC4DB1}"/>
              </a:ext>
            </a:extLst>
          </p:cNvPr>
          <p:cNvSpPr/>
          <p:nvPr/>
        </p:nvSpPr>
        <p:spPr>
          <a:xfrm>
            <a:off x="2505514" y="4914933"/>
            <a:ext cx="812100" cy="58298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상표  </a:t>
            </a:r>
            <a:endParaRPr lang="ko-KR" altLang="en-US" sz="12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72" name="표 171">
            <a:extLst>
              <a:ext uri="{FF2B5EF4-FFF2-40B4-BE49-F238E27FC236}">
                <a16:creationId xmlns:a16="http://schemas.microsoft.com/office/drawing/2014/main" id="{23E9A2D7-7977-4952-AF13-BCABF7BCA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164125"/>
              </p:ext>
            </p:extLst>
          </p:nvPr>
        </p:nvGraphicFramePr>
        <p:xfrm>
          <a:off x="3455957" y="4948135"/>
          <a:ext cx="1037037" cy="549778"/>
        </p:xfrm>
        <a:graphic>
          <a:graphicData uri="http://schemas.openxmlformats.org/drawingml/2006/table">
            <a:tbl>
              <a:tblPr/>
              <a:tblGrid>
                <a:gridCol w="1037037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54977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9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7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sp>
        <p:nvSpPr>
          <p:cNvPr id="173" name="직사각형 172">
            <a:extLst>
              <a:ext uri="{FF2B5EF4-FFF2-40B4-BE49-F238E27FC236}">
                <a16:creationId xmlns:a16="http://schemas.microsoft.com/office/drawing/2014/main" id="{E62A69B0-A111-4FBA-857B-337805A64402}"/>
              </a:ext>
            </a:extLst>
          </p:cNvPr>
          <p:cNvSpPr/>
          <p:nvPr/>
        </p:nvSpPr>
        <p:spPr>
          <a:xfrm>
            <a:off x="681783" y="1453695"/>
            <a:ext cx="908807" cy="361302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국내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4" name="직사각형 173">
            <a:extLst>
              <a:ext uri="{FF2B5EF4-FFF2-40B4-BE49-F238E27FC236}">
                <a16:creationId xmlns:a16="http://schemas.microsoft.com/office/drawing/2014/main" id="{2E70B080-9D8C-4B88-9C55-A8FA1B032D52}"/>
              </a:ext>
            </a:extLst>
          </p:cNvPr>
          <p:cNvSpPr/>
          <p:nvPr/>
        </p:nvSpPr>
        <p:spPr>
          <a:xfrm>
            <a:off x="2911564" y="1453695"/>
            <a:ext cx="908807" cy="361302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해외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5" name="타원 174">
            <a:extLst>
              <a:ext uri="{FF2B5EF4-FFF2-40B4-BE49-F238E27FC236}">
                <a16:creationId xmlns:a16="http://schemas.microsoft.com/office/drawing/2014/main" id="{83BF2E9B-6D4D-42A9-9E3A-1D18CD58E95F}"/>
              </a:ext>
            </a:extLst>
          </p:cNvPr>
          <p:cNvSpPr/>
          <p:nvPr/>
        </p:nvSpPr>
        <p:spPr>
          <a:xfrm>
            <a:off x="2498518" y="2015738"/>
            <a:ext cx="812100" cy="58298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pc="-15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PCT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176" name="표 175">
            <a:extLst>
              <a:ext uri="{FF2B5EF4-FFF2-40B4-BE49-F238E27FC236}">
                <a16:creationId xmlns:a16="http://schemas.microsoft.com/office/drawing/2014/main" id="{38615C8C-8685-4DEF-804D-FE3C86D0DD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941535"/>
              </p:ext>
            </p:extLst>
          </p:nvPr>
        </p:nvGraphicFramePr>
        <p:xfrm>
          <a:off x="3448961" y="2019342"/>
          <a:ext cx="1051031" cy="549778"/>
        </p:xfrm>
        <a:graphic>
          <a:graphicData uri="http://schemas.openxmlformats.org/drawingml/2006/table">
            <a:tbl>
              <a:tblPr/>
              <a:tblGrid>
                <a:gridCol w="1051031">
                  <a:extLst>
                    <a:ext uri="{9D8B030D-6E8A-4147-A177-3AD203B41FA5}">
                      <a16:colId xmlns:a16="http://schemas.microsoft.com/office/drawing/2014/main" val="3950730766"/>
                    </a:ext>
                  </a:extLst>
                </a:gridCol>
              </a:tblGrid>
              <a:tr h="54977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3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 </a:t>
                      </a:r>
                    </a:p>
                  </a:txBody>
                  <a:tcPr marL="91455" marR="9145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059101"/>
                  </a:ext>
                </a:extLst>
              </a:tr>
            </a:tbl>
          </a:graphicData>
        </a:graphic>
      </p:graphicFrame>
      <p:pic>
        <p:nvPicPr>
          <p:cNvPr id="177" name="그림 176">
            <a:extLst>
              <a:ext uri="{FF2B5EF4-FFF2-40B4-BE49-F238E27FC236}">
                <a16:creationId xmlns:a16="http://schemas.microsoft.com/office/drawing/2014/main" id="{BA681667-36B2-4904-99BA-A3E9D0A6387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27962" y="1772817"/>
            <a:ext cx="780840" cy="10850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78" name="그림 177">
            <a:extLst>
              <a:ext uri="{FF2B5EF4-FFF2-40B4-BE49-F238E27FC236}">
                <a16:creationId xmlns:a16="http://schemas.microsoft.com/office/drawing/2014/main" id="{DCE239AE-2311-411F-A04D-4524226992F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48845" y="1772817"/>
            <a:ext cx="780840" cy="10850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79" name="그림 178">
            <a:extLst>
              <a:ext uri="{FF2B5EF4-FFF2-40B4-BE49-F238E27FC236}">
                <a16:creationId xmlns:a16="http://schemas.microsoft.com/office/drawing/2014/main" id="{E2A08608-3491-419E-983A-478278F111F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69728" y="1772816"/>
            <a:ext cx="781125" cy="10850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0" name="그림 179">
            <a:extLst>
              <a:ext uri="{FF2B5EF4-FFF2-40B4-BE49-F238E27FC236}">
                <a16:creationId xmlns:a16="http://schemas.microsoft.com/office/drawing/2014/main" id="{B5BECFF8-C67D-449C-9C2A-2CA249F0F42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26823" y="3531902"/>
            <a:ext cx="795589" cy="108995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1" name="그림 180">
            <a:extLst>
              <a:ext uri="{FF2B5EF4-FFF2-40B4-BE49-F238E27FC236}">
                <a16:creationId xmlns:a16="http://schemas.microsoft.com/office/drawing/2014/main" id="{96EC1D77-0DE1-4B2F-96A8-CB9450AC04E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58369" y="3530921"/>
            <a:ext cx="789554" cy="108507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2" name="그림 181">
            <a:extLst>
              <a:ext uri="{FF2B5EF4-FFF2-40B4-BE49-F238E27FC236}">
                <a16:creationId xmlns:a16="http://schemas.microsoft.com/office/drawing/2014/main" id="{229D9332-7AAE-4297-87D9-1980003C702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84437" y="3536974"/>
            <a:ext cx="785150" cy="107902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3" name="그림 182">
            <a:extLst>
              <a:ext uri="{FF2B5EF4-FFF2-40B4-BE49-F238E27FC236}">
                <a16:creationId xmlns:a16="http://schemas.microsoft.com/office/drawing/2014/main" id="{EBA0C3C3-5234-484F-ABFC-32103E1CDF8E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24328" y="1892968"/>
            <a:ext cx="1146423" cy="15912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4" name="그림 183">
            <a:extLst>
              <a:ext uri="{FF2B5EF4-FFF2-40B4-BE49-F238E27FC236}">
                <a16:creationId xmlns:a16="http://schemas.microsoft.com/office/drawing/2014/main" id="{634E2913-32AC-47ED-B52B-7801EFBFC9C5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85282" y="3001890"/>
            <a:ext cx="1146423" cy="165269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5" name="그림 184">
            <a:extLst>
              <a:ext uri="{FF2B5EF4-FFF2-40B4-BE49-F238E27FC236}">
                <a16:creationId xmlns:a16="http://schemas.microsoft.com/office/drawing/2014/main" id="{DF629528-2C9D-45BD-9F42-30271235A203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24328" y="4536094"/>
            <a:ext cx="1146423" cy="16742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86" name="TextBox 185">
            <a:extLst>
              <a:ext uri="{FF2B5EF4-FFF2-40B4-BE49-F238E27FC236}">
                <a16:creationId xmlns:a16="http://schemas.microsoft.com/office/drawing/2014/main" id="{079B5A42-61A0-4968-881F-5332A6924198}"/>
              </a:ext>
            </a:extLst>
          </p:cNvPr>
          <p:cNvSpPr txBox="1"/>
          <p:nvPr/>
        </p:nvSpPr>
        <p:spPr>
          <a:xfrm>
            <a:off x="4627962" y="3224009"/>
            <a:ext cx="1717046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디자인 등록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05575BD5-C709-432F-BEA9-7AD5B07C68D3}"/>
              </a:ext>
            </a:extLst>
          </p:cNvPr>
          <p:cNvSpPr txBox="1"/>
          <p:nvPr/>
        </p:nvSpPr>
        <p:spPr>
          <a:xfrm>
            <a:off x="4630877" y="1453695"/>
            <a:ext cx="1717046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특허 등록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528204F6-0F92-42DF-A33F-061C74BC6E33}"/>
              </a:ext>
            </a:extLst>
          </p:cNvPr>
          <p:cNvSpPr txBox="1"/>
          <p:nvPr/>
        </p:nvSpPr>
        <p:spPr>
          <a:xfrm>
            <a:off x="7534582" y="1484784"/>
            <a:ext cx="1530200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PCT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국제 특허 출원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1B6D54B6-CC81-4446-B880-76395A486EF1}"/>
              </a:ext>
            </a:extLst>
          </p:cNvPr>
          <p:cNvSpPr txBox="1"/>
          <p:nvPr/>
        </p:nvSpPr>
        <p:spPr>
          <a:xfrm>
            <a:off x="4624562" y="4869160"/>
            <a:ext cx="1717047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상표 등록</a:t>
            </a:r>
          </a:p>
        </p:txBody>
      </p:sp>
      <p:pic>
        <p:nvPicPr>
          <p:cNvPr id="193" name="그림 192">
            <a:extLst>
              <a:ext uri="{FF2B5EF4-FFF2-40B4-BE49-F238E27FC236}">
                <a16:creationId xmlns:a16="http://schemas.microsoft.com/office/drawing/2014/main" id="{1A668479-34AB-496F-A2F4-FFA383C78E3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725" y="5177571"/>
            <a:ext cx="767588" cy="108507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94" name="그림 193">
            <a:extLst>
              <a:ext uri="{FF2B5EF4-FFF2-40B4-BE49-F238E27FC236}">
                <a16:creationId xmlns:a16="http://schemas.microsoft.com/office/drawing/2014/main" id="{FA89FA51-1D18-4AC3-8D92-E1E2AA98520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838" y="5177572"/>
            <a:ext cx="773295" cy="108507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95" name="그림 194">
            <a:extLst>
              <a:ext uri="{FF2B5EF4-FFF2-40B4-BE49-F238E27FC236}">
                <a16:creationId xmlns:a16="http://schemas.microsoft.com/office/drawing/2014/main" id="{02B2C08E-6AEF-4CE9-A31A-17A1AACE4F8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63" y="5177693"/>
            <a:ext cx="767504" cy="108495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48794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1323" y="4572736"/>
            <a:ext cx="2117083" cy="156186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20" name="TextBox 19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Infrastructure</a:t>
            </a:r>
          </a:p>
        </p:txBody>
      </p:sp>
      <p:grpSp>
        <p:nvGrpSpPr>
          <p:cNvPr id="3" name="그룹 16"/>
          <p:cNvGrpSpPr/>
          <p:nvPr/>
        </p:nvGrpSpPr>
        <p:grpSpPr>
          <a:xfrm>
            <a:off x="902246" y="1184079"/>
            <a:ext cx="7181848" cy="1168416"/>
            <a:chOff x="656731" y="1184079"/>
            <a:chExt cx="7181848" cy="1168416"/>
          </a:xfrm>
        </p:grpSpPr>
        <p:pic>
          <p:nvPicPr>
            <p:cNvPr id="25" name="그림 24" descr="44.png"/>
            <p:cNvPicPr>
              <a:picLocks noChangeAspect="1"/>
            </p:cNvPicPr>
            <p:nvPr/>
          </p:nvPicPr>
          <p:blipFill>
            <a:blip r:embed="rId3" cstate="print"/>
            <a:srcRect t="22037" b="32975"/>
            <a:stretch>
              <a:fillRect/>
            </a:stretch>
          </p:blipFill>
          <p:spPr>
            <a:xfrm>
              <a:off x="656731" y="1184079"/>
              <a:ext cx="7181848" cy="1168416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879028" y="1242366"/>
              <a:ext cx="69264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4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개발에서 배송까지</a:t>
              </a:r>
              <a:r>
                <a:rPr lang="ko-KR" altLang="en-US" sz="24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240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ONE-STOP </a:t>
              </a:r>
              <a:r>
                <a:rPr lang="ko-KR" altLang="en-US" sz="24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서비스 제공</a:t>
              </a:r>
              <a:r>
                <a:rPr lang="en-US" altLang="ko-KR" sz="24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1" name="그룹 1"/>
          <p:cNvGrpSpPr/>
          <p:nvPr/>
        </p:nvGrpSpPr>
        <p:grpSpPr>
          <a:xfrm>
            <a:off x="964159" y="2712400"/>
            <a:ext cx="2112279" cy="1568901"/>
            <a:chOff x="964159" y="2231537"/>
            <a:chExt cx="2112279" cy="1568901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4159" y="2231537"/>
              <a:ext cx="2112279" cy="1567952"/>
            </a:xfrm>
            <a:prstGeom prst="rect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964159" y="3373821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10780" y="3417852"/>
              <a:ext cx="11582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개발</a:t>
              </a:r>
            </a:p>
          </p:txBody>
        </p:sp>
      </p:grpSp>
      <p:grpSp>
        <p:nvGrpSpPr>
          <p:cNvPr id="12" name="그룹 2"/>
          <p:cNvGrpSpPr/>
          <p:nvPr/>
        </p:nvGrpSpPr>
        <p:grpSpPr>
          <a:xfrm>
            <a:off x="3370373" y="2712400"/>
            <a:ext cx="2112280" cy="1567952"/>
            <a:chOff x="3328988" y="2231537"/>
            <a:chExt cx="2112280" cy="156795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8989" y="2231537"/>
              <a:ext cx="2112279" cy="1567952"/>
            </a:xfrm>
            <a:prstGeom prst="rec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</p:pic>
        <p:sp>
          <p:nvSpPr>
            <p:cNvPr id="27" name="직사각형 26"/>
            <p:cNvSpPr/>
            <p:nvPr/>
          </p:nvSpPr>
          <p:spPr>
            <a:xfrm>
              <a:off x="3328988" y="3365938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360846" y="3409969"/>
              <a:ext cx="20485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생산</a:t>
              </a:r>
              <a:r>
                <a:rPr lang="en-US" altLang="ko-KR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</a:t>
              </a:r>
              <a:r>
                <a:rPr lang="en-US" altLang="ko-KR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중국</a:t>
              </a:r>
              <a:r>
                <a:rPr lang="en-US" altLang="ko-KR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그룹 10"/>
          <p:cNvGrpSpPr/>
          <p:nvPr/>
        </p:nvGrpSpPr>
        <p:grpSpPr>
          <a:xfrm>
            <a:off x="5785860" y="2715867"/>
            <a:ext cx="2112279" cy="1561018"/>
            <a:chOff x="5701701" y="2231537"/>
            <a:chExt cx="2112279" cy="1561018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1701" y="2231537"/>
              <a:ext cx="2112279" cy="1561018"/>
            </a:xfrm>
            <a:prstGeom prst="rect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</p:pic>
        <p:sp>
          <p:nvSpPr>
            <p:cNvPr id="33" name="직사각형 32"/>
            <p:cNvSpPr/>
            <p:nvPr/>
          </p:nvSpPr>
          <p:spPr>
            <a:xfrm>
              <a:off x="5701701" y="3365938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733559" y="3409969"/>
              <a:ext cx="2048563" cy="338554"/>
            </a:xfrm>
            <a:prstGeom prst="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인쇄</a:t>
              </a:r>
            </a:p>
          </p:txBody>
        </p:sp>
      </p:grpSp>
      <p:grpSp>
        <p:nvGrpSpPr>
          <p:cNvPr id="14" name="그룹 11"/>
          <p:cNvGrpSpPr/>
          <p:nvPr/>
        </p:nvGrpSpPr>
        <p:grpSpPr>
          <a:xfrm>
            <a:off x="5780529" y="5714071"/>
            <a:ext cx="2122940" cy="426617"/>
            <a:chOff x="5701699" y="5193793"/>
            <a:chExt cx="2122940" cy="426617"/>
          </a:xfrm>
        </p:grpSpPr>
        <p:sp>
          <p:nvSpPr>
            <p:cNvPr id="35" name="직사각형 34"/>
            <p:cNvSpPr/>
            <p:nvPr/>
          </p:nvSpPr>
          <p:spPr>
            <a:xfrm>
              <a:off x="5712360" y="5193793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1699" y="5237824"/>
              <a:ext cx="2048563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검수 및 포장</a:t>
              </a:r>
            </a:p>
          </p:txBody>
        </p:sp>
      </p:grpSp>
      <p:grpSp>
        <p:nvGrpSpPr>
          <p:cNvPr id="17" name="그룹 12"/>
          <p:cNvGrpSpPr/>
          <p:nvPr/>
        </p:nvGrpSpPr>
        <p:grpSpPr>
          <a:xfrm>
            <a:off x="3370374" y="4572736"/>
            <a:ext cx="2112279" cy="1567952"/>
            <a:chOff x="3328988" y="4052458"/>
            <a:chExt cx="2112279" cy="1567952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8988" y="4052458"/>
              <a:ext cx="2112279" cy="1567952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3328988" y="5193793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360846" y="5237824"/>
              <a:ext cx="2048563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관리</a:t>
              </a:r>
            </a:p>
          </p:txBody>
        </p:sp>
      </p:grpSp>
      <p:grpSp>
        <p:nvGrpSpPr>
          <p:cNvPr id="18" name="그룹 13"/>
          <p:cNvGrpSpPr/>
          <p:nvPr/>
        </p:nvGrpSpPr>
        <p:grpSpPr>
          <a:xfrm>
            <a:off x="964159" y="4572736"/>
            <a:ext cx="2112279" cy="1567952"/>
            <a:chOff x="964159" y="4052458"/>
            <a:chExt cx="2112279" cy="1567952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4159" y="4052458"/>
              <a:ext cx="2112279" cy="1567952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</p:pic>
        <p:sp>
          <p:nvSpPr>
            <p:cNvPr id="39" name="직사각형 38"/>
            <p:cNvSpPr/>
            <p:nvPr/>
          </p:nvSpPr>
          <p:spPr>
            <a:xfrm>
              <a:off x="964159" y="5193793"/>
              <a:ext cx="2112279" cy="426617"/>
            </a:xfrm>
            <a:prstGeom prst="rect">
              <a:avLst/>
            </a:prstGeom>
            <a:solidFill>
              <a:schemeClr val="bg2">
                <a:lumMod val="1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96017" y="5237824"/>
              <a:ext cx="2048563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배송</a:t>
              </a:r>
            </a:p>
          </p:txBody>
        </p:sp>
      </p:grpSp>
      <p:sp>
        <p:nvSpPr>
          <p:cNvPr id="15" name="이등변 삼각형 14"/>
          <p:cNvSpPr/>
          <p:nvPr/>
        </p:nvSpPr>
        <p:spPr>
          <a:xfrm rot="5400000">
            <a:off x="3119439" y="3423316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44"/>
          <p:cNvGrpSpPr/>
          <p:nvPr/>
        </p:nvGrpSpPr>
        <p:grpSpPr>
          <a:xfrm>
            <a:off x="2287763" y="2106196"/>
            <a:ext cx="4747347" cy="324000"/>
            <a:chOff x="2687152" y="5850659"/>
            <a:chExt cx="3781425" cy="324000"/>
          </a:xfrm>
        </p:grpSpPr>
        <p:sp>
          <p:nvSpPr>
            <p:cNvPr id="46" name="양쪽 모서리가 둥근 사각형 45"/>
            <p:cNvSpPr/>
            <p:nvPr/>
          </p:nvSpPr>
          <p:spPr>
            <a:xfrm rot="5400000">
              <a:off x="4415865" y="4121946"/>
              <a:ext cx="324000" cy="3781425"/>
            </a:xfrm>
            <a:prstGeom prst="round2SameRect">
              <a:avLst>
                <a:gd name="adj1" fmla="val 50000"/>
                <a:gd name="adj2" fmla="val 50000"/>
              </a:avLst>
            </a:prstGeom>
            <a:gradFill flip="none" rotWithShape="1">
              <a:gsLst>
                <a:gs pos="50000">
                  <a:schemeClr val="tx1">
                    <a:lumMod val="95000"/>
                    <a:lumOff val="5000"/>
                  </a:schemeClr>
                </a:gs>
                <a:gs pos="49000">
                  <a:schemeClr val="tx1">
                    <a:lumMod val="85000"/>
                    <a:lumOff val="15000"/>
                  </a:schemeClr>
                </a:gs>
              </a:gsLst>
              <a:lin ang="0" scaled="1"/>
              <a:tileRect/>
            </a:gra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687153" y="5874159"/>
              <a:ext cx="3781424" cy="269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5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본사 기준 </a:t>
              </a:r>
              <a:r>
                <a:rPr lang="en-US" altLang="ko-KR" sz="115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3,000</a:t>
              </a:r>
              <a:r>
                <a:rPr lang="ko-KR" altLang="en-US" sz="115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평 규모의 제조 생산 라인</a:t>
              </a:r>
              <a:r>
                <a:rPr lang="en-US" altLang="ko-KR" sz="115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, </a:t>
              </a:r>
              <a:r>
                <a:rPr lang="ko-KR" altLang="en-US" sz="115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인쇄 설비 및 부설연구소 보유</a:t>
              </a:r>
            </a:p>
          </p:txBody>
        </p:sp>
      </p:grpSp>
      <p:sp>
        <p:nvSpPr>
          <p:cNvPr id="48" name="이등변 삼각형 47"/>
          <p:cNvSpPr/>
          <p:nvPr/>
        </p:nvSpPr>
        <p:spPr>
          <a:xfrm rot="5400000">
            <a:off x="5531968" y="3423316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이등변 삼각형 48"/>
          <p:cNvSpPr/>
          <p:nvPr/>
        </p:nvSpPr>
        <p:spPr>
          <a:xfrm rot="16200000" flipH="1">
            <a:off x="3111556" y="5348626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이등변 삼각형 49"/>
          <p:cNvSpPr/>
          <p:nvPr/>
        </p:nvSpPr>
        <p:spPr>
          <a:xfrm rot="16200000" flipH="1">
            <a:off x="5524085" y="5348626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이등변 삼각형 50"/>
          <p:cNvSpPr/>
          <p:nvPr/>
        </p:nvSpPr>
        <p:spPr>
          <a:xfrm rot="10800000">
            <a:off x="6735275" y="4379172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4" name="그림 4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1538525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Business Partner</a:t>
            </a:r>
          </a:p>
        </p:txBody>
      </p:sp>
      <p:pic>
        <p:nvPicPr>
          <p:cNvPr id="232" name="그림 2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4202"/>
            <a:ext cx="9144000" cy="963520"/>
          </a:xfrm>
          <a:prstGeom prst="rect">
            <a:avLst/>
          </a:prstGeom>
        </p:spPr>
      </p:pic>
      <p:sp>
        <p:nvSpPr>
          <p:cNvPr id="233" name="타이틀"/>
          <p:cNvSpPr/>
          <p:nvPr/>
        </p:nvSpPr>
        <p:spPr>
          <a:xfrm>
            <a:off x="642910" y="5766739"/>
            <a:ext cx="7870745" cy="443198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lnSpc>
                <a:spcPct val="90000"/>
              </a:lnSpc>
            </a:pPr>
            <a:r>
              <a:rPr lang="en-US" altLang="ko-KR" sz="3200" dirty="0"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3,000</a:t>
            </a:r>
            <a:r>
              <a:rPr lang="ko-KR" altLang="en-US" sz="3200" dirty="0"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개의 유통망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보유로 가격 경쟁력 확보</a:t>
            </a:r>
          </a:p>
        </p:txBody>
      </p:sp>
      <p:grpSp>
        <p:nvGrpSpPr>
          <p:cNvPr id="3" name="그룹 14"/>
          <p:cNvGrpSpPr/>
          <p:nvPr/>
        </p:nvGrpSpPr>
        <p:grpSpPr>
          <a:xfrm>
            <a:off x="802178" y="1013818"/>
            <a:ext cx="7539644" cy="1360753"/>
            <a:chOff x="814647" y="1100529"/>
            <a:chExt cx="7539644" cy="1360753"/>
          </a:xfrm>
        </p:grpSpPr>
        <p:grpSp>
          <p:nvGrpSpPr>
            <p:cNvPr id="4" name="그룹 6"/>
            <p:cNvGrpSpPr/>
            <p:nvPr/>
          </p:nvGrpSpPr>
          <p:grpSpPr>
            <a:xfrm>
              <a:off x="985807" y="1255302"/>
              <a:ext cx="7197325" cy="1051206"/>
              <a:chOff x="893644" y="1232515"/>
              <a:chExt cx="7197325" cy="1051206"/>
            </a:xfrm>
          </p:grpSpPr>
          <p:grpSp>
            <p:nvGrpSpPr>
              <p:cNvPr id="5" name="그룹 1"/>
              <p:cNvGrpSpPr/>
              <p:nvPr/>
            </p:nvGrpSpPr>
            <p:grpSpPr>
              <a:xfrm>
                <a:off x="893644" y="1232515"/>
                <a:ext cx="1051200" cy="1051206"/>
                <a:chOff x="2110861" y="1632266"/>
                <a:chExt cx="1051200" cy="1051206"/>
              </a:xfrm>
            </p:grpSpPr>
            <p:grpSp>
              <p:nvGrpSpPr>
                <p:cNvPr id="6" name="그룹 64"/>
                <p:cNvGrpSpPr/>
                <p:nvPr/>
              </p:nvGrpSpPr>
              <p:grpSpPr>
                <a:xfrm>
                  <a:off x="2110861" y="1632266"/>
                  <a:ext cx="1051200" cy="1051206"/>
                  <a:chOff x="4055117" y="1232797"/>
                  <a:chExt cx="1051200" cy="1051206"/>
                </a:xfrm>
                <a:effectLst>
                  <a:outerShdw blurRad="177800" dist="101600" dir="5400000" algn="t" rotWithShape="0">
                    <a:prstClr val="black">
                      <a:alpha val="19000"/>
                    </a:prstClr>
                  </a:outerShdw>
                </a:effectLst>
              </p:grpSpPr>
              <p:sp>
                <p:nvSpPr>
                  <p:cNvPr id="68" name="모서리가 둥근 직사각형 67"/>
                  <p:cNvSpPr/>
                  <p:nvPr/>
                </p:nvSpPr>
                <p:spPr bwMode="auto">
                  <a:xfrm>
                    <a:off x="4055117" y="1232797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69" name="Freeform 14"/>
                  <p:cNvSpPr>
                    <a:spLocks noEditPoints="1"/>
                  </p:cNvSpPr>
                  <p:nvPr/>
                </p:nvSpPr>
                <p:spPr bwMode="auto">
                  <a:xfrm>
                    <a:off x="4287593" y="1453706"/>
                    <a:ext cx="586248" cy="282268"/>
                  </a:xfrm>
                  <a:custGeom>
                    <a:avLst/>
                    <a:gdLst>
                      <a:gd name="T0" fmla="*/ 348 w 546"/>
                      <a:gd name="T1" fmla="*/ 117 h 261"/>
                      <a:gd name="T2" fmla="*/ 261 w 546"/>
                      <a:gd name="T3" fmla="*/ 228 h 261"/>
                      <a:gd name="T4" fmla="*/ 376 w 546"/>
                      <a:gd name="T5" fmla="*/ 101 h 261"/>
                      <a:gd name="T6" fmla="*/ 341 w 546"/>
                      <a:gd name="T7" fmla="*/ 108 h 261"/>
                      <a:gd name="T8" fmla="*/ 275 w 546"/>
                      <a:gd name="T9" fmla="*/ 106 h 261"/>
                      <a:gd name="T10" fmla="*/ 216 w 546"/>
                      <a:gd name="T11" fmla="*/ 69 h 261"/>
                      <a:gd name="T12" fmla="*/ 199 w 546"/>
                      <a:gd name="T13" fmla="*/ 111 h 261"/>
                      <a:gd name="T14" fmla="*/ 239 w 546"/>
                      <a:gd name="T15" fmla="*/ 127 h 261"/>
                      <a:gd name="T16" fmla="*/ 273 w 546"/>
                      <a:gd name="T17" fmla="*/ 122 h 261"/>
                      <a:gd name="T18" fmla="*/ 277 w 546"/>
                      <a:gd name="T19" fmla="*/ 127 h 261"/>
                      <a:gd name="T20" fmla="*/ 285 w 546"/>
                      <a:gd name="T21" fmla="*/ 137 h 261"/>
                      <a:gd name="T22" fmla="*/ 226 w 546"/>
                      <a:gd name="T23" fmla="*/ 222 h 261"/>
                      <a:gd name="T24" fmla="*/ 20 w 546"/>
                      <a:gd name="T25" fmla="*/ 153 h 261"/>
                      <a:gd name="T26" fmla="*/ 24 w 546"/>
                      <a:gd name="T27" fmla="*/ 180 h 261"/>
                      <a:gd name="T28" fmla="*/ 30 w 546"/>
                      <a:gd name="T29" fmla="*/ 234 h 261"/>
                      <a:gd name="T30" fmla="*/ 14 w 546"/>
                      <a:gd name="T31" fmla="*/ 221 h 261"/>
                      <a:gd name="T32" fmla="*/ 4 w 546"/>
                      <a:gd name="T33" fmla="*/ 136 h 261"/>
                      <a:gd name="T34" fmla="*/ 210 w 546"/>
                      <a:gd name="T35" fmla="*/ 16 h 261"/>
                      <a:gd name="T36" fmla="*/ 354 w 546"/>
                      <a:gd name="T37" fmla="*/ 1 h 261"/>
                      <a:gd name="T38" fmla="*/ 497 w 546"/>
                      <a:gd name="T39" fmla="*/ 18 h 261"/>
                      <a:gd name="T40" fmla="*/ 539 w 546"/>
                      <a:gd name="T41" fmla="*/ 138 h 261"/>
                      <a:gd name="T42" fmla="*/ 546 w 546"/>
                      <a:gd name="T43" fmla="*/ 224 h 261"/>
                      <a:gd name="T44" fmla="*/ 512 w 546"/>
                      <a:gd name="T45" fmla="*/ 233 h 261"/>
                      <a:gd name="T46" fmla="*/ 529 w 546"/>
                      <a:gd name="T47" fmla="*/ 154 h 261"/>
                      <a:gd name="T48" fmla="*/ 511 w 546"/>
                      <a:gd name="T49" fmla="*/ 144 h 261"/>
                      <a:gd name="T50" fmla="*/ 354 w 546"/>
                      <a:gd name="T51" fmla="*/ 18 h 261"/>
                      <a:gd name="T52" fmla="*/ 162 w 546"/>
                      <a:gd name="T53" fmla="*/ 95 h 261"/>
                      <a:gd name="T54" fmla="*/ 19 w 546"/>
                      <a:gd name="T55" fmla="*/ 147 h 261"/>
                      <a:gd name="T56" fmla="*/ 425 w 546"/>
                      <a:gd name="T57" fmla="*/ 180 h 261"/>
                      <a:gd name="T58" fmla="*/ 443 w 546"/>
                      <a:gd name="T59" fmla="*/ 224 h 261"/>
                      <a:gd name="T60" fmla="*/ 462 w 546"/>
                      <a:gd name="T61" fmla="*/ 180 h 261"/>
                      <a:gd name="T62" fmla="*/ 399 w 546"/>
                      <a:gd name="T63" fmla="*/ 154 h 261"/>
                      <a:gd name="T64" fmla="*/ 443 w 546"/>
                      <a:gd name="T65" fmla="*/ 261 h 261"/>
                      <a:gd name="T66" fmla="*/ 487 w 546"/>
                      <a:gd name="T67" fmla="*/ 154 h 261"/>
                      <a:gd name="T68" fmla="*/ 443 w 546"/>
                      <a:gd name="T69" fmla="*/ 161 h 261"/>
                      <a:gd name="T70" fmla="*/ 417 w 546"/>
                      <a:gd name="T71" fmla="*/ 224 h 261"/>
                      <a:gd name="T72" fmla="*/ 480 w 546"/>
                      <a:gd name="T73" fmla="*/ 198 h 261"/>
                      <a:gd name="T74" fmla="*/ 89 w 546"/>
                      <a:gd name="T75" fmla="*/ 180 h 261"/>
                      <a:gd name="T76" fmla="*/ 107 w 546"/>
                      <a:gd name="T77" fmla="*/ 224 h 261"/>
                      <a:gd name="T78" fmla="*/ 125 w 546"/>
                      <a:gd name="T79" fmla="*/ 180 h 261"/>
                      <a:gd name="T80" fmla="*/ 63 w 546"/>
                      <a:gd name="T81" fmla="*/ 154 h 261"/>
                      <a:gd name="T82" fmla="*/ 107 w 546"/>
                      <a:gd name="T83" fmla="*/ 261 h 261"/>
                      <a:gd name="T84" fmla="*/ 151 w 546"/>
                      <a:gd name="T85" fmla="*/ 154 h 261"/>
                      <a:gd name="T86" fmla="*/ 107 w 546"/>
                      <a:gd name="T87" fmla="*/ 161 h 261"/>
                      <a:gd name="T88" fmla="*/ 81 w 546"/>
                      <a:gd name="T89" fmla="*/ 224 h 261"/>
                      <a:gd name="T90" fmla="*/ 144 w 546"/>
                      <a:gd name="T91" fmla="*/ 198 h 261"/>
                      <a:gd name="T92" fmla="*/ 363 w 546"/>
                      <a:gd name="T93" fmla="*/ 51 h 261"/>
                      <a:gd name="T94" fmla="*/ 358 w 546"/>
                      <a:gd name="T95" fmla="*/ 91 h 261"/>
                      <a:gd name="T96" fmla="*/ 329 w 546"/>
                      <a:gd name="T97" fmla="*/ 82 h 2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546" h="261">
                        <a:moveTo>
                          <a:pt x="323" y="169"/>
                        </a:moveTo>
                        <a:cubicBezTo>
                          <a:pt x="338" y="120"/>
                          <a:pt x="338" y="120"/>
                          <a:pt x="338" y="120"/>
                        </a:cubicBezTo>
                        <a:cubicBezTo>
                          <a:pt x="348" y="117"/>
                          <a:pt x="348" y="117"/>
                          <a:pt x="348" y="117"/>
                        </a:cubicBezTo>
                        <a:cubicBezTo>
                          <a:pt x="329" y="181"/>
                          <a:pt x="329" y="181"/>
                          <a:pt x="329" y="181"/>
                        </a:cubicBezTo>
                        <a:cubicBezTo>
                          <a:pt x="243" y="177"/>
                          <a:pt x="243" y="177"/>
                          <a:pt x="243" y="177"/>
                        </a:cubicBezTo>
                        <a:cubicBezTo>
                          <a:pt x="243" y="196"/>
                          <a:pt x="247" y="214"/>
                          <a:pt x="261" y="228"/>
                        </a:cubicBezTo>
                        <a:cubicBezTo>
                          <a:pt x="289" y="228"/>
                          <a:pt x="317" y="228"/>
                          <a:pt x="345" y="228"/>
                        </a:cubicBezTo>
                        <a:cubicBezTo>
                          <a:pt x="356" y="229"/>
                          <a:pt x="356" y="229"/>
                          <a:pt x="356" y="229"/>
                        </a:cubicBezTo>
                        <a:cubicBezTo>
                          <a:pt x="376" y="101"/>
                          <a:pt x="376" y="101"/>
                          <a:pt x="376" y="101"/>
                        </a:cubicBezTo>
                        <a:cubicBezTo>
                          <a:pt x="353" y="101"/>
                          <a:pt x="353" y="101"/>
                          <a:pt x="353" y="101"/>
                        </a:cubicBezTo>
                        <a:cubicBezTo>
                          <a:pt x="352" y="105"/>
                          <a:pt x="352" y="105"/>
                          <a:pt x="352" y="105"/>
                        </a:cubicBezTo>
                        <a:cubicBezTo>
                          <a:pt x="341" y="108"/>
                          <a:pt x="341" y="108"/>
                          <a:pt x="341" y="108"/>
                        </a:cubicBezTo>
                        <a:cubicBezTo>
                          <a:pt x="346" y="95"/>
                          <a:pt x="346" y="95"/>
                          <a:pt x="346" y="95"/>
                        </a:cubicBezTo>
                        <a:cubicBezTo>
                          <a:pt x="298" y="88"/>
                          <a:pt x="298" y="88"/>
                          <a:pt x="298" y="88"/>
                        </a:cubicBezTo>
                        <a:cubicBezTo>
                          <a:pt x="275" y="106"/>
                          <a:pt x="275" y="106"/>
                          <a:pt x="275" y="106"/>
                        </a:cubicBezTo>
                        <a:cubicBezTo>
                          <a:pt x="237" y="98"/>
                          <a:pt x="237" y="98"/>
                          <a:pt x="237" y="98"/>
                        </a:cubicBezTo>
                        <a:cubicBezTo>
                          <a:pt x="237" y="98"/>
                          <a:pt x="237" y="98"/>
                          <a:pt x="237" y="98"/>
                        </a:cubicBezTo>
                        <a:cubicBezTo>
                          <a:pt x="216" y="69"/>
                          <a:pt x="216" y="69"/>
                          <a:pt x="216" y="69"/>
                        </a:cubicBezTo>
                        <a:cubicBezTo>
                          <a:pt x="204" y="78"/>
                          <a:pt x="204" y="78"/>
                          <a:pt x="204" y="78"/>
                        </a:cubicBezTo>
                        <a:cubicBezTo>
                          <a:pt x="210" y="103"/>
                          <a:pt x="210" y="103"/>
                          <a:pt x="210" y="103"/>
                        </a:cubicBezTo>
                        <a:cubicBezTo>
                          <a:pt x="199" y="111"/>
                          <a:pt x="199" y="111"/>
                          <a:pt x="199" y="111"/>
                        </a:cubicBezTo>
                        <a:cubicBezTo>
                          <a:pt x="205" y="119"/>
                          <a:pt x="205" y="119"/>
                          <a:pt x="205" y="119"/>
                        </a:cubicBezTo>
                        <a:cubicBezTo>
                          <a:pt x="216" y="112"/>
                          <a:pt x="216" y="112"/>
                          <a:pt x="216" y="112"/>
                        </a:cubicBezTo>
                        <a:cubicBezTo>
                          <a:pt x="239" y="127"/>
                          <a:pt x="239" y="127"/>
                          <a:pt x="239" y="127"/>
                        </a:cubicBezTo>
                        <a:cubicBezTo>
                          <a:pt x="251" y="118"/>
                          <a:pt x="251" y="118"/>
                          <a:pt x="251" y="118"/>
                        </a:cubicBezTo>
                        <a:cubicBezTo>
                          <a:pt x="249" y="115"/>
                          <a:pt x="249" y="115"/>
                          <a:pt x="249" y="115"/>
                        </a:cubicBezTo>
                        <a:cubicBezTo>
                          <a:pt x="273" y="122"/>
                          <a:pt x="273" y="122"/>
                          <a:pt x="273" y="122"/>
                        </a:cubicBezTo>
                        <a:cubicBezTo>
                          <a:pt x="289" y="123"/>
                          <a:pt x="289" y="123"/>
                          <a:pt x="289" y="123"/>
                        </a:cubicBezTo>
                        <a:cubicBezTo>
                          <a:pt x="289" y="123"/>
                          <a:pt x="289" y="123"/>
                          <a:pt x="289" y="123"/>
                        </a:cubicBezTo>
                        <a:cubicBezTo>
                          <a:pt x="277" y="127"/>
                          <a:pt x="277" y="127"/>
                          <a:pt x="277" y="127"/>
                        </a:cubicBezTo>
                        <a:cubicBezTo>
                          <a:pt x="280" y="137"/>
                          <a:pt x="280" y="137"/>
                          <a:pt x="280" y="137"/>
                        </a:cubicBezTo>
                        <a:cubicBezTo>
                          <a:pt x="286" y="135"/>
                          <a:pt x="286" y="135"/>
                          <a:pt x="286" y="135"/>
                        </a:cubicBezTo>
                        <a:cubicBezTo>
                          <a:pt x="285" y="137"/>
                          <a:pt x="285" y="137"/>
                          <a:pt x="285" y="137"/>
                        </a:cubicBezTo>
                        <a:cubicBezTo>
                          <a:pt x="215" y="145"/>
                          <a:pt x="215" y="145"/>
                          <a:pt x="215" y="145"/>
                        </a:cubicBezTo>
                        <a:cubicBezTo>
                          <a:pt x="203" y="220"/>
                          <a:pt x="203" y="220"/>
                          <a:pt x="203" y="220"/>
                        </a:cubicBezTo>
                        <a:cubicBezTo>
                          <a:pt x="226" y="222"/>
                          <a:pt x="226" y="222"/>
                          <a:pt x="226" y="222"/>
                        </a:cubicBezTo>
                        <a:cubicBezTo>
                          <a:pt x="239" y="164"/>
                          <a:pt x="239" y="164"/>
                          <a:pt x="239" y="164"/>
                        </a:cubicBezTo>
                        <a:cubicBezTo>
                          <a:pt x="323" y="169"/>
                          <a:pt x="323" y="169"/>
                          <a:pt x="323" y="169"/>
                        </a:cubicBezTo>
                        <a:close/>
                        <a:moveTo>
                          <a:pt x="20" y="153"/>
                        </a:moveTo>
                        <a:cubicBezTo>
                          <a:pt x="47" y="147"/>
                          <a:pt x="47" y="147"/>
                          <a:pt x="47" y="147"/>
                        </a:cubicBezTo>
                        <a:cubicBezTo>
                          <a:pt x="41" y="178"/>
                          <a:pt x="41" y="178"/>
                          <a:pt x="41" y="178"/>
                        </a:cubicBezTo>
                        <a:cubicBezTo>
                          <a:pt x="24" y="180"/>
                          <a:pt x="24" y="180"/>
                          <a:pt x="24" y="180"/>
                        </a:cubicBezTo>
                        <a:cubicBezTo>
                          <a:pt x="30" y="214"/>
                          <a:pt x="30" y="214"/>
                          <a:pt x="30" y="214"/>
                        </a:cubicBezTo>
                        <a:cubicBezTo>
                          <a:pt x="39" y="219"/>
                          <a:pt x="39" y="219"/>
                          <a:pt x="39" y="219"/>
                        </a:cubicBezTo>
                        <a:cubicBezTo>
                          <a:pt x="30" y="234"/>
                          <a:pt x="30" y="234"/>
                          <a:pt x="30" y="234"/>
                        </a:cubicBezTo>
                        <a:cubicBezTo>
                          <a:pt x="18" y="227"/>
                          <a:pt x="18" y="227"/>
                          <a:pt x="18" y="227"/>
                        </a:cubicBezTo>
                        <a:cubicBezTo>
                          <a:pt x="14" y="225"/>
                          <a:pt x="14" y="225"/>
                          <a:pt x="14" y="225"/>
                        </a:cubicBezTo>
                        <a:cubicBezTo>
                          <a:pt x="14" y="221"/>
                          <a:pt x="14" y="221"/>
                          <a:pt x="14" y="221"/>
                        </a:cubicBezTo>
                        <a:cubicBezTo>
                          <a:pt x="1" y="144"/>
                          <a:pt x="1" y="144"/>
                          <a:pt x="1" y="144"/>
                        </a:cubicBezTo>
                        <a:cubicBezTo>
                          <a:pt x="0" y="139"/>
                          <a:pt x="0" y="139"/>
                          <a:pt x="0" y="139"/>
                        </a:cubicBezTo>
                        <a:cubicBezTo>
                          <a:pt x="4" y="136"/>
                          <a:pt x="4" y="136"/>
                          <a:pt x="4" y="136"/>
                        </a:cubicBezTo>
                        <a:cubicBezTo>
                          <a:pt x="23" y="121"/>
                          <a:pt x="47" y="110"/>
                          <a:pt x="73" y="101"/>
                        </a:cubicBezTo>
                        <a:cubicBezTo>
                          <a:pt x="98" y="92"/>
                          <a:pt x="125" y="85"/>
                          <a:pt x="153" y="79"/>
                        </a:cubicBezTo>
                        <a:cubicBezTo>
                          <a:pt x="210" y="16"/>
                          <a:pt x="210" y="16"/>
                          <a:pt x="210" y="16"/>
                        </a:cubicBezTo>
                        <a:cubicBezTo>
                          <a:pt x="212" y="14"/>
                          <a:pt x="212" y="14"/>
                          <a:pt x="212" y="14"/>
                        </a:cubicBezTo>
                        <a:cubicBezTo>
                          <a:pt x="215" y="13"/>
                          <a:pt x="215" y="13"/>
                          <a:pt x="215" y="13"/>
                        </a:cubicBezTo>
                        <a:cubicBezTo>
                          <a:pt x="264" y="3"/>
                          <a:pt x="309" y="0"/>
                          <a:pt x="354" y="1"/>
                        </a:cubicBezTo>
                        <a:cubicBezTo>
                          <a:pt x="399" y="2"/>
                          <a:pt x="443" y="7"/>
                          <a:pt x="491" y="13"/>
                        </a:cubicBezTo>
                        <a:cubicBezTo>
                          <a:pt x="495" y="14"/>
                          <a:pt x="495" y="14"/>
                          <a:pt x="495" y="14"/>
                        </a:cubicBezTo>
                        <a:cubicBezTo>
                          <a:pt x="497" y="18"/>
                          <a:pt x="497" y="18"/>
                          <a:pt x="497" y="18"/>
                        </a:cubicBezTo>
                        <a:cubicBezTo>
                          <a:pt x="506" y="38"/>
                          <a:pt x="513" y="58"/>
                          <a:pt x="518" y="79"/>
                        </a:cubicBezTo>
                        <a:cubicBezTo>
                          <a:pt x="522" y="98"/>
                          <a:pt x="526" y="117"/>
                          <a:pt x="528" y="136"/>
                        </a:cubicBezTo>
                        <a:cubicBezTo>
                          <a:pt x="539" y="138"/>
                          <a:pt x="539" y="138"/>
                          <a:pt x="539" y="138"/>
                        </a:cubicBezTo>
                        <a:cubicBezTo>
                          <a:pt x="546" y="139"/>
                          <a:pt x="546" y="139"/>
                          <a:pt x="546" y="139"/>
                        </a:cubicBezTo>
                        <a:cubicBezTo>
                          <a:pt x="546" y="146"/>
                          <a:pt x="546" y="146"/>
                          <a:pt x="546" y="146"/>
                        </a:cubicBezTo>
                        <a:cubicBezTo>
                          <a:pt x="546" y="224"/>
                          <a:pt x="546" y="224"/>
                          <a:pt x="546" y="224"/>
                        </a:cubicBezTo>
                        <a:cubicBezTo>
                          <a:pt x="546" y="233"/>
                          <a:pt x="546" y="233"/>
                          <a:pt x="546" y="233"/>
                        </a:cubicBezTo>
                        <a:cubicBezTo>
                          <a:pt x="537" y="233"/>
                          <a:pt x="537" y="233"/>
                          <a:pt x="537" y="233"/>
                        </a:cubicBezTo>
                        <a:cubicBezTo>
                          <a:pt x="512" y="233"/>
                          <a:pt x="512" y="233"/>
                          <a:pt x="512" y="233"/>
                        </a:cubicBezTo>
                        <a:cubicBezTo>
                          <a:pt x="512" y="215"/>
                          <a:pt x="512" y="215"/>
                          <a:pt x="512" y="215"/>
                        </a:cubicBezTo>
                        <a:cubicBezTo>
                          <a:pt x="529" y="215"/>
                          <a:pt x="529" y="215"/>
                          <a:pt x="529" y="215"/>
                        </a:cubicBezTo>
                        <a:cubicBezTo>
                          <a:pt x="529" y="154"/>
                          <a:pt x="529" y="154"/>
                          <a:pt x="529" y="154"/>
                        </a:cubicBezTo>
                        <a:cubicBezTo>
                          <a:pt x="518" y="152"/>
                          <a:pt x="518" y="152"/>
                          <a:pt x="518" y="152"/>
                        </a:cubicBezTo>
                        <a:cubicBezTo>
                          <a:pt x="512" y="151"/>
                          <a:pt x="512" y="151"/>
                          <a:pt x="512" y="151"/>
                        </a:cubicBezTo>
                        <a:cubicBezTo>
                          <a:pt x="511" y="144"/>
                          <a:pt x="511" y="144"/>
                          <a:pt x="511" y="144"/>
                        </a:cubicBezTo>
                        <a:cubicBezTo>
                          <a:pt x="509" y="123"/>
                          <a:pt x="506" y="103"/>
                          <a:pt x="501" y="83"/>
                        </a:cubicBezTo>
                        <a:cubicBezTo>
                          <a:pt x="497" y="65"/>
                          <a:pt x="491" y="47"/>
                          <a:pt x="484" y="30"/>
                        </a:cubicBezTo>
                        <a:cubicBezTo>
                          <a:pt x="438" y="24"/>
                          <a:pt x="396" y="19"/>
                          <a:pt x="354" y="18"/>
                        </a:cubicBezTo>
                        <a:cubicBezTo>
                          <a:pt x="311" y="17"/>
                          <a:pt x="268" y="20"/>
                          <a:pt x="221" y="29"/>
                        </a:cubicBezTo>
                        <a:cubicBezTo>
                          <a:pt x="164" y="93"/>
                          <a:pt x="164" y="93"/>
                          <a:pt x="164" y="93"/>
                        </a:cubicBezTo>
                        <a:cubicBezTo>
                          <a:pt x="162" y="95"/>
                          <a:pt x="162" y="95"/>
                          <a:pt x="162" y="95"/>
                        </a:cubicBezTo>
                        <a:cubicBezTo>
                          <a:pt x="159" y="95"/>
                          <a:pt x="159" y="95"/>
                          <a:pt x="159" y="95"/>
                        </a:cubicBezTo>
                        <a:cubicBezTo>
                          <a:pt x="132" y="101"/>
                          <a:pt x="104" y="108"/>
                          <a:pt x="79" y="117"/>
                        </a:cubicBezTo>
                        <a:cubicBezTo>
                          <a:pt x="56" y="125"/>
                          <a:pt x="35" y="135"/>
                          <a:pt x="19" y="147"/>
                        </a:cubicBezTo>
                        <a:cubicBezTo>
                          <a:pt x="20" y="153"/>
                          <a:pt x="20" y="153"/>
                          <a:pt x="20" y="153"/>
                        </a:cubicBezTo>
                        <a:close/>
                        <a:moveTo>
                          <a:pt x="443" y="172"/>
                        </a:moveTo>
                        <a:cubicBezTo>
                          <a:pt x="436" y="172"/>
                          <a:pt x="430" y="175"/>
                          <a:pt x="425" y="180"/>
                        </a:cubicBezTo>
                        <a:cubicBezTo>
                          <a:pt x="421" y="184"/>
                          <a:pt x="418" y="191"/>
                          <a:pt x="418" y="198"/>
                        </a:cubicBezTo>
                        <a:cubicBezTo>
                          <a:pt x="418" y="205"/>
                          <a:pt x="421" y="211"/>
                          <a:pt x="425" y="216"/>
                        </a:cubicBezTo>
                        <a:cubicBezTo>
                          <a:pt x="430" y="221"/>
                          <a:pt x="436" y="224"/>
                          <a:pt x="443" y="224"/>
                        </a:cubicBezTo>
                        <a:cubicBezTo>
                          <a:pt x="451" y="224"/>
                          <a:pt x="457" y="221"/>
                          <a:pt x="462" y="216"/>
                        </a:cubicBezTo>
                        <a:cubicBezTo>
                          <a:pt x="466" y="211"/>
                          <a:pt x="469" y="205"/>
                          <a:pt x="469" y="198"/>
                        </a:cubicBezTo>
                        <a:cubicBezTo>
                          <a:pt x="469" y="191"/>
                          <a:pt x="466" y="184"/>
                          <a:pt x="462" y="180"/>
                        </a:cubicBezTo>
                        <a:cubicBezTo>
                          <a:pt x="457" y="175"/>
                          <a:pt x="451" y="172"/>
                          <a:pt x="443" y="172"/>
                        </a:cubicBezTo>
                        <a:close/>
                        <a:moveTo>
                          <a:pt x="443" y="135"/>
                        </a:moveTo>
                        <a:cubicBezTo>
                          <a:pt x="426" y="135"/>
                          <a:pt x="410" y="142"/>
                          <a:pt x="399" y="154"/>
                        </a:cubicBezTo>
                        <a:cubicBezTo>
                          <a:pt x="387" y="165"/>
                          <a:pt x="380" y="181"/>
                          <a:pt x="380" y="198"/>
                        </a:cubicBezTo>
                        <a:cubicBezTo>
                          <a:pt x="380" y="215"/>
                          <a:pt x="387" y="231"/>
                          <a:pt x="399" y="242"/>
                        </a:cubicBezTo>
                        <a:cubicBezTo>
                          <a:pt x="410" y="254"/>
                          <a:pt x="426" y="261"/>
                          <a:pt x="443" y="261"/>
                        </a:cubicBezTo>
                        <a:cubicBezTo>
                          <a:pt x="460" y="261"/>
                          <a:pt x="476" y="254"/>
                          <a:pt x="487" y="242"/>
                        </a:cubicBezTo>
                        <a:cubicBezTo>
                          <a:pt x="499" y="231"/>
                          <a:pt x="506" y="215"/>
                          <a:pt x="506" y="198"/>
                        </a:cubicBezTo>
                        <a:cubicBezTo>
                          <a:pt x="506" y="181"/>
                          <a:pt x="499" y="165"/>
                          <a:pt x="487" y="154"/>
                        </a:cubicBezTo>
                        <a:cubicBezTo>
                          <a:pt x="476" y="142"/>
                          <a:pt x="460" y="135"/>
                          <a:pt x="443" y="135"/>
                        </a:cubicBezTo>
                        <a:close/>
                        <a:moveTo>
                          <a:pt x="470" y="171"/>
                        </a:moveTo>
                        <a:cubicBezTo>
                          <a:pt x="463" y="165"/>
                          <a:pt x="453" y="161"/>
                          <a:pt x="443" y="161"/>
                        </a:cubicBezTo>
                        <a:cubicBezTo>
                          <a:pt x="433" y="161"/>
                          <a:pt x="423" y="165"/>
                          <a:pt x="417" y="171"/>
                        </a:cubicBezTo>
                        <a:cubicBezTo>
                          <a:pt x="410" y="178"/>
                          <a:pt x="406" y="188"/>
                          <a:pt x="406" y="198"/>
                        </a:cubicBezTo>
                        <a:cubicBezTo>
                          <a:pt x="406" y="208"/>
                          <a:pt x="410" y="218"/>
                          <a:pt x="417" y="224"/>
                        </a:cubicBezTo>
                        <a:cubicBezTo>
                          <a:pt x="423" y="231"/>
                          <a:pt x="433" y="235"/>
                          <a:pt x="443" y="235"/>
                        </a:cubicBezTo>
                        <a:cubicBezTo>
                          <a:pt x="453" y="235"/>
                          <a:pt x="463" y="231"/>
                          <a:pt x="470" y="224"/>
                        </a:cubicBezTo>
                        <a:cubicBezTo>
                          <a:pt x="476" y="218"/>
                          <a:pt x="480" y="208"/>
                          <a:pt x="480" y="198"/>
                        </a:cubicBezTo>
                        <a:cubicBezTo>
                          <a:pt x="480" y="188"/>
                          <a:pt x="476" y="178"/>
                          <a:pt x="470" y="171"/>
                        </a:cubicBezTo>
                        <a:close/>
                        <a:moveTo>
                          <a:pt x="107" y="172"/>
                        </a:moveTo>
                        <a:cubicBezTo>
                          <a:pt x="100" y="172"/>
                          <a:pt x="93" y="175"/>
                          <a:pt x="89" y="180"/>
                        </a:cubicBezTo>
                        <a:cubicBezTo>
                          <a:pt x="84" y="184"/>
                          <a:pt x="81" y="191"/>
                          <a:pt x="81" y="198"/>
                        </a:cubicBezTo>
                        <a:cubicBezTo>
                          <a:pt x="81" y="205"/>
                          <a:pt x="84" y="211"/>
                          <a:pt x="89" y="216"/>
                        </a:cubicBezTo>
                        <a:cubicBezTo>
                          <a:pt x="93" y="221"/>
                          <a:pt x="100" y="224"/>
                          <a:pt x="107" y="224"/>
                        </a:cubicBezTo>
                        <a:cubicBezTo>
                          <a:pt x="114" y="224"/>
                          <a:pt x="120" y="221"/>
                          <a:pt x="125" y="216"/>
                        </a:cubicBezTo>
                        <a:cubicBezTo>
                          <a:pt x="130" y="211"/>
                          <a:pt x="133" y="205"/>
                          <a:pt x="133" y="198"/>
                        </a:cubicBezTo>
                        <a:cubicBezTo>
                          <a:pt x="133" y="191"/>
                          <a:pt x="130" y="184"/>
                          <a:pt x="125" y="180"/>
                        </a:cubicBezTo>
                        <a:cubicBezTo>
                          <a:pt x="120" y="175"/>
                          <a:pt x="114" y="172"/>
                          <a:pt x="107" y="172"/>
                        </a:cubicBezTo>
                        <a:close/>
                        <a:moveTo>
                          <a:pt x="107" y="135"/>
                        </a:moveTo>
                        <a:cubicBezTo>
                          <a:pt x="90" y="135"/>
                          <a:pt x="74" y="142"/>
                          <a:pt x="63" y="154"/>
                        </a:cubicBezTo>
                        <a:cubicBezTo>
                          <a:pt x="51" y="165"/>
                          <a:pt x="44" y="181"/>
                          <a:pt x="44" y="198"/>
                        </a:cubicBezTo>
                        <a:cubicBezTo>
                          <a:pt x="44" y="215"/>
                          <a:pt x="51" y="231"/>
                          <a:pt x="63" y="242"/>
                        </a:cubicBezTo>
                        <a:cubicBezTo>
                          <a:pt x="74" y="254"/>
                          <a:pt x="90" y="261"/>
                          <a:pt x="107" y="261"/>
                        </a:cubicBezTo>
                        <a:cubicBezTo>
                          <a:pt x="124" y="261"/>
                          <a:pt x="140" y="254"/>
                          <a:pt x="151" y="242"/>
                        </a:cubicBezTo>
                        <a:cubicBezTo>
                          <a:pt x="163" y="231"/>
                          <a:pt x="170" y="215"/>
                          <a:pt x="170" y="198"/>
                        </a:cubicBezTo>
                        <a:cubicBezTo>
                          <a:pt x="170" y="181"/>
                          <a:pt x="163" y="165"/>
                          <a:pt x="151" y="154"/>
                        </a:cubicBezTo>
                        <a:cubicBezTo>
                          <a:pt x="140" y="142"/>
                          <a:pt x="124" y="135"/>
                          <a:pt x="107" y="135"/>
                        </a:cubicBezTo>
                        <a:close/>
                        <a:moveTo>
                          <a:pt x="133" y="171"/>
                        </a:moveTo>
                        <a:cubicBezTo>
                          <a:pt x="127" y="165"/>
                          <a:pt x="117" y="161"/>
                          <a:pt x="107" y="161"/>
                        </a:cubicBezTo>
                        <a:cubicBezTo>
                          <a:pt x="97" y="161"/>
                          <a:pt x="87" y="165"/>
                          <a:pt x="81" y="171"/>
                        </a:cubicBezTo>
                        <a:cubicBezTo>
                          <a:pt x="74" y="178"/>
                          <a:pt x="70" y="188"/>
                          <a:pt x="70" y="198"/>
                        </a:cubicBezTo>
                        <a:cubicBezTo>
                          <a:pt x="70" y="208"/>
                          <a:pt x="74" y="218"/>
                          <a:pt x="81" y="224"/>
                        </a:cubicBezTo>
                        <a:cubicBezTo>
                          <a:pt x="87" y="231"/>
                          <a:pt x="97" y="235"/>
                          <a:pt x="107" y="235"/>
                        </a:cubicBezTo>
                        <a:cubicBezTo>
                          <a:pt x="117" y="235"/>
                          <a:pt x="127" y="231"/>
                          <a:pt x="133" y="224"/>
                        </a:cubicBezTo>
                        <a:cubicBezTo>
                          <a:pt x="140" y="218"/>
                          <a:pt x="144" y="208"/>
                          <a:pt x="144" y="198"/>
                        </a:cubicBezTo>
                        <a:cubicBezTo>
                          <a:pt x="144" y="188"/>
                          <a:pt x="140" y="178"/>
                          <a:pt x="133" y="171"/>
                        </a:cubicBezTo>
                        <a:close/>
                        <a:moveTo>
                          <a:pt x="358" y="91"/>
                        </a:moveTo>
                        <a:cubicBezTo>
                          <a:pt x="363" y="51"/>
                          <a:pt x="363" y="51"/>
                          <a:pt x="363" y="51"/>
                        </a:cubicBezTo>
                        <a:cubicBezTo>
                          <a:pt x="377" y="52"/>
                          <a:pt x="377" y="52"/>
                          <a:pt x="377" y="52"/>
                        </a:cubicBezTo>
                        <a:cubicBezTo>
                          <a:pt x="380" y="61"/>
                          <a:pt x="385" y="82"/>
                          <a:pt x="382" y="91"/>
                        </a:cubicBezTo>
                        <a:cubicBezTo>
                          <a:pt x="358" y="91"/>
                          <a:pt x="358" y="91"/>
                          <a:pt x="358" y="91"/>
                        </a:cubicBezTo>
                        <a:close/>
                        <a:moveTo>
                          <a:pt x="329" y="35"/>
                        </a:moveTo>
                        <a:cubicBezTo>
                          <a:pt x="342" y="35"/>
                          <a:pt x="352" y="46"/>
                          <a:pt x="352" y="59"/>
                        </a:cubicBezTo>
                        <a:cubicBezTo>
                          <a:pt x="352" y="71"/>
                          <a:pt x="342" y="82"/>
                          <a:pt x="329" y="82"/>
                        </a:cubicBezTo>
                        <a:cubicBezTo>
                          <a:pt x="316" y="82"/>
                          <a:pt x="306" y="71"/>
                          <a:pt x="306" y="59"/>
                        </a:cubicBezTo>
                        <a:cubicBezTo>
                          <a:pt x="306" y="46"/>
                          <a:pt x="316" y="35"/>
                          <a:pt x="329" y="35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79" name="타이틀"/>
                  <p:cNvSpPr/>
                  <p:nvPr/>
                </p:nvSpPr>
                <p:spPr>
                  <a:xfrm>
                    <a:off x="4163937" y="1813872"/>
                    <a:ext cx="833562" cy="1938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4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자동차관련</a:t>
                    </a:r>
                  </a:p>
                </p:txBody>
              </p:sp>
            </p:grpSp>
            <p:sp>
              <p:nvSpPr>
                <p:cNvPr id="110" name="모서리가 둥근 직사각형 109"/>
                <p:cNvSpPr/>
                <p:nvPr/>
              </p:nvSpPr>
              <p:spPr bwMode="auto">
                <a:xfrm>
                  <a:off x="2110861" y="1632266"/>
                  <a:ext cx="1051200" cy="105120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11" name="Freeform 14"/>
                <p:cNvSpPr>
                  <a:spLocks noEditPoints="1"/>
                </p:cNvSpPr>
                <p:nvPr/>
              </p:nvSpPr>
              <p:spPr bwMode="auto">
                <a:xfrm>
                  <a:off x="2343337" y="1853175"/>
                  <a:ext cx="586248" cy="282268"/>
                </a:xfrm>
                <a:custGeom>
                  <a:avLst/>
                  <a:gdLst>
                    <a:gd name="T0" fmla="*/ 348 w 546"/>
                    <a:gd name="T1" fmla="*/ 117 h 261"/>
                    <a:gd name="T2" fmla="*/ 261 w 546"/>
                    <a:gd name="T3" fmla="*/ 228 h 261"/>
                    <a:gd name="T4" fmla="*/ 376 w 546"/>
                    <a:gd name="T5" fmla="*/ 101 h 261"/>
                    <a:gd name="T6" fmla="*/ 341 w 546"/>
                    <a:gd name="T7" fmla="*/ 108 h 261"/>
                    <a:gd name="T8" fmla="*/ 275 w 546"/>
                    <a:gd name="T9" fmla="*/ 106 h 261"/>
                    <a:gd name="T10" fmla="*/ 216 w 546"/>
                    <a:gd name="T11" fmla="*/ 69 h 261"/>
                    <a:gd name="T12" fmla="*/ 199 w 546"/>
                    <a:gd name="T13" fmla="*/ 111 h 261"/>
                    <a:gd name="T14" fmla="*/ 239 w 546"/>
                    <a:gd name="T15" fmla="*/ 127 h 261"/>
                    <a:gd name="T16" fmla="*/ 273 w 546"/>
                    <a:gd name="T17" fmla="*/ 122 h 261"/>
                    <a:gd name="T18" fmla="*/ 277 w 546"/>
                    <a:gd name="T19" fmla="*/ 127 h 261"/>
                    <a:gd name="T20" fmla="*/ 285 w 546"/>
                    <a:gd name="T21" fmla="*/ 137 h 261"/>
                    <a:gd name="T22" fmla="*/ 226 w 546"/>
                    <a:gd name="T23" fmla="*/ 222 h 261"/>
                    <a:gd name="T24" fmla="*/ 20 w 546"/>
                    <a:gd name="T25" fmla="*/ 153 h 261"/>
                    <a:gd name="T26" fmla="*/ 24 w 546"/>
                    <a:gd name="T27" fmla="*/ 180 h 261"/>
                    <a:gd name="T28" fmla="*/ 30 w 546"/>
                    <a:gd name="T29" fmla="*/ 234 h 261"/>
                    <a:gd name="T30" fmla="*/ 14 w 546"/>
                    <a:gd name="T31" fmla="*/ 221 h 261"/>
                    <a:gd name="T32" fmla="*/ 4 w 546"/>
                    <a:gd name="T33" fmla="*/ 136 h 261"/>
                    <a:gd name="T34" fmla="*/ 210 w 546"/>
                    <a:gd name="T35" fmla="*/ 16 h 261"/>
                    <a:gd name="T36" fmla="*/ 354 w 546"/>
                    <a:gd name="T37" fmla="*/ 1 h 261"/>
                    <a:gd name="T38" fmla="*/ 497 w 546"/>
                    <a:gd name="T39" fmla="*/ 18 h 261"/>
                    <a:gd name="T40" fmla="*/ 539 w 546"/>
                    <a:gd name="T41" fmla="*/ 138 h 261"/>
                    <a:gd name="T42" fmla="*/ 546 w 546"/>
                    <a:gd name="T43" fmla="*/ 224 h 261"/>
                    <a:gd name="T44" fmla="*/ 512 w 546"/>
                    <a:gd name="T45" fmla="*/ 233 h 261"/>
                    <a:gd name="T46" fmla="*/ 529 w 546"/>
                    <a:gd name="T47" fmla="*/ 154 h 261"/>
                    <a:gd name="T48" fmla="*/ 511 w 546"/>
                    <a:gd name="T49" fmla="*/ 144 h 261"/>
                    <a:gd name="T50" fmla="*/ 354 w 546"/>
                    <a:gd name="T51" fmla="*/ 18 h 261"/>
                    <a:gd name="T52" fmla="*/ 162 w 546"/>
                    <a:gd name="T53" fmla="*/ 95 h 261"/>
                    <a:gd name="T54" fmla="*/ 19 w 546"/>
                    <a:gd name="T55" fmla="*/ 147 h 261"/>
                    <a:gd name="T56" fmla="*/ 425 w 546"/>
                    <a:gd name="T57" fmla="*/ 180 h 261"/>
                    <a:gd name="T58" fmla="*/ 443 w 546"/>
                    <a:gd name="T59" fmla="*/ 224 h 261"/>
                    <a:gd name="T60" fmla="*/ 462 w 546"/>
                    <a:gd name="T61" fmla="*/ 180 h 261"/>
                    <a:gd name="T62" fmla="*/ 399 w 546"/>
                    <a:gd name="T63" fmla="*/ 154 h 261"/>
                    <a:gd name="T64" fmla="*/ 443 w 546"/>
                    <a:gd name="T65" fmla="*/ 261 h 261"/>
                    <a:gd name="T66" fmla="*/ 487 w 546"/>
                    <a:gd name="T67" fmla="*/ 154 h 261"/>
                    <a:gd name="T68" fmla="*/ 443 w 546"/>
                    <a:gd name="T69" fmla="*/ 161 h 261"/>
                    <a:gd name="T70" fmla="*/ 417 w 546"/>
                    <a:gd name="T71" fmla="*/ 224 h 261"/>
                    <a:gd name="T72" fmla="*/ 480 w 546"/>
                    <a:gd name="T73" fmla="*/ 198 h 261"/>
                    <a:gd name="T74" fmla="*/ 89 w 546"/>
                    <a:gd name="T75" fmla="*/ 180 h 261"/>
                    <a:gd name="T76" fmla="*/ 107 w 546"/>
                    <a:gd name="T77" fmla="*/ 224 h 261"/>
                    <a:gd name="T78" fmla="*/ 125 w 546"/>
                    <a:gd name="T79" fmla="*/ 180 h 261"/>
                    <a:gd name="T80" fmla="*/ 63 w 546"/>
                    <a:gd name="T81" fmla="*/ 154 h 261"/>
                    <a:gd name="T82" fmla="*/ 107 w 546"/>
                    <a:gd name="T83" fmla="*/ 261 h 261"/>
                    <a:gd name="T84" fmla="*/ 151 w 546"/>
                    <a:gd name="T85" fmla="*/ 154 h 261"/>
                    <a:gd name="T86" fmla="*/ 107 w 546"/>
                    <a:gd name="T87" fmla="*/ 161 h 261"/>
                    <a:gd name="T88" fmla="*/ 81 w 546"/>
                    <a:gd name="T89" fmla="*/ 224 h 261"/>
                    <a:gd name="T90" fmla="*/ 144 w 546"/>
                    <a:gd name="T91" fmla="*/ 198 h 261"/>
                    <a:gd name="T92" fmla="*/ 363 w 546"/>
                    <a:gd name="T93" fmla="*/ 51 h 261"/>
                    <a:gd name="T94" fmla="*/ 358 w 546"/>
                    <a:gd name="T95" fmla="*/ 91 h 261"/>
                    <a:gd name="T96" fmla="*/ 329 w 546"/>
                    <a:gd name="T97" fmla="*/ 82 h 2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546" h="261">
                      <a:moveTo>
                        <a:pt x="323" y="169"/>
                      </a:moveTo>
                      <a:cubicBezTo>
                        <a:pt x="338" y="120"/>
                        <a:pt x="338" y="120"/>
                        <a:pt x="338" y="120"/>
                      </a:cubicBezTo>
                      <a:cubicBezTo>
                        <a:pt x="348" y="117"/>
                        <a:pt x="348" y="117"/>
                        <a:pt x="348" y="117"/>
                      </a:cubicBezTo>
                      <a:cubicBezTo>
                        <a:pt x="329" y="181"/>
                        <a:pt x="329" y="181"/>
                        <a:pt x="329" y="181"/>
                      </a:cubicBezTo>
                      <a:cubicBezTo>
                        <a:pt x="243" y="177"/>
                        <a:pt x="243" y="177"/>
                        <a:pt x="243" y="177"/>
                      </a:cubicBezTo>
                      <a:cubicBezTo>
                        <a:pt x="243" y="196"/>
                        <a:pt x="247" y="214"/>
                        <a:pt x="261" y="228"/>
                      </a:cubicBezTo>
                      <a:cubicBezTo>
                        <a:pt x="289" y="228"/>
                        <a:pt x="317" y="228"/>
                        <a:pt x="345" y="228"/>
                      </a:cubicBezTo>
                      <a:cubicBezTo>
                        <a:pt x="356" y="229"/>
                        <a:pt x="356" y="229"/>
                        <a:pt x="356" y="229"/>
                      </a:cubicBezTo>
                      <a:cubicBezTo>
                        <a:pt x="376" y="101"/>
                        <a:pt x="376" y="101"/>
                        <a:pt x="376" y="101"/>
                      </a:cubicBezTo>
                      <a:cubicBezTo>
                        <a:pt x="353" y="101"/>
                        <a:pt x="353" y="101"/>
                        <a:pt x="353" y="101"/>
                      </a:cubicBezTo>
                      <a:cubicBezTo>
                        <a:pt x="352" y="105"/>
                        <a:pt x="352" y="105"/>
                        <a:pt x="352" y="105"/>
                      </a:cubicBezTo>
                      <a:cubicBezTo>
                        <a:pt x="341" y="108"/>
                        <a:pt x="341" y="108"/>
                        <a:pt x="341" y="108"/>
                      </a:cubicBezTo>
                      <a:cubicBezTo>
                        <a:pt x="346" y="95"/>
                        <a:pt x="346" y="95"/>
                        <a:pt x="346" y="95"/>
                      </a:cubicBezTo>
                      <a:cubicBezTo>
                        <a:pt x="298" y="88"/>
                        <a:pt x="298" y="88"/>
                        <a:pt x="298" y="88"/>
                      </a:cubicBezTo>
                      <a:cubicBezTo>
                        <a:pt x="275" y="106"/>
                        <a:pt x="275" y="106"/>
                        <a:pt x="275" y="106"/>
                      </a:cubicBezTo>
                      <a:cubicBezTo>
                        <a:pt x="237" y="98"/>
                        <a:pt x="237" y="98"/>
                        <a:pt x="237" y="98"/>
                      </a:cubicBezTo>
                      <a:cubicBezTo>
                        <a:pt x="237" y="98"/>
                        <a:pt x="237" y="98"/>
                        <a:pt x="237" y="98"/>
                      </a:cubicBezTo>
                      <a:cubicBezTo>
                        <a:pt x="216" y="69"/>
                        <a:pt x="216" y="69"/>
                        <a:pt x="216" y="69"/>
                      </a:cubicBezTo>
                      <a:cubicBezTo>
                        <a:pt x="204" y="78"/>
                        <a:pt x="204" y="78"/>
                        <a:pt x="204" y="78"/>
                      </a:cubicBezTo>
                      <a:cubicBezTo>
                        <a:pt x="210" y="103"/>
                        <a:pt x="210" y="103"/>
                        <a:pt x="210" y="103"/>
                      </a:cubicBezTo>
                      <a:cubicBezTo>
                        <a:pt x="199" y="111"/>
                        <a:pt x="199" y="111"/>
                        <a:pt x="199" y="111"/>
                      </a:cubicBezTo>
                      <a:cubicBezTo>
                        <a:pt x="205" y="119"/>
                        <a:pt x="205" y="119"/>
                        <a:pt x="205" y="119"/>
                      </a:cubicBezTo>
                      <a:cubicBezTo>
                        <a:pt x="216" y="112"/>
                        <a:pt x="216" y="112"/>
                        <a:pt x="216" y="112"/>
                      </a:cubicBezTo>
                      <a:cubicBezTo>
                        <a:pt x="239" y="127"/>
                        <a:pt x="239" y="127"/>
                        <a:pt x="239" y="127"/>
                      </a:cubicBezTo>
                      <a:cubicBezTo>
                        <a:pt x="251" y="118"/>
                        <a:pt x="251" y="118"/>
                        <a:pt x="251" y="118"/>
                      </a:cubicBezTo>
                      <a:cubicBezTo>
                        <a:pt x="249" y="115"/>
                        <a:pt x="249" y="115"/>
                        <a:pt x="249" y="115"/>
                      </a:cubicBezTo>
                      <a:cubicBezTo>
                        <a:pt x="273" y="122"/>
                        <a:pt x="273" y="122"/>
                        <a:pt x="273" y="122"/>
                      </a:cubicBezTo>
                      <a:cubicBezTo>
                        <a:pt x="289" y="123"/>
                        <a:pt x="289" y="123"/>
                        <a:pt x="289" y="123"/>
                      </a:cubicBezTo>
                      <a:cubicBezTo>
                        <a:pt x="289" y="123"/>
                        <a:pt x="289" y="123"/>
                        <a:pt x="289" y="123"/>
                      </a:cubicBezTo>
                      <a:cubicBezTo>
                        <a:pt x="277" y="127"/>
                        <a:pt x="277" y="127"/>
                        <a:pt x="277" y="127"/>
                      </a:cubicBezTo>
                      <a:cubicBezTo>
                        <a:pt x="280" y="137"/>
                        <a:pt x="280" y="137"/>
                        <a:pt x="280" y="137"/>
                      </a:cubicBezTo>
                      <a:cubicBezTo>
                        <a:pt x="286" y="135"/>
                        <a:pt x="286" y="135"/>
                        <a:pt x="286" y="135"/>
                      </a:cubicBezTo>
                      <a:cubicBezTo>
                        <a:pt x="285" y="137"/>
                        <a:pt x="285" y="137"/>
                        <a:pt x="285" y="137"/>
                      </a:cubicBezTo>
                      <a:cubicBezTo>
                        <a:pt x="215" y="145"/>
                        <a:pt x="215" y="145"/>
                        <a:pt x="215" y="145"/>
                      </a:cubicBezTo>
                      <a:cubicBezTo>
                        <a:pt x="203" y="220"/>
                        <a:pt x="203" y="220"/>
                        <a:pt x="203" y="220"/>
                      </a:cubicBezTo>
                      <a:cubicBezTo>
                        <a:pt x="226" y="222"/>
                        <a:pt x="226" y="222"/>
                        <a:pt x="226" y="222"/>
                      </a:cubicBezTo>
                      <a:cubicBezTo>
                        <a:pt x="239" y="164"/>
                        <a:pt x="239" y="164"/>
                        <a:pt x="239" y="164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lose/>
                      <a:moveTo>
                        <a:pt x="20" y="153"/>
                      </a:moveTo>
                      <a:cubicBezTo>
                        <a:pt x="47" y="147"/>
                        <a:pt x="47" y="147"/>
                        <a:pt x="47" y="147"/>
                      </a:cubicBezTo>
                      <a:cubicBezTo>
                        <a:pt x="41" y="178"/>
                        <a:pt x="41" y="178"/>
                        <a:pt x="41" y="178"/>
                      </a:cubicBezTo>
                      <a:cubicBezTo>
                        <a:pt x="24" y="180"/>
                        <a:pt x="24" y="180"/>
                        <a:pt x="24" y="180"/>
                      </a:cubicBezTo>
                      <a:cubicBezTo>
                        <a:pt x="30" y="214"/>
                        <a:pt x="30" y="214"/>
                        <a:pt x="30" y="214"/>
                      </a:cubicBezTo>
                      <a:cubicBezTo>
                        <a:pt x="39" y="219"/>
                        <a:pt x="39" y="219"/>
                        <a:pt x="39" y="219"/>
                      </a:cubicBezTo>
                      <a:cubicBezTo>
                        <a:pt x="30" y="234"/>
                        <a:pt x="30" y="234"/>
                        <a:pt x="30" y="234"/>
                      </a:cubicBezTo>
                      <a:cubicBezTo>
                        <a:pt x="18" y="227"/>
                        <a:pt x="18" y="227"/>
                        <a:pt x="18" y="227"/>
                      </a:cubicBezTo>
                      <a:cubicBezTo>
                        <a:pt x="14" y="225"/>
                        <a:pt x="14" y="225"/>
                        <a:pt x="14" y="225"/>
                      </a:cubicBezTo>
                      <a:cubicBezTo>
                        <a:pt x="14" y="221"/>
                        <a:pt x="14" y="221"/>
                        <a:pt x="14" y="221"/>
                      </a:cubicBezTo>
                      <a:cubicBezTo>
                        <a:pt x="1" y="144"/>
                        <a:pt x="1" y="144"/>
                        <a:pt x="1" y="144"/>
                      </a:cubicBezTo>
                      <a:cubicBezTo>
                        <a:pt x="0" y="139"/>
                        <a:pt x="0" y="139"/>
                        <a:pt x="0" y="139"/>
                      </a:cubicBezTo>
                      <a:cubicBezTo>
                        <a:pt x="4" y="136"/>
                        <a:pt x="4" y="136"/>
                        <a:pt x="4" y="136"/>
                      </a:cubicBezTo>
                      <a:cubicBezTo>
                        <a:pt x="23" y="121"/>
                        <a:pt x="47" y="110"/>
                        <a:pt x="73" y="101"/>
                      </a:cubicBezTo>
                      <a:cubicBezTo>
                        <a:pt x="98" y="92"/>
                        <a:pt x="125" y="85"/>
                        <a:pt x="153" y="79"/>
                      </a:cubicBezTo>
                      <a:cubicBezTo>
                        <a:pt x="210" y="16"/>
                        <a:pt x="210" y="16"/>
                        <a:pt x="210" y="16"/>
                      </a:cubicBezTo>
                      <a:cubicBezTo>
                        <a:pt x="212" y="14"/>
                        <a:pt x="212" y="14"/>
                        <a:pt x="212" y="14"/>
                      </a:cubicBezTo>
                      <a:cubicBezTo>
                        <a:pt x="215" y="13"/>
                        <a:pt x="215" y="13"/>
                        <a:pt x="215" y="13"/>
                      </a:cubicBezTo>
                      <a:cubicBezTo>
                        <a:pt x="264" y="3"/>
                        <a:pt x="309" y="0"/>
                        <a:pt x="354" y="1"/>
                      </a:cubicBezTo>
                      <a:cubicBezTo>
                        <a:pt x="399" y="2"/>
                        <a:pt x="443" y="7"/>
                        <a:pt x="491" y="13"/>
                      </a:cubicBezTo>
                      <a:cubicBezTo>
                        <a:pt x="495" y="14"/>
                        <a:pt x="495" y="14"/>
                        <a:pt x="495" y="14"/>
                      </a:cubicBezTo>
                      <a:cubicBezTo>
                        <a:pt x="497" y="18"/>
                        <a:pt x="497" y="18"/>
                        <a:pt x="497" y="18"/>
                      </a:cubicBezTo>
                      <a:cubicBezTo>
                        <a:pt x="506" y="38"/>
                        <a:pt x="513" y="58"/>
                        <a:pt x="518" y="79"/>
                      </a:cubicBezTo>
                      <a:cubicBezTo>
                        <a:pt x="522" y="98"/>
                        <a:pt x="526" y="117"/>
                        <a:pt x="528" y="136"/>
                      </a:cubicBezTo>
                      <a:cubicBezTo>
                        <a:pt x="539" y="138"/>
                        <a:pt x="539" y="138"/>
                        <a:pt x="539" y="138"/>
                      </a:cubicBezTo>
                      <a:cubicBezTo>
                        <a:pt x="546" y="139"/>
                        <a:pt x="546" y="139"/>
                        <a:pt x="546" y="139"/>
                      </a:cubicBezTo>
                      <a:cubicBezTo>
                        <a:pt x="546" y="146"/>
                        <a:pt x="546" y="146"/>
                        <a:pt x="546" y="146"/>
                      </a:cubicBezTo>
                      <a:cubicBezTo>
                        <a:pt x="546" y="224"/>
                        <a:pt x="546" y="224"/>
                        <a:pt x="546" y="224"/>
                      </a:cubicBezTo>
                      <a:cubicBezTo>
                        <a:pt x="546" y="233"/>
                        <a:pt x="546" y="233"/>
                        <a:pt x="546" y="233"/>
                      </a:cubicBezTo>
                      <a:cubicBezTo>
                        <a:pt x="537" y="233"/>
                        <a:pt x="537" y="233"/>
                        <a:pt x="537" y="233"/>
                      </a:cubicBezTo>
                      <a:cubicBezTo>
                        <a:pt x="512" y="233"/>
                        <a:pt x="512" y="233"/>
                        <a:pt x="512" y="233"/>
                      </a:cubicBezTo>
                      <a:cubicBezTo>
                        <a:pt x="512" y="215"/>
                        <a:pt x="512" y="215"/>
                        <a:pt x="512" y="215"/>
                      </a:cubicBezTo>
                      <a:cubicBezTo>
                        <a:pt x="529" y="215"/>
                        <a:pt x="529" y="215"/>
                        <a:pt x="529" y="215"/>
                      </a:cubicBezTo>
                      <a:cubicBezTo>
                        <a:pt x="529" y="154"/>
                        <a:pt x="529" y="154"/>
                        <a:pt x="529" y="154"/>
                      </a:cubicBezTo>
                      <a:cubicBezTo>
                        <a:pt x="518" y="152"/>
                        <a:pt x="518" y="152"/>
                        <a:pt x="518" y="152"/>
                      </a:cubicBezTo>
                      <a:cubicBezTo>
                        <a:pt x="512" y="151"/>
                        <a:pt x="512" y="151"/>
                        <a:pt x="512" y="151"/>
                      </a:cubicBezTo>
                      <a:cubicBezTo>
                        <a:pt x="511" y="144"/>
                        <a:pt x="511" y="144"/>
                        <a:pt x="511" y="144"/>
                      </a:cubicBezTo>
                      <a:cubicBezTo>
                        <a:pt x="509" y="123"/>
                        <a:pt x="506" y="103"/>
                        <a:pt x="501" y="83"/>
                      </a:cubicBezTo>
                      <a:cubicBezTo>
                        <a:pt x="497" y="65"/>
                        <a:pt x="491" y="47"/>
                        <a:pt x="484" y="30"/>
                      </a:cubicBezTo>
                      <a:cubicBezTo>
                        <a:pt x="438" y="24"/>
                        <a:pt x="396" y="19"/>
                        <a:pt x="354" y="18"/>
                      </a:cubicBezTo>
                      <a:cubicBezTo>
                        <a:pt x="311" y="17"/>
                        <a:pt x="268" y="20"/>
                        <a:pt x="221" y="29"/>
                      </a:cubicBezTo>
                      <a:cubicBezTo>
                        <a:pt x="164" y="93"/>
                        <a:pt x="164" y="93"/>
                        <a:pt x="164" y="93"/>
                      </a:cubicBezTo>
                      <a:cubicBezTo>
                        <a:pt x="162" y="95"/>
                        <a:pt x="162" y="95"/>
                        <a:pt x="162" y="95"/>
                      </a:cubicBezTo>
                      <a:cubicBezTo>
                        <a:pt x="159" y="95"/>
                        <a:pt x="159" y="95"/>
                        <a:pt x="159" y="95"/>
                      </a:cubicBezTo>
                      <a:cubicBezTo>
                        <a:pt x="132" y="101"/>
                        <a:pt x="104" y="108"/>
                        <a:pt x="79" y="117"/>
                      </a:cubicBezTo>
                      <a:cubicBezTo>
                        <a:pt x="56" y="125"/>
                        <a:pt x="35" y="135"/>
                        <a:pt x="19" y="147"/>
                      </a:cubicBezTo>
                      <a:cubicBezTo>
                        <a:pt x="20" y="153"/>
                        <a:pt x="20" y="153"/>
                        <a:pt x="20" y="153"/>
                      </a:cubicBezTo>
                      <a:close/>
                      <a:moveTo>
                        <a:pt x="443" y="172"/>
                      </a:moveTo>
                      <a:cubicBezTo>
                        <a:pt x="436" y="172"/>
                        <a:pt x="430" y="175"/>
                        <a:pt x="425" y="180"/>
                      </a:cubicBezTo>
                      <a:cubicBezTo>
                        <a:pt x="421" y="184"/>
                        <a:pt x="418" y="191"/>
                        <a:pt x="418" y="198"/>
                      </a:cubicBezTo>
                      <a:cubicBezTo>
                        <a:pt x="418" y="205"/>
                        <a:pt x="421" y="211"/>
                        <a:pt x="425" y="216"/>
                      </a:cubicBezTo>
                      <a:cubicBezTo>
                        <a:pt x="430" y="221"/>
                        <a:pt x="436" y="224"/>
                        <a:pt x="443" y="224"/>
                      </a:cubicBezTo>
                      <a:cubicBezTo>
                        <a:pt x="451" y="224"/>
                        <a:pt x="457" y="221"/>
                        <a:pt x="462" y="216"/>
                      </a:cubicBezTo>
                      <a:cubicBezTo>
                        <a:pt x="466" y="211"/>
                        <a:pt x="469" y="205"/>
                        <a:pt x="469" y="198"/>
                      </a:cubicBezTo>
                      <a:cubicBezTo>
                        <a:pt x="469" y="191"/>
                        <a:pt x="466" y="184"/>
                        <a:pt x="462" y="180"/>
                      </a:cubicBezTo>
                      <a:cubicBezTo>
                        <a:pt x="457" y="175"/>
                        <a:pt x="451" y="172"/>
                        <a:pt x="443" y="172"/>
                      </a:cubicBezTo>
                      <a:close/>
                      <a:moveTo>
                        <a:pt x="443" y="135"/>
                      </a:moveTo>
                      <a:cubicBezTo>
                        <a:pt x="426" y="135"/>
                        <a:pt x="410" y="142"/>
                        <a:pt x="399" y="154"/>
                      </a:cubicBezTo>
                      <a:cubicBezTo>
                        <a:pt x="387" y="165"/>
                        <a:pt x="380" y="181"/>
                        <a:pt x="380" y="198"/>
                      </a:cubicBezTo>
                      <a:cubicBezTo>
                        <a:pt x="380" y="215"/>
                        <a:pt x="387" y="231"/>
                        <a:pt x="399" y="242"/>
                      </a:cubicBezTo>
                      <a:cubicBezTo>
                        <a:pt x="410" y="254"/>
                        <a:pt x="426" y="261"/>
                        <a:pt x="443" y="261"/>
                      </a:cubicBezTo>
                      <a:cubicBezTo>
                        <a:pt x="460" y="261"/>
                        <a:pt x="476" y="254"/>
                        <a:pt x="487" y="242"/>
                      </a:cubicBezTo>
                      <a:cubicBezTo>
                        <a:pt x="499" y="231"/>
                        <a:pt x="506" y="215"/>
                        <a:pt x="506" y="198"/>
                      </a:cubicBezTo>
                      <a:cubicBezTo>
                        <a:pt x="506" y="181"/>
                        <a:pt x="499" y="165"/>
                        <a:pt x="487" y="154"/>
                      </a:cubicBezTo>
                      <a:cubicBezTo>
                        <a:pt x="476" y="142"/>
                        <a:pt x="460" y="135"/>
                        <a:pt x="443" y="135"/>
                      </a:cubicBezTo>
                      <a:close/>
                      <a:moveTo>
                        <a:pt x="470" y="171"/>
                      </a:moveTo>
                      <a:cubicBezTo>
                        <a:pt x="463" y="165"/>
                        <a:pt x="453" y="161"/>
                        <a:pt x="443" y="161"/>
                      </a:cubicBezTo>
                      <a:cubicBezTo>
                        <a:pt x="433" y="161"/>
                        <a:pt x="423" y="165"/>
                        <a:pt x="417" y="171"/>
                      </a:cubicBezTo>
                      <a:cubicBezTo>
                        <a:pt x="410" y="178"/>
                        <a:pt x="406" y="188"/>
                        <a:pt x="406" y="198"/>
                      </a:cubicBezTo>
                      <a:cubicBezTo>
                        <a:pt x="406" y="208"/>
                        <a:pt x="410" y="218"/>
                        <a:pt x="417" y="224"/>
                      </a:cubicBezTo>
                      <a:cubicBezTo>
                        <a:pt x="423" y="231"/>
                        <a:pt x="433" y="235"/>
                        <a:pt x="443" y="235"/>
                      </a:cubicBezTo>
                      <a:cubicBezTo>
                        <a:pt x="453" y="235"/>
                        <a:pt x="463" y="231"/>
                        <a:pt x="470" y="224"/>
                      </a:cubicBezTo>
                      <a:cubicBezTo>
                        <a:pt x="476" y="218"/>
                        <a:pt x="480" y="208"/>
                        <a:pt x="480" y="198"/>
                      </a:cubicBezTo>
                      <a:cubicBezTo>
                        <a:pt x="480" y="188"/>
                        <a:pt x="476" y="178"/>
                        <a:pt x="470" y="171"/>
                      </a:cubicBezTo>
                      <a:close/>
                      <a:moveTo>
                        <a:pt x="107" y="172"/>
                      </a:moveTo>
                      <a:cubicBezTo>
                        <a:pt x="100" y="172"/>
                        <a:pt x="93" y="175"/>
                        <a:pt x="89" y="180"/>
                      </a:cubicBezTo>
                      <a:cubicBezTo>
                        <a:pt x="84" y="184"/>
                        <a:pt x="81" y="191"/>
                        <a:pt x="81" y="198"/>
                      </a:cubicBezTo>
                      <a:cubicBezTo>
                        <a:pt x="81" y="205"/>
                        <a:pt x="84" y="211"/>
                        <a:pt x="89" y="216"/>
                      </a:cubicBezTo>
                      <a:cubicBezTo>
                        <a:pt x="93" y="221"/>
                        <a:pt x="100" y="224"/>
                        <a:pt x="107" y="224"/>
                      </a:cubicBezTo>
                      <a:cubicBezTo>
                        <a:pt x="114" y="224"/>
                        <a:pt x="120" y="221"/>
                        <a:pt x="125" y="216"/>
                      </a:cubicBezTo>
                      <a:cubicBezTo>
                        <a:pt x="130" y="211"/>
                        <a:pt x="133" y="205"/>
                        <a:pt x="133" y="198"/>
                      </a:cubicBezTo>
                      <a:cubicBezTo>
                        <a:pt x="133" y="191"/>
                        <a:pt x="130" y="184"/>
                        <a:pt x="125" y="180"/>
                      </a:cubicBezTo>
                      <a:cubicBezTo>
                        <a:pt x="120" y="175"/>
                        <a:pt x="114" y="172"/>
                        <a:pt x="107" y="172"/>
                      </a:cubicBezTo>
                      <a:close/>
                      <a:moveTo>
                        <a:pt x="107" y="135"/>
                      </a:moveTo>
                      <a:cubicBezTo>
                        <a:pt x="90" y="135"/>
                        <a:pt x="74" y="142"/>
                        <a:pt x="63" y="154"/>
                      </a:cubicBezTo>
                      <a:cubicBezTo>
                        <a:pt x="51" y="165"/>
                        <a:pt x="44" y="181"/>
                        <a:pt x="44" y="198"/>
                      </a:cubicBezTo>
                      <a:cubicBezTo>
                        <a:pt x="44" y="215"/>
                        <a:pt x="51" y="231"/>
                        <a:pt x="63" y="242"/>
                      </a:cubicBezTo>
                      <a:cubicBezTo>
                        <a:pt x="74" y="254"/>
                        <a:pt x="90" y="261"/>
                        <a:pt x="107" y="261"/>
                      </a:cubicBezTo>
                      <a:cubicBezTo>
                        <a:pt x="124" y="261"/>
                        <a:pt x="140" y="254"/>
                        <a:pt x="151" y="242"/>
                      </a:cubicBezTo>
                      <a:cubicBezTo>
                        <a:pt x="163" y="231"/>
                        <a:pt x="170" y="215"/>
                        <a:pt x="170" y="198"/>
                      </a:cubicBezTo>
                      <a:cubicBezTo>
                        <a:pt x="170" y="181"/>
                        <a:pt x="163" y="165"/>
                        <a:pt x="151" y="154"/>
                      </a:cubicBezTo>
                      <a:cubicBezTo>
                        <a:pt x="140" y="142"/>
                        <a:pt x="124" y="135"/>
                        <a:pt x="107" y="135"/>
                      </a:cubicBezTo>
                      <a:close/>
                      <a:moveTo>
                        <a:pt x="133" y="171"/>
                      </a:moveTo>
                      <a:cubicBezTo>
                        <a:pt x="127" y="165"/>
                        <a:pt x="117" y="161"/>
                        <a:pt x="107" y="161"/>
                      </a:cubicBezTo>
                      <a:cubicBezTo>
                        <a:pt x="97" y="161"/>
                        <a:pt x="87" y="165"/>
                        <a:pt x="81" y="171"/>
                      </a:cubicBezTo>
                      <a:cubicBezTo>
                        <a:pt x="74" y="178"/>
                        <a:pt x="70" y="188"/>
                        <a:pt x="70" y="198"/>
                      </a:cubicBezTo>
                      <a:cubicBezTo>
                        <a:pt x="70" y="208"/>
                        <a:pt x="74" y="218"/>
                        <a:pt x="81" y="224"/>
                      </a:cubicBezTo>
                      <a:cubicBezTo>
                        <a:pt x="87" y="231"/>
                        <a:pt x="97" y="235"/>
                        <a:pt x="107" y="235"/>
                      </a:cubicBezTo>
                      <a:cubicBezTo>
                        <a:pt x="117" y="235"/>
                        <a:pt x="127" y="231"/>
                        <a:pt x="133" y="224"/>
                      </a:cubicBezTo>
                      <a:cubicBezTo>
                        <a:pt x="140" y="218"/>
                        <a:pt x="144" y="208"/>
                        <a:pt x="144" y="198"/>
                      </a:cubicBezTo>
                      <a:cubicBezTo>
                        <a:pt x="144" y="188"/>
                        <a:pt x="140" y="178"/>
                        <a:pt x="133" y="171"/>
                      </a:cubicBezTo>
                      <a:close/>
                      <a:moveTo>
                        <a:pt x="358" y="91"/>
                      </a:moveTo>
                      <a:cubicBezTo>
                        <a:pt x="363" y="51"/>
                        <a:pt x="363" y="51"/>
                        <a:pt x="363" y="51"/>
                      </a:cubicBezTo>
                      <a:cubicBezTo>
                        <a:pt x="377" y="52"/>
                        <a:pt x="377" y="52"/>
                        <a:pt x="377" y="52"/>
                      </a:cubicBezTo>
                      <a:cubicBezTo>
                        <a:pt x="380" y="61"/>
                        <a:pt x="385" y="82"/>
                        <a:pt x="382" y="91"/>
                      </a:cubicBezTo>
                      <a:cubicBezTo>
                        <a:pt x="358" y="91"/>
                        <a:pt x="358" y="91"/>
                        <a:pt x="358" y="91"/>
                      </a:cubicBezTo>
                      <a:close/>
                      <a:moveTo>
                        <a:pt x="329" y="35"/>
                      </a:moveTo>
                      <a:cubicBezTo>
                        <a:pt x="342" y="35"/>
                        <a:pt x="352" y="46"/>
                        <a:pt x="352" y="59"/>
                      </a:cubicBezTo>
                      <a:cubicBezTo>
                        <a:pt x="352" y="71"/>
                        <a:pt x="342" y="82"/>
                        <a:pt x="329" y="82"/>
                      </a:cubicBezTo>
                      <a:cubicBezTo>
                        <a:pt x="316" y="82"/>
                        <a:pt x="306" y="71"/>
                        <a:pt x="306" y="59"/>
                      </a:cubicBezTo>
                      <a:cubicBezTo>
                        <a:pt x="306" y="46"/>
                        <a:pt x="316" y="35"/>
                        <a:pt x="329" y="3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12" name="타이틀"/>
                <p:cNvSpPr/>
                <p:nvPr/>
              </p:nvSpPr>
              <p:spPr>
                <a:xfrm>
                  <a:off x="2424865" y="2318007"/>
                  <a:ext cx="423193" cy="166199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</a:sp3d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자동차</a:t>
                  </a:r>
                </a:p>
              </p:txBody>
            </p:sp>
          </p:grpSp>
          <p:grpSp>
            <p:nvGrpSpPr>
              <p:cNvPr id="7" name="그룹 2"/>
              <p:cNvGrpSpPr/>
              <p:nvPr/>
            </p:nvGrpSpPr>
            <p:grpSpPr>
              <a:xfrm>
                <a:off x="4581319" y="1232515"/>
                <a:ext cx="1051200" cy="1051206"/>
                <a:chOff x="5389271" y="1632266"/>
                <a:chExt cx="1051200" cy="1051206"/>
              </a:xfrm>
            </p:grpSpPr>
            <p:grpSp>
              <p:nvGrpSpPr>
                <p:cNvPr id="10" name="그룹 92"/>
                <p:cNvGrpSpPr/>
                <p:nvPr/>
              </p:nvGrpSpPr>
              <p:grpSpPr>
                <a:xfrm>
                  <a:off x="5389271" y="1632266"/>
                  <a:ext cx="1051200" cy="1051206"/>
                  <a:chOff x="2408095" y="2599622"/>
                  <a:chExt cx="1051200" cy="1051206"/>
                </a:xfrm>
                <a:effectLst>
                  <a:outerShdw blurRad="177800" dist="101600" dir="5400000" algn="t" rotWithShape="0">
                    <a:prstClr val="black">
                      <a:alpha val="19000"/>
                    </a:prstClr>
                  </a:outerShdw>
                </a:effectLst>
              </p:grpSpPr>
              <p:sp>
                <p:nvSpPr>
                  <p:cNvPr id="94" name="모서리가 둥근 직사각형 93"/>
                  <p:cNvSpPr/>
                  <p:nvPr/>
                </p:nvSpPr>
                <p:spPr bwMode="auto">
                  <a:xfrm>
                    <a:off x="2408095" y="2599622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95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2680500" y="2806562"/>
                    <a:ext cx="506391" cy="355878"/>
                  </a:xfrm>
                  <a:custGeom>
                    <a:avLst/>
                    <a:gdLst>
                      <a:gd name="T0" fmla="*/ 737 w 774"/>
                      <a:gd name="T1" fmla="*/ 177 h 544"/>
                      <a:gd name="T2" fmla="*/ 745 w 774"/>
                      <a:gd name="T3" fmla="*/ 174 h 544"/>
                      <a:gd name="T4" fmla="*/ 753 w 774"/>
                      <a:gd name="T5" fmla="*/ 125 h 544"/>
                      <a:gd name="T6" fmla="*/ 433 w 774"/>
                      <a:gd name="T7" fmla="*/ 14 h 544"/>
                      <a:gd name="T8" fmla="*/ 360 w 774"/>
                      <a:gd name="T9" fmla="*/ 7 h 544"/>
                      <a:gd name="T10" fmla="*/ 47 w 774"/>
                      <a:gd name="T11" fmla="*/ 103 h 544"/>
                      <a:gd name="T12" fmla="*/ 23 w 774"/>
                      <a:gd name="T13" fmla="*/ 113 h 544"/>
                      <a:gd name="T14" fmla="*/ 41 w 774"/>
                      <a:gd name="T15" fmla="*/ 170 h 544"/>
                      <a:gd name="T16" fmla="*/ 42 w 774"/>
                      <a:gd name="T17" fmla="*/ 170 h 544"/>
                      <a:gd name="T18" fmla="*/ 120 w 774"/>
                      <a:gd name="T19" fmla="*/ 304 h 544"/>
                      <a:gd name="T20" fmla="*/ 96 w 774"/>
                      <a:gd name="T21" fmla="*/ 391 h 544"/>
                      <a:gd name="T22" fmla="*/ 104 w 774"/>
                      <a:gd name="T23" fmla="*/ 413 h 544"/>
                      <a:gd name="T24" fmla="*/ 115 w 774"/>
                      <a:gd name="T25" fmla="*/ 422 h 544"/>
                      <a:gd name="T26" fmla="*/ 385 w 774"/>
                      <a:gd name="T27" fmla="*/ 544 h 544"/>
                      <a:gd name="T28" fmla="*/ 656 w 774"/>
                      <a:gd name="T29" fmla="*/ 422 h 544"/>
                      <a:gd name="T30" fmla="*/ 667 w 774"/>
                      <a:gd name="T31" fmla="*/ 413 h 544"/>
                      <a:gd name="T32" fmla="*/ 675 w 774"/>
                      <a:gd name="T33" fmla="*/ 391 h 544"/>
                      <a:gd name="T34" fmla="*/ 651 w 774"/>
                      <a:gd name="T35" fmla="*/ 304 h 544"/>
                      <a:gd name="T36" fmla="*/ 714 w 774"/>
                      <a:gd name="T37" fmla="*/ 187 h 544"/>
                      <a:gd name="T38" fmla="*/ 670 w 774"/>
                      <a:gd name="T39" fmla="*/ 499 h 544"/>
                      <a:gd name="T40" fmla="*/ 733 w 774"/>
                      <a:gd name="T41" fmla="*/ 507 h 544"/>
                      <a:gd name="T42" fmla="*/ 737 w 774"/>
                      <a:gd name="T43" fmla="*/ 334 h 544"/>
                      <a:gd name="T44" fmla="*/ 609 w 774"/>
                      <a:gd name="T45" fmla="*/ 387 h 544"/>
                      <a:gd name="T46" fmla="*/ 385 w 774"/>
                      <a:gd name="T47" fmla="*/ 483 h 544"/>
                      <a:gd name="T48" fmla="*/ 162 w 774"/>
                      <a:gd name="T49" fmla="*/ 387 h 544"/>
                      <a:gd name="T50" fmla="*/ 197 w 774"/>
                      <a:gd name="T51" fmla="*/ 235 h 544"/>
                      <a:gd name="T52" fmla="*/ 295 w 774"/>
                      <a:gd name="T53" fmla="*/ 276 h 544"/>
                      <a:gd name="T54" fmla="*/ 543 w 774"/>
                      <a:gd name="T55" fmla="*/ 256 h 544"/>
                      <a:gd name="T56" fmla="*/ 618 w 774"/>
                      <a:gd name="T57" fmla="*/ 361 h 544"/>
                      <a:gd name="T58" fmla="*/ 489 w 774"/>
                      <a:gd name="T59" fmla="*/ 195 h 544"/>
                      <a:gd name="T60" fmla="*/ 465 w 774"/>
                      <a:gd name="T61" fmla="*/ 202 h 544"/>
                      <a:gd name="T62" fmla="*/ 408 w 774"/>
                      <a:gd name="T63" fmla="*/ 216 h 544"/>
                      <a:gd name="T64" fmla="*/ 118 w 774"/>
                      <a:gd name="T65" fmla="*/ 148 h 544"/>
                      <a:gd name="T66" fmla="*/ 137 w 774"/>
                      <a:gd name="T67" fmla="*/ 125 h 544"/>
                      <a:gd name="T68" fmla="*/ 361 w 774"/>
                      <a:gd name="T69" fmla="*/ 64 h 544"/>
                      <a:gd name="T70" fmla="*/ 459 w 774"/>
                      <a:gd name="T71" fmla="*/ 73 h 544"/>
                      <a:gd name="T72" fmla="*/ 462 w 774"/>
                      <a:gd name="T73" fmla="*/ 74 h 544"/>
                      <a:gd name="T74" fmla="*/ 656 w 774"/>
                      <a:gd name="T75" fmla="*/ 151 h 5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774" h="544">
                        <a:moveTo>
                          <a:pt x="737" y="334"/>
                        </a:moveTo>
                        <a:cubicBezTo>
                          <a:pt x="737" y="177"/>
                          <a:pt x="737" y="177"/>
                          <a:pt x="737" y="177"/>
                        </a:cubicBezTo>
                        <a:cubicBezTo>
                          <a:pt x="745" y="174"/>
                          <a:pt x="745" y="174"/>
                          <a:pt x="745" y="174"/>
                        </a:cubicBezTo>
                        <a:cubicBezTo>
                          <a:pt x="745" y="174"/>
                          <a:pt x="745" y="174"/>
                          <a:pt x="745" y="174"/>
                        </a:cubicBezTo>
                        <a:cubicBezTo>
                          <a:pt x="747" y="172"/>
                          <a:pt x="757" y="167"/>
                          <a:pt x="763" y="158"/>
                        </a:cubicBezTo>
                        <a:cubicBezTo>
                          <a:pt x="768" y="151"/>
                          <a:pt x="774" y="138"/>
                          <a:pt x="753" y="125"/>
                        </a:cubicBezTo>
                        <a:cubicBezTo>
                          <a:pt x="753" y="125"/>
                          <a:pt x="742" y="118"/>
                          <a:pt x="733" y="115"/>
                        </a:cubicBezTo>
                        <a:cubicBezTo>
                          <a:pt x="433" y="14"/>
                          <a:pt x="433" y="14"/>
                          <a:pt x="433" y="14"/>
                        </a:cubicBezTo>
                        <a:cubicBezTo>
                          <a:pt x="432" y="14"/>
                          <a:pt x="432" y="14"/>
                          <a:pt x="431" y="14"/>
                        </a:cubicBezTo>
                        <a:cubicBezTo>
                          <a:pt x="406" y="4"/>
                          <a:pt x="393" y="0"/>
                          <a:pt x="360" y="7"/>
                        </a:cubicBezTo>
                        <a:cubicBezTo>
                          <a:pt x="354" y="9"/>
                          <a:pt x="341" y="13"/>
                          <a:pt x="330" y="16"/>
                        </a:cubicBezTo>
                        <a:cubicBezTo>
                          <a:pt x="47" y="103"/>
                          <a:pt x="47" y="103"/>
                          <a:pt x="47" y="103"/>
                        </a:cubicBezTo>
                        <a:cubicBezTo>
                          <a:pt x="48" y="103"/>
                          <a:pt x="48" y="103"/>
                          <a:pt x="48" y="103"/>
                        </a:cubicBezTo>
                        <a:cubicBezTo>
                          <a:pt x="38" y="106"/>
                          <a:pt x="23" y="113"/>
                          <a:pt x="23" y="113"/>
                        </a:cubicBezTo>
                        <a:cubicBezTo>
                          <a:pt x="0" y="125"/>
                          <a:pt x="2" y="135"/>
                          <a:pt x="6" y="144"/>
                        </a:cubicBezTo>
                        <a:cubicBezTo>
                          <a:pt x="12" y="155"/>
                          <a:pt x="41" y="170"/>
                          <a:pt x="41" y="170"/>
                        </a:cubicBezTo>
                        <a:cubicBezTo>
                          <a:pt x="41" y="170"/>
                          <a:pt x="42" y="170"/>
                          <a:pt x="44" y="170"/>
                        </a:cubicBezTo>
                        <a:cubicBezTo>
                          <a:pt x="42" y="170"/>
                          <a:pt x="42" y="170"/>
                          <a:pt x="42" y="170"/>
                        </a:cubicBezTo>
                        <a:cubicBezTo>
                          <a:pt x="153" y="217"/>
                          <a:pt x="153" y="217"/>
                          <a:pt x="153" y="217"/>
                        </a:cubicBezTo>
                        <a:cubicBezTo>
                          <a:pt x="148" y="230"/>
                          <a:pt x="137" y="256"/>
                          <a:pt x="120" y="304"/>
                        </a:cubicBezTo>
                        <a:cubicBezTo>
                          <a:pt x="105" y="346"/>
                          <a:pt x="99" y="371"/>
                          <a:pt x="98" y="387"/>
                        </a:cubicBezTo>
                        <a:cubicBezTo>
                          <a:pt x="96" y="391"/>
                          <a:pt x="96" y="391"/>
                          <a:pt x="96" y="391"/>
                        </a:cubicBezTo>
                        <a:cubicBezTo>
                          <a:pt x="97" y="390"/>
                          <a:pt x="97" y="389"/>
                          <a:pt x="98" y="388"/>
                        </a:cubicBezTo>
                        <a:cubicBezTo>
                          <a:pt x="97" y="411"/>
                          <a:pt x="104" y="413"/>
                          <a:pt x="104" y="413"/>
                        </a:cubicBezTo>
                        <a:cubicBezTo>
                          <a:pt x="104" y="413"/>
                          <a:pt x="104" y="413"/>
                          <a:pt x="104" y="413"/>
                        </a:cubicBezTo>
                        <a:cubicBezTo>
                          <a:pt x="107" y="416"/>
                          <a:pt x="111" y="420"/>
                          <a:pt x="115" y="422"/>
                        </a:cubicBezTo>
                        <a:cubicBezTo>
                          <a:pt x="371" y="542"/>
                          <a:pt x="371" y="542"/>
                          <a:pt x="371" y="542"/>
                        </a:cubicBezTo>
                        <a:cubicBezTo>
                          <a:pt x="375" y="544"/>
                          <a:pt x="380" y="544"/>
                          <a:pt x="385" y="544"/>
                        </a:cubicBezTo>
                        <a:cubicBezTo>
                          <a:pt x="390" y="544"/>
                          <a:pt x="395" y="544"/>
                          <a:pt x="400" y="542"/>
                        </a:cubicBezTo>
                        <a:cubicBezTo>
                          <a:pt x="656" y="422"/>
                          <a:pt x="656" y="422"/>
                          <a:pt x="656" y="422"/>
                        </a:cubicBezTo>
                        <a:cubicBezTo>
                          <a:pt x="661" y="420"/>
                          <a:pt x="664" y="416"/>
                          <a:pt x="667" y="413"/>
                        </a:cubicBezTo>
                        <a:cubicBezTo>
                          <a:pt x="667" y="413"/>
                          <a:pt x="667" y="413"/>
                          <a:pt x="667" y="413"/>
                        </a:cubicBezTo>
                        <a:cubicBezTo>
                          <a:pt x="667" y="413"/>
                          <a:pt x="675" y="411"/>
                          <a:pt x="673" y="388"/>
                        </a:cubicBezTo>
                        <a:cubicBezTo>
                          <a:pt x="674" y="389"/>
                          <a:pt x="674" y="390"/>
                          <a:pt x="675" y="391"/>
                        </a:cubicBezTo>
                        <a:cubicBezTo>
                          <a:pt x="673" y="387"/>
                          <a:pt x="673" y="387"/>
                          <a:pt x="673" y="387"/>
                        </a:cubicBezTo>
                        <a:cubicBezTo>
                          <a:pt x="672" y="371"/>
                          <a:pt x="667" y="346"/>
                          <a:pt x="651" y="304"/>
                        </a:cubicBezTo>
                        <a:cubicBezTo>
                          <a:pt x="637" y="264"/>
                          <a:pt x="627" y="239"/>
                          <a:pt x="621" y="224"/>
                        </a:cubicBezTo>
                        <a:cubicBezTo>
                          <a:pt x="714" y="187"/>
                          <a:pt x="714" y="187"/>
                          <a:pt x="714" y="187"/>
                        </a:cubicBezTo>
                        <a:cubicBezTo>
                          <a:pt x="714" y="333"/>
                          <a:pt x="714" y="333"/>
                          <a:pt x="714" y="333"/>
                        </a:cubicBezTo>
                        <a:cubicBezTo>
                          <a:pt x="670" y="499"/>
                          <a:pt x="670" y="499"/>
                          <a:pt x="670" y="499"/>
                        </a:cubicBezTo>
                        <a:cubicBezTo>
                          <a:pt x="670" y="499"/>
                          <a:pt x="661" y="541"/>
                          <a:pt x="682" y="521"/>
                        </a:cubicBezTo>
                        <a:cubicBezTo>
                          <a:pt x="704" y="500"/>
                          <a:pt x="717" y="486"/>
                          <a:pt x="733" y="507"/>
                        </a:cubicBezTo>
                        <a:cubicBezTo>
                          <a:pt x="748" y="527"/>
                          <a:pt x="770" y="544"/>
                          <a:pt x="766" y="513"/>
                        </a:cubicBezTo>
                        <a:cubicBezTo>
                          <a:pt x="762" y="487"/>
                          <a:pt x="737" y="334"/>
                          <a:pt x="737" y="334"/>
                        </a:cubicBezTo>
                        <a:close/>
                        <a:moveTo>
                          <a:pt x="618" y="361"/>
                        </a:moveTo>
                        <a:cubicBezTo>
                          <a:pt x="618" y="361"/>
                          <a:pt x="626" y="380"/>
                          <a:pt x="609" y="387"/>
                        </a:cubicBezTo>
                        <a:cubicBezTo>
                          <a:pt x="608" y="388"/>
                          <a:pt x="608" y="388"/>
                          <a:pt x="607" y="389"/>
                        </a:cubicBezTo>
                        <a:cubicBezTo>
                          <a:pt x="385" y="483"/>
                          <a:pt x="385" y="483"/>
                          <a:pt x="385" y="483"/>
                        </a:cubicBezTo>
                        <a:cubicBezTo>
                          <a:pt x="164" y="389"/>
                          <a:pt x="164" y="389"/>
                          <a:pt x="164" y="389"/>
                        </a:cubicBezTo>
                        <a:cubicBezTo>
                          <a:pt x="163" y="388"/>
                          <a:pt x="163" y="388"/>
                          <a:pt x="162" y="387"/>
                        </a:cubicBezTo>
                        <a:cubicBezTo>
                          <a:pt x="145" y="380"/>
                          <a:pt x="153" y="361"/>
                          <a:pt x="153" y="361"/>
                        </a:cubicBezTo>
                        <a:cubicBezTo>
                          <a:pt x="197" y="235"/>
                          <a:pt x="197" y="235"/>
                          <a:pt x="197" y="235"/>
                        </a:cubicBezTo>
                        <a:cubicBezTo>
                          <a:pt x="295" y="276"/>
                          <a:pt x="295" y="276"/>
                          <a:pt x="295" y="276"/>
                        </a:cubicBezTo>
                        <a:cubicBezTo>
                          <a:pt x="295" y="276"/>
                          <a:pt x="295" y="276"/>
                          <a:pt x="295" y="276"/>
                        </a:cubicBezTo>
                        <a:cubicBezTo>
                          <a:pt x="295" y="276"/>
                          <a:pt x="357" y="305"/>
                          <a:pt x="389" y="309"/>
                        </a:cubicBezTo>
                        <a:cubicBezTo>
                          <a:pt x="415" y="312"/>
                          <a:pt x="494" y="277"/>
                          <a:pt x="543" y="256"/>
                        </a:cubicBezTo>
                        <a:cubicBezTo>
                          <a:pt x="577" y="242"/>
                          <a:pt x="577" y="242"/>
                          <a:pt x="577" y="242"/>
                        </a:cubicBezTo>
                        <a:lnTo>
                          <a:pt x="618" y="361"/>
                        </a:lnTo>
                        <a:close/>
                        <a:moveTo>
                          <a:pt x="656" y="151"/>
                        </a:moveTo>
                        <a:cubicBezTo>
                          <a:pt x="489" y="195"/>
                          <a:pt x="489" y="195"/>
                          <a:pt x="489" y="195"/>
                        </a:cubicBezTo>
                        <a:cubicBezTo>
                          <a:pt x="486" y="196"/>
                          <a:pt x="486" y="196"/>
                          <a:pt x="486" y="196"/>
                        </a:cubicBezTo>
                        <a:cubicBezTo>
                          <a:pt x="486" y="196"/>
                          <a:pt x="477" y="198"/>
                          <a:pt x="465" y="202"/>
                        </a:cubicBezTo>
                        <a:cubicBezTo>
                          <a:pt x="421" y="213"/>
                          <a:pt x="421" y="213"/>
                          <a:pt x="421" y="213"/>
                        </a:cubicBezTo>
                        <a:cubicBezTo>
                          <a:pt x="415" y="215"/>
                          <a:pt x="409" y="216"/>
                          <a:pt x="408" y="216"/>
                        </a:cubicBezTo>
                        <a:cubicBezTo>
                          <a:pt x="402" y="216"/>
                          <a:pt x="388" y="220"/>
                          <a:pt x="348" y="211"/>
                        </a:cubicBezTo>
                        <a:cubicBezTo>
                          <a:pt x="118" y="148"/>
                          <a:pt x="118" y="148"/>
                          <a:pt x="118" y="148"/>
                        </a:cubicBezTo>
                        <a:cubicBezTo>
                          <a:pt x="92" y="139"/>
                          <a:pt x="119" y="131"/>
                          <a:pt x="119" y="131"/>
                        </a:cubicBezTo>
                        <a:cubicBezTo>
                          <a:pt x="137" y="125"/>
                          <a:pt x="137" y="125"/>
                          <a:pt x="137" y="125"/>
                        </a:cubicBezTo>
                        <a:cubicBezTo>
                          <a:pt x="360" y="64"/>
                          <a:pt x="360" y="64"/>
                          <a:pt x="360" y="64"/>
                        </a:cubicBezTo>
                        <a:cubicBezTo>
                          <a:pt x="361" y="64"/>
                          <a:pt x="361" y="64"/>
                          <a:pt x="361" y="64"/>
                        </a:cubicBezTo>
                        <a:cubicBezTo>
                          <a:pt x="388" y="55"/>
                          <a:pt x="421" y="61"/>
                          <a:pt x="442" y="67"/>
                        </a:cubicBezTo>
                        <a:cubicBezTo>
                          <a:pt x="459" y="73"/>
                          <a:pt x="459" y="73"/>
                          <a:pt x="459" y="73"/>
                        </a:cubicBezTo>
                        <a:cubicBezTo>
                          <a:pt x="461" y="74"/>
                          <a:pt x="462" y="74"/>
                          <a:pt x="462" y="74"/>
                        </a:cubicBezTo>
                        <a:cubicBezTo>
                          <a:pt x="462" y="74"/>
                          <a:pt x="462" y="74"/>
                          <a:pt x="462" y="74"/>
                        </a:cubicBezTo>
                        <a:cubicBezTo>
                          <a:pt x="651" y="139"/>
                          <a:pt x="651" y="139"/>
                          <a:pt x="651" y="139"/>
                        </a:cubicBezTo>
                        <a:cubicBezTo>
                          <a:pt x="655" y="140"/>
                          <a:pt x="666" y="146"/>
                          <a:pt x="656" y="151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96" name="타이틀"/>
                  <p:cNvSpPr/>
                  <p:nvPr/>
                </p:nvSpPr>
                <p:spPr>
                  <a:xfrm>
                    <a:off x="2600271" y="3259956"/>
                    <a:ext cx="666849" cy="1938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4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교육기관</a:t>
                    </a:r>
                  </a:p>
                </p:txBody>
              </p:sp>
            </p:grpSp>
            <p:sp>
              <p:nvSpPr>
                <p:cNvPr id="114" name="모서리가 둥근 직사각형 113"/>
                <p:cNvSpPr/>
                <p:nvPr/>
              </p:nvSpPr>
              <p:spPr bwMode="auto">
                <a:xfrm>
                  <a:off x="5389271" y="1632266"/>
                  <a:ext cx="1051200" cy="105120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15" name="Freeform 22"/>
                <p:cNvSpPr>
                  <a:spLocks noEditPoints="1"/>
                </p:cNvSpPr>
                <p:nvPr/>
              </p:nvSpPr>
              <p:spPr bwMode="auto">
                <a:xfrm>
                  <a:off x="5661676" y="1839206"/>
                  <a:ext cx="506391" cy="355878"/>
                </a:xfrm>
                <a:custGeom>
                  <a:avLst/>
                  <a:gdLst>
                    <a:gd name="T0" fmla="*/ 737 w 774"/>
                    <a:gd name="T1" fmla="*/ 177 h 544"/>
                    <a:gd name="T2" fmla="*/ 745 w 774"/>
                    <a:gd name="T3" fmla="*/ 174 h 544"/>
                    <a:gd name="T4" fmla="*/ 753 w 774"/>
                    <a:gd name="T5" fmla="*/ 125 h 544"/>
                    <a:gd name="T6" fmla="*/ 433 w 774"/>
                    <a:gd name="T7" fmla="*/ 14 h 544"/>
                    <a:gd name="T8" fmla="*/ 360 w 774"/>
                    <a:gd name="T9" fmla="*/ 7 h 544"/>
                    <a:gd name="T10" fmla="*/ 47 w 774"/>
                    <a:gd name="T11" fmla="*/ 103 h 544"/>
                    <a:gd name="T12" fmla="*/ 23 w 774"/>
                    <a:gd name="T13" fmla="*/ 113 h 544"/>
                    <a:gd name="T14" fmla="*/ 41 w 774"/>
                    <a:gd name="T15" fmla="*/ 170 h 544"/>
                    <a:gd name="T16" fmla="*/ 42 w 774"/>
                    <a:gd name="T17" fmla="*/ 170 h 544"/>
                    <a:gd name="T18" fmla="*/ 120 w 774"/>
                    <a:gd name="T19" fmla="*/ 304 h 544"/>
                    <a:gd name="T20" fmla="*/ 96 w 774"/>
                    <a:gd name="T21" fmla="*/ 391 h 544"/>
                    <a:gd name="T22" fmla="*/ 104 w 774"/>
                    <a:gd name="T23" fmla="*/ 413 h 544"/>
                    <a:gd name="T24" fmla="*/ 115 w 774"/>
                    <a:gd name="T25" fmla="*/ 422 h 544"/>
                    <a:gd name="T26" fmla="*/ 385 w 774"/>
                    <a:gd name="T27" fmla="*/ 544 h 544"/>
                    <a:gd name="T28" fmla="*/ 656 w 774"/>
                    <a:gd name="T29" fmla="*/ 422 h 544"/>
                    <a:gd name="T30" fmla="*/ 667 w 774"/>
                    <a:gd name="T31" fmla="*/ 413 h 544"/>
                    <a:gd name="T32" fmla="*/ 675 w 774"/>
                    <a:gd name="T33" fmla="*/ 391 h 544"/>
                    <a:gd name="T34" fmla="*/ 651 w 774"/>
                    <a:gd name="T35" fmla="*/ 304 h 544"/>
                    <a:gd name="T36" fmla="*/ 714 w 774"/>
                    <a:gd name="T37" fmla="*/ 187 h 544"/>
                    <a:gd name="T38" fmla="*/ 670 w 774"/>
                    <a:gd name="T39" fmla="*/ 499 h 544"/>
                    <a:gd name="T40" fmla="*/ 733 w 774"/>
                    <a:gd name="T41" fmla="*/ 507 h 544"/>
                    <a:gd name="T42" fmla="*/ 737 w 774"/>
                    <a:gd name="T43" fmla="*/ 334 h 544"/>
                    <a:gd name="T44" fmla="*/ 609 w 774"/>
                    <a:gd name="T45" fmla="*/ 387 h 544"/>
                    <a:gd name="T46" fmla="*/ 385 w 774"/>
                    <a:gd name="T47" fmla="*/ 483 h 544"/>
                    <a:gd name="T48" fmla="*/ 162 w 774"/>
                    <a:gd name="T49" fmla="*/ 387 h 544"/>
                    <a:gd name="T50" fmla="*/ 197 w 774"/>
                    <a:gd name="T51" fmla="*/ 235 h 544"/>
                    <a:gd name="T52" fmla="*/ 295 w 774"/>
                    <a:gd name="T53" fmla="*/ 276 h 544"/>
                    <a:gd name="T54" fmla="*/ 543 w 774"/>
                    <a:gd name="T55" fmla="*/ 256 h 544"/>
                    <a:gd name="T56" fmla="*/ 618 w 774"/>
                    <a:gd name="T57" fmla="*/ 361 h 544"/>
                    <a:gd name="T58" fmla="*/ 489 w 774"/>
                    <a:gd name="T59" fmla="*/ 195 h 544"/>
                    <a:gd name="T60" fmla="*/ 465 w 774"/>
                    <a:gd name="T61" fmla="*/ 202 h 544"/>
                    <a:gd name="T62" fmla="*/ 408 w 774"/>
                    <a:gd name="T63" fmla="*/ 216 h 544"/>
                    <a:gd name="T64" fmla="*/ 118 w 774"/>
                    <a:gd name="T65" fmla="*/ 148 h 544"/>
                    <a:gd name="T66" fmla="*/ 137 w 774"/>
                    <a:gd name="T67" fmla="*/ 125 h 544"/>
                    <a:gd name="T68" fmla="*/ 361 w 774"/>
                    <a:gd name="T69" fmla="*/ 64 h 544"/>
                    <a:gd name="T70" fmla="*/ 459 w 774"/>
                    <a:gd name="T71" fmla="*/ 73 h 544"/>
                    <a:gd name="T72" fmla="*/ 462 w 774"/>
                    <a:gd name="T73" fmla="*/ 74 h 544"/>
                    <a:gd name="T74" fmla="*/ 656 w 774"/>
                    <a:gd name="T75" fmla="*/ 151 h 5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774" h="544">
                      <a:moveTo>
                        <a:pt x="737" y="334"/>
                      </a:moveTo>
                      <a:cubicBezTo>
                        <a:pt x="737" y="177"/>
                        <a:pt x="737" y="177"/>
                        <a:pt x="737" y="177"/>
                      </a:cubicBezTo>
                      <a:cubicBezTo>
                        <a:pt x="745" y="174"/>
                        <a:pt x="745" y="174"/>
                        <a:pt x="745" y="174"/>
                      </a:cubicBezTo>
                      <a:cubicBezTo>
                        <a:pt x="745" y="174"/>
                        <a:pt x="745" y="174"/>
                        <a:pt x="745" y="174"/>
                      </a:cubicBezTo>
                      <a:cubicBezTo>
                        <a:pt x="747" y="172"/>
                        <a:pt x="757" y="167"/>
                        <a:pt x="763" y="158"/>
                      </a:cubicBezTo>
                      <a:cubicBezTo>
                        <a:pt x="768" y="151"/>
                        <a:pt x="774" y="138"/>
                        <a:pt x="753" y="125"/>
                      </a:cubicBezTo>
                      <a:cubicBezTo>
                        <a:pt x="753" y="125"/>
                        <a:pt x="742" y="118"/>
                        <a:pt x="733" y="115"/>
                      </a:cubicBezTo>
                      <a:cubicBezTo>
                        <a:pt x="433" y="14"/>
                        <a:pt x="433" y="14"/>
                        <a:pt x="433" y="14"/>
                      </a:cubicBezTo>
                      <a:cubicBezTo>
                        <a:pt x="432" y="14"/>
                        <a:pt x="432" y="14"/>
                        <a:pt x="431" y="14"/>
                      </a:cubicBezTo>
                      <a:cubicBezTo>
                        <a:pt x="406" y="4"/>
                        <a:pt x="393" y="0"/>
                        <a:pt x="360" y="7"/>
                      </a:cubicBezTo>
                      <a:cubicBezTo>
                        <a:pt x="354" y="9"/>
                        <a:pt x="341" y="13"/>
                        <a:pt x="330" y="16"/>
                      </a:cubicBezTo>
                      <a:cubicBezTo>
                        <a:pt x="47" y="103"/>
                        <a:pt x="47" y="103"/>
                        <a:pt x="47" y="103"/>
                      </a:cubicBezTo>
                      <a:cubicBezTo>
                        <a:pt x="48" y="103"/>
                        <a:pt x="48" y="103"/>
                        <a:pt x="48" y="103"/>
                      </a:cubicBezTo>
                      <a:cubicBezTo>
                        <a:pt x="38" y="106"/>
                        <a:pt x="23" y="113"/>
                        <a:pt x="23" y="113"/>
                      </a:cubicBezTo>
                      <a:cubicBezTo>
                        <a:pt x="0" y="125"/>
                        <a:pt x="2" y="135"/>
                        <a:pt x="6" y="144"/>
                      </a:cubicBezTo>
                      <a:cubicBezTo>
                        <a:pt x="12" y="155"/>
                        <a:pt x="41" y="170"/>
                        <a:pt x="41" y="170"/>
                      </a:cubicBezTo>
                      <a:cubicBezTo>
                        <a:pt x="41" y="170"/>
                        <a:pt x="42" y="170"/>
                        <a:pt x="44" y="170"/>
                      </a:cubicBezTo>
                      <a:cubicBezTo>
                        <a:pt x="42" y="170"/>
                        <a:pt x="42" y="170"/>
                        <a:pt x="42" y="170"/>
                      </a:cubicBezTo>
                      <a:cubicBezTo>
                        <a:pt x="153" y="217"/>
                        <a:pt x="153" y="217"/>
                        <a:pt x="153" y="217"/>
                      </a:cubicBezTo>
                      <a:cubicBezTo>
                        <a:pt x="148" y="230"/>
                        <a:pt x="137" y="256"/>
                        <a:pt x="120" y="304"/>
                      </a:cubicBezTo>
                      <a:cubicBezTo>
                        <a:pt x="105" y="346"/>
                        <a:pt x="99" y="371"/>
                        <a:pt x="98" y="387"/>
                      </a:cubicBezTo>
                      <a:cubicBezTo>
                        <a:pt x="96" y="391"/>
                        <a:pt x="96" y="391"/>
                        <a:pt x="96" y="391"/>
                      </a:cubicBezTo>
                      <a:cubicBezTo>
                        <a:pt x="97" y="390"/>
                        <a:pt x="97" y="389"/>
                        <a:pt x="98" y="388"/>
                      </a:cubicBezTo>
                      <a:cubicBezTo>
                        <a:pt x="97" y="411"/>
                        <a:pt x="104" y="413"/>
                        <a:pt x="104" y="413"/>
                      </a:cubicBezTo>
                      <a:cubicBezTo>
                        <a:pt x="104" y="413"/>
                        <a:pt x="104" y="413"/>
                        <a:pt x="104" y="413"/>
                      </a:cubicBezTo>
                      <a:cubicBezTo>
                        <a:pt x="107" y="416"/>
                        <a:pt x="111" y="420"/>
                        <a:pt x="115" y="422"/>
                      </a:cubicBezTo>
                      <a:cubicBezTo>
                        <a:pt x="371" y="542"/>
                        <a:pt x="371" y="542"/>
                        <a:pt x="371" y="542"/>
                      </a:cubicBezTo>
                      <a:cubicBezTo>
                        <a:pt x="375" y="544"/>
                        <a:pt x="380" y="544"/>
                        <a:pt x="385" y="544"/>
                      </a:cubicBezTo>
                      <a:cubicBezTo>
                        <a:pt x="390" y="544"/>
                        <a:pt x="395" y="544"/>
                        <a:pt x="400" y="542"/>
                      </a:cubicBezTo>
                      <a:cubicBezTo>
                        <a:pt x="656" y="422"/>
                        <a:pt x="656" y="422"/>
                        <a:pt x="656" y="422"/>
                      </a:cubicBezTo>
                      <a:cubicBezTo>
                        <a:pt x="661" y="420"/>
                        <a:pt x="664" y="416"/>
                        <a:pt x="667" y="413"/>
                      </a:cubicBezTo>
                      <a:cubicBezTo>
                        <a:pt x="667" y="413"/>
                        <a:pt x="667" y="413"/>
                        <a:pt x="667" y="413"/>
                      </a:cubicBezTo>
                      <a:cubicBezTo>
                        <a:pt x="667" y="413"/>
                        <a:pt x="675" y="411"/>
                        <a:pt x="673" y="388"/>
                      </a:cubicBezTo>
                      <a:cubicBezTo>
                        <a:pt x="674" y="389"/>
                        <a:pt x="674" y="390"/>
                        <a:pt x="675" y="391"/>
                      </a:cubicBezTo>
                      <a:cubicBezTo>
                        <a:pt x="673" y="387"/>
                        <a:pt x="673" y="387"/>
                        <a:pt x="673" y="387"/>
                      </a:cubicBezTo>
                      <a:cubicBezTo>
                        <a:pt x="672" y="371"/>
                        <a:pt x="667" y="346"/>
                        <a:pt x="651" y="304"/>
                      </a:cubicBezTo>
                      <a:cubicBezTo>
                        <a:pt x="637" y="264"/>
                        <a:pt x="627" y="239"/>
                        <a:pt x="621" y="224"/>
                      </a:cubicBezTo>
                      <a:cubicBezTo>
                        <a:pt x="714" y="187"/>
                        <a:pt x="714" y="187"/>
                        <a:pt x="714" y="187"/>
                      </a:cubicBezTo>
                      <a:cubicBezTo>
                        <a:pt x="714" y="333"/>
                        <a:pt x="714" y="333"/>
                        <a:pt x="714" y="333"/>
                      </a:cubicBezTo>
                      <a:cubicBezTo>
                        <a:pt x="670" y="499"/>
                        <a:pt x="670" y="499"/>
                        <a:pt x="670" y="499"/>
                      </a:cubicBezTo>
                      <a:cubicBezTo>
                        <a:pt x="670" y="499"/>
                        <a:pt x="661" y="541"/>
                        <a:pt x="682" y="521"/>
                      </a:cubicBezTo>
                      <a:cubicBezTo>
                        <a:pt x="704" y="500"/>
                        <a:pt x="717" y="486"/>
                        <a:pt x="733" y="507"/>
                      </a:cubicBezTo>
                      <a:cubicBezTo>
                        <a:pt x="748" y="527"/>
                        <a:pt x="770" y="544"/>
                        <a:pt x="766" y="513"/>
                      </a:cubicBezTo>
                      <a:cubicBezTo>
                        <a:pt x="762" y="487"/>
                        <a:pt x="737" y="334"/>
                        <a:pt x="737" y="334"/>
                      </a:cubicBezTo>
                      <a:close/>
                      <a:moveTo>
                        <a:pt x="618" y="361"/>
                      </a:moveTo>
                      <a:cubicBezTo>
                        <a:pt x="618" y="361"/>
                        <a:pt x="626" y="380"/>
                        <a:pt x="609" y="387"/>
                      </a:cubicBezTo>
                      <a:cubicBezTo>
                        <a:pt x="608" y="388"/>
                        <a:pt x="608" y="388"/>
                        <a:pt x="607" y="389"/>
                      </a:cubicBezTo>
                      <a:cubicBezTo>
                        <a:pt x="385" y="483"/>
                        <a:pt x="385" y="483"/>
                        <a:pt x="385" y="483"/>
                      </a:cubicBezTo>
                      <a:cubicBezTo>
                        <a:pt x="164" y="389"/>
                        <a:pt x="164" y="389"/>
                        <a:pt x="164" y="389"/>
                      </a:cubicBezTo>
                      <a:cubicBezTo>
                        <a:pt x="163" y="388"/>
                        <a:pt x="163" y="388"/>
                        <a:pt x="162" y="387"/>
                      </a:cubicBezTo>
                      <a:cubicBezTo>
                        <a:pt x="145" y="380"/>
                        <a:pt x="153" y="361"/>
                        <a:pt x="153" y="361"/>
                      </a:cubicBezTo>
                      <a:cubicBezTo>
                        <a:pt x="197" y="235"/>
                        <a:pt x="197" y="235"/>
                        <a:pt x="197" y="235"/>
                      </a:cubicBezTo>
                      <a:cubicBezTo>
                        <a:pt x="295" y="276"/>
                        <a:pt x="295" y="276"/>
                        <a:pt x="295" y="276"/>
                      </a:cubicBezTo>
                      <a:cubicBezTo>
                        <a:pt x="295" y="276"/>
                        <a:pt x="295" y="276"/>
                        <a:pt x="295" y="276"/>
                      </a:cubicBezTo>
                      <a:cubicBezTo>
                        <a:pt x="295" y="276"/>
                        <a:pt x="357" y="305"/>
                        <a:pt x="389" y="309"/>
                      </a:cubicBezTo>
                      <a:cubicBezTo>
                        <a:pt x="415" y="312"/>
                        <a:pt x="494" y="277"/>
                        <a:pt x="543" y="256"/>
                      </a:cubicBezTo>
                      <a:cubicBezTo>
                        <a:pt x="577" y="242"/>
                        <a:pt x="577" y="242"/>
                        <a:pt x="577" y="242"/>
                      </a:cubicBezTo>
                      <a:lnTo>
                        <a:pt x="618" y="361"/>
                      </a:lnTo>
                      <a:close/>
                      <a:moveTo>
                        <a:pt x="656" y="151"/>
                      </a:moveTo>
                      <a:cubicBezTo>
                        <a:pt x="489" y="195"/>
                        <a:pt x="489" y="195"/>
                        <a:pt x="489" y="195"/>
                      </a:cubicBezTo>
                      <a:cubicBezTo>
                        <a:pt x="486" y="196"/>
                        <a:pt x="486" y="196"/>
                        <a:pt x="486" y="196"/>
                      </a:cubicBezTo>
                      <a:cubicBezTo>
                        <a:pt x="486" y="196"/>
                        <a:pt x="477" y="198"/>
                        <a:pt x="465" y="202"/>
                      </a:cubicBezTo>
                      <a:cubicBezTo>
                        <a:pt x="421" y="213"/>
                        <a:pt x="421" y="213"/>
                        <a:pt x="421" y="213"/>
                      </a:cubicBezTo>
                      <a:cubicBezTo>
                        <a:pt x="415" y="215"/>
                        <a:pt x="409" y="216"/>
                        <a:pt x="408" y="216"/>
                      </a:cubicBezTo>
                      <a:cubicBezTo>
                        <a:pt x="402" y="216"/>
                        <a:pt x="388" y="220"/>
                        <a:pt x="348" y="211"/>
                      </a:cubicBezTo>
                      <a:cubicBezTo>
                        <a:pt x="118" y="148"/>
                        <a:pt x="118" y="148"/>
                        <a:pt x="118" y="148"/>
                      </a:cubicBezTo>
                      <a:cubicBezTo>
                        <a:pt x="92" y="139"/>
                        <a:pt x="119" y="131"/>
                        <a:pt x="119" y="131"/>
                      </a:cubicBezTo>
                      <a:cubicBezTo>
                        <a:pt x="137" y="125"/>
                        <a:pt x="137" y="125"/>
                        <a:pt x="137" y="125"/>
                      </a:cubicBezTo>
                      <a:cubicBezTo>
                        <a:pt x="360" y="64"/>
                        <a:pt x="360" y="64"/>
                        <a:pt x="360" y="64"/>
                      </a:cubicBezTo>
                      <a:cubicBezTo>
                        <a:pt x="361" y="64"/>
                        <a:pt x="361" y="64"/>
                        <a:pt x="361" y="64"/>
                      </a:cubicBezTo>
                      <a:cubicBezTo>
                        <a:pt x="388" y="55"/>
                        <a:pt x="421" y="61"/>
                        <a:pt x="442" y="67"/>
                      </a:cubicBezTo>
                      <a:cubicBezTo>
                        <a:pt x="459" y="73"/>
                        <a:pt x="459" y="73"/>
                        <a:pt x="459" y="73"/>
                      </a:cubicBezTo>
                      <a:cubicBezTo>
                        <a:pt x="461" y="74"/>
                        <a:pt x="462" y="74"/>
                        <a:pt x="462" y="74"/>
                      </a:cubicBezTo>
                      <a:cubicBezTo>
                        <a:pt x="462" y="74"/>
                        <a:pt x="462" y="74"/>
                        <a:pt x="462" y="74"/>
                      </a:cubicBezTo>
                      <a:cubicBezTo>
                        <a:pt x="651" y="139"/>
                        <a:pt x="651" y="139"/>
                        <a:pt x="651" y="139"/>
                      </a:cubicBezTo>
                      <a:cubicBezTo>
                        <a:pt x="655" y="140"/>
                        <a:pt x="666" y="146"/>
                        <a:pt x="656" y="15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16" name="타이틀"/>
                <p:cNvSpPr/>
                <p:nvPr/>
              </p:nvSpPr>
              <p:spPr>
                <a:xfrm>
                  <a:off x="5773805" y="2318007"/>
                  <a:ext cx="282130" cy="166199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</a:sp3d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교육</a:t>
                  </a:r>
                </a:p>
              </p:txBody>
            </p:sp>
          </p:grpSp>
          <p:grpSp>
            <p:nvGrpSpPr>
              <p:cNvPr id="12" name="그룹 11"/>
              <p:cNvGrpSpPr/>
              <p:nvPr/>
            </p:nvGrpSpPr>
            <p:grpSpPr>
              <a:xfrm>
                <a:off x="2122869" y="1232515"/>
                <a:ext cx="1051200" cy="1051206"/>
                <a:chOff x="3004758" y="1632266"/>
                <a:chExt cx="1051200" cy="1051206"/>
              </a:xfrm>
            </p:grpSpPr>
            <p:grpSp>
              <p:nvGrpSpPr>
                <p:cNvPr id="13" name="그룹 96"/>
                <p:cNvGrpSpPr/>
                <p:nvPr/>
              </p:nvGrpSpPr>
              <p:grpSpPr>
                <a:xfrm>
                  <a:off x="3004758" y="1632266"/>
                  <a:ext cx="1051200" cy="1051206"/>
                  <a:chOff x="5702140" y="2599622"/>
                  <a:chExt cx="1051200" cy="1051206"/>
                </a:xfrm>
                <a:effectLst>
                  <a:outerShdw blurRad="177800" dist="101600" dir="5400000" algn="t" rotWithShape="0">
                    <a:prstClr val="black">
                      <a:alpha val="19000"/>
                    </a:prstClr>
                  </a:outerShdw>
                </a:effectLst>
              </p:grpSpPr>
              <p:sp>
                <p:nvSpPr>
                  <p:cNvPr id="98" name="모서리가 둥근 직사각형 97"/>
                  <p:cNvSpPr/>
                  <p:nvPr/>
                </p:nvSpPr>
                <p:spPr bwMode="auto">
                  <a:xfrm>
                    <a:off x="5702140" y="2599622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99" name="Freeform 18"/>
                  <p:cNvSpPr>
                    <a:spLocks noEditPoints="1"/>
                  </p:cNvSpPr>
                  <p:nvPr/>
                </p:nvSpPr>
                <p:spPr bwMode="auto">
                  <a:xfrm>
                    <a:off x="6013838" y="2779394"/>
                    <a:ext cx="427805" cy="393838"/>
                  </a:xfrm>
                  <a:custGeom>
                    <a:avLst/>
                    <a:gdLst>
                      <a:gd name="T0" fmla="*/ 175 w 786"/>
                      <a:gd name="T1" fmla="*/ 274 h 724"/>
                      <a:gd name="T2" fmla="*/ 138 w 786"/>
                      <a:gd name="T3" fmla="*/ 354 h 724"/>
                      <a:gd name="T4" fmla="*/ 392 w 786"/>
                      <a:gd name="T5" fmla="*/ 199 h 724"/>
                      <a:gd name="T6" fmla="*/ 356 w 786"/>
                      <a:gd name="T7" fmla="*/ 354 h 724"/>
                      <a:gd name="T8" fmla="*/ 392 w 786"/>
                      <a:gd name="T9" fmla="*/ 199 h 724"/>
                      <a:gd name="T10" fmla="*/ 230 w 786"/>
                      <a:gd name="T11" fmla="*/ 354 h 724"/>
                      <a:gd name="T12" fmla="*/ 193 w 786"/>
                      <a:gd name="T13" fmla="*/ 247 h 724"/>
                      <a:gd name="T14" fmla="*/ 612 w 786"/>
                      <a:gd name="T15" fmla="*/ 408 h 724"/>
                      <a:gd name="T16" fmla="*/ 602 w 786"/>
                      <a:gd name="T17" fmla="*/ 381 h 724"/>
                      <a:gd name="T18" fmla="*/ 558 w 786"/>
                      <a:gd name="T19" fmla="*/ 392 h 724"/>
                      <a:gd name="T20" fmla="*/ 518 w 786"/>
                      <a:gd name="T21" fmla="*/ 357 h 724"/>
                      <a:gd name="T22" fmla="*/ 501 w 786"/>
                      <a:gd name="T23" fmla="*/ 258 h 724"/>
                      <a:gd name="T24" fmla="*/ 451 w 786"/>
                      <a:gd name="T25" fmla="*/ 507 h 724"/>
                      <a:gd name="T26" fmla="*/ 361 w 786"/>
                      <a:gd name="T27" fmla="*/ 464 h 724"/>
                      <a:gd name="T28" fmla="*/ 424 w 786"/>
                      <a:gd name="T29" fmla="*/ 665 h 724"/>
                      <a:gd name="T30" fmla="*/ 614 w 786"/>
                      <a:gd name="T31" fmla="*/ 719 h 724"/>
                      <a:gd name="T32" fmla="*/ 655 w 786"/>
                      <a:gd name="T33" fmla="*/ 419 h 724"/>
                      <a:gd name="T34" fmla="*/ 363 w 786"/>
                      <a:gd name="T35" fmla="*/ 190 h 724"/>
                      <a:gd name="T36" fmla="*/ 415 w 786"/>
                      <a:gd name="T37" fmla="*/ 139 h 724"/>
                      <a:gd name="T38" fmla="*/ 345 w 786"/>
                      <a:gd name="T39" fmla="*/ 119 h 724"/>
                      <a:gd name="T40" fmla="*/ 314 w 786"/>
                      <a:gd name="T41" fmla="*/ 150 h 724"/>
                      <a:gd name="T42" fmla="*/ 307 w 786"/>
                      <a:gd name="T43" fmla="*/ 160 h 724"/>
                      <a:gd name="T44" fmla="*/ 279 w 786"/>
                      <a:gd name="T45" fmla="*/ 216 h 724"/>
                      <a:gd name="T46" fmla="*/ 254 w 786"/>
                      <a:gd name="T47" fmla="*/ 189 h 724"/>
                      <a:gd name="T48" fmla="*/ 194 w 786"/>
                      <a:gd name="T49" fmla="*/ 180 h 724"/>
                      <a:gd name="T50" fmla="*/ 122 w 786"/>
                      <a:gd name="T51" fmla="*/ 265 h 724"/>
                      <a:gd name="T52" fmla="*/ 237 w 786"/>
                      <a:gd name="T53" fmla="*/ 214 h 724"/>
                      <a:gd name="T54" fmla="*/ 263 w 786"/>
                      <a:gd name="T55" fmla="*/ 242 h 724"/>
                      <a:gd name="T56" fmla="*/ 303 w 786"/>
                      <a:gd name="T57" fmla="*/ 253 h 724"/>
                      <a:gd name="T58" fmla="*/ 321 w 786"/>
                      <a:gd name="T59" fmla="*/ 242 h 724"/>
                      <a:gd name="T60" fmla="*/ 357 w 786"/>
                      <a:gd name="T61" fmla="*/ 168 h 724"/>
                      <a:gd name="T62" fmla="*/ 301 w 786"/>
                      <a:gd name="T63" fmla="*/ 354 h 724"/>
                      <a:gd name="T64" fmla="*/ 338 w 786"/>
                      <a:gd name="T65" fmla="*/ 285 h 724"/>
                      <a:gd name="T66" fmla="*/ 301 w 786"/>
                      <a:gd name="T67" fmla="*/ 354 h 724"/>
                      <a:gd name="T68" fmla="*/ 283 w 786"/>
                      <a:gd name="T69" fmla="*/ 354 h 724"/>
                      <a:gd name="T70" fmla="*/ 246 w 786"/>
                      <a:gd name="T71" fmla="*/ 266 h 724"/>
                      <a:gd name="T72" fmla="*/ 736 w 786"/>
                      <a:gd name="T73" fmla="*/ 0 h 724"/>
                      <a:gd name="T74" fmla="*/ 0 w 786"/>
                      <a:gd name="T75" fmla="*/ 49 h 724"/>
                      <a:gd name="T76" fmla="*/ 49 w 786"/>
                      <a:gd name="T77" fmla="*/ 533 h 724"/>
                      <a:gd name="T78" fmla="*/ 320 w 786"/>
                      <a:gd name="T79" fmla="*/ 501 h 724"/>
                      <a:gd name="T80" fmla="*/ 63 w 786"/>
                      <a:gd name="T81" fmla="*/ 480 h 724"/>
                      <a:gd name="T82" fmla="*/ 725 w 786"/>
                      <a:gd name="T83" fmla="*/ 47 h 724"/>
                      <a:gd name="T84" fmla="*/ 708 w 786"/>
                      <a:gd name="T85" fmla="*/ 480 h 724"/>
                      <a:gd name="T86" fmla="*/ 736 w 786"/>
                      <a:gd name="T87" fmla="*/ 533 h 724"/>
                      <a:gd name="T88" fmla="*/ 786 w 786"/>
                      <a:gd name="T89" fmla="*/ 49 h 724"/>
                      <a:gd name="T90" fmla="*/ 593 w 786"/>
                      <a:gd name="T91" fmla="*/ 100 h 724"/>
                      <a:gd name="T92" fmla="*/ 453 w 786"/>
                      <a:gd name="T93" fmla="*/ 213 h 724"/>
                      <a:gd name="T94" fmla="*/ 593 w 786"/>
                      <a:gd name="T95" fmla="*/ 100 h 724"/>
                      <a:gd name="T96" fmla="*/ 689 w 786"/>
                      <a:gd name="T97" fmla="*/ 196 h 724"/>
                      <a:gd name="T98" fmla="*/ 618 w 786"/>
                      <a:gd name="T99" fmla="*/ 183 h 724"/>
                      <a:gd name="T100" fmla="*/ 618 w 786"/>
                      <a:gd name="T101" fmla="*/ 112 h 724"/>
                      <a:gd name="T102" fmla="*/ 689 w 786"/>
                      <a:gd name="T103" fmla="*/ 99 h 724"/>
                      <a:gd name="T104" fmla="*/ 618 w 786"/>
                      <a:gd name="T105" fmla="*/ 112 h 724"/>
                      <a:gd name="T106" fmla="*/ 689 w 786"/>
                      <a:gd name="T107" fmla="*/ 154 h 724"/>
                      <a:gd name="T108" fmla="*/ 618 w 786"/>
                      <a:gd name="T109" fmla="*/ 142 h 724"/>
                      <a:gd name="T110" fmla="*/ 538 w 786"/>
                      <a:gd name="T111" fmla="*/ 253 h 724"/>
                      <a:gd name="T112" fmla="*/ 689 w 786"/>
                      <a:gd name="T113" fmla="*/ 241 h 724"/>
                      <a:gd name="T114" fmla="*/ 538 w 786"/>
                      <a:gd name="T115" fmla="*/ 253 h 724"/>
                      <a:gd name="T116" fmla="*/ 689 w 786"/>
                      <a:gd name="T117" fmla="*/ 299 h 724"/>
                      <a:gd name="T118" fmla="*/ 538 w 786"/>
                      <a:gd name="T119" fmla="*/ 287 h 7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786" h="724">
                        <a:moveTo>
                          <a:pt x="175" y="354"/>
                        </a:moveTo>
                        <a:cubicBezTo>
                          <a:pt x="175" y="274"/>
                          <a:pt x="175" y="274"/>
                          <a:pt x="175" y="274"/>
                        </a:cubicBezTo>
                        <a:cubicBezTo>
                          <a:pt x="138" y="274"/>
                          <a:pt x="138" y="274"/>
                          <a:pt x="138" y="274"/>
                        </a:cubicBezTo>
                        <a:cubicBezTo>
                          <a:pt x="138" y="354"/>
                          <a:pt x="138" y="354"/>
                          <a:pt x="138" y="354"/>
                        </a:cubicBezTo>
                        <a:lnTo>
                          <a:pt x="175" y="354"/>
                        </a:lnTo>
                        <a:close/>
                        <a:moveTo>
                          <a:pt x="392" y="199"/>
                        </a:moveTo>
                        <a:cubicBezTo>
                          <a:pt x="356" y="199"/>
                          <a:pt x="356" y="199"/>
                          <a:pt x="356" y="199"/>
                        </a:cubicBezTo>
                        <a:cubicBezTo>
                          <a:pt x="356" y="354"/>
                          <a:pt x="356" y="354"/>
                          <a:pt x="356" y="354"/>
                        </a:cubicBezTo>
                        <a:cubicBezTo>
                          <a:pt x="392" y="354"/>
                          <a:pt x="392" y="354"/>
                          <a:pt x="392" y="354"/>
                        </a:cubicBezTo>
                        <a:lnTo>
                          <a:pt x="392" y="199"/>
                        </a:lnTo>
                        <a:close/>
                        <a:moveTo>
                          <a:pt x="193" y="354"/>
                        </a:moveTo>
                        <a:cubicBezTo>
                          <a:pt x="230" y="354"/>
                          <a:pt x="230" y="354"/>
                          <a:pt x="230" y="354"/>
                        </a:cubicBezTo>
                        <a:cubicBezTo>
                          <a:pt x="230" y="247"/>
                          <a:pt x="230" y="247"/>
                          <a:pt x="230" y="247"/>
                        </a:cubicBezTo>
                        <a:cubicBezTo>
                          <a:pt x="193" y="247"/>
                          <a:pt x="193" y="247"/>
                          <a:pt x="193" y="247"/>
                        </a:cubicBezTo>
                        <a:lnTo>
                          <a:pt x="193" y="354"/>
                        </a:lnTo>
                        <a:close/>
                        <a:moveTo>
                          <a:pt x="612" y="408"/>
                        </a:moveTo>
                        <a:cubicBezTo>
                          <a:pt x="611" y="415"/>
                          <a:pt x="606" y="444"/>
                          <a:pt x="604" y="451"/>
                        </a:cubicBezTo>
                        <a:cubicBezTo>
                          <a:pt x="603" y="428"/>
                          <a:pt x="603" y="405"/>
                          <a:pt x="602" y="381"/>
                        </a:cubicBezTo>
                        <a:cubicBezTo>
                          <a:pt x="588" y="378"/>
                          <a:pt x="575" y="376"/>
                          <a:pt x="561" y="373"/>
                        </a:cubicBezTo>
                        <a:cubicBezTo>
                          <a:pt x="560" y="379"/>
                          <a:pt x="559" y="386"/>
                          <a:pt x="558" y="392"/>
                        </a:cubicBezTo>
                        <a:cubicBezTo>
                          <a:pt x="557" y="382"/>
                          <a:pt x="556" y="372"/>
                          <a:pt x="555" y="362"/>
                        </a:cubicBezTo>
                        <a:cubicBezTo>
                          <a:pt x="542" y="361"/>
                          <a:pt x="530" y="359"/>
                          <a:pt x="518" y="357"/>
                        </a:cubicBezTo>
                        <a:cubicBezTo>
                          <a:pt x="516" y="378"/>
                          <a:pt x="515" y="398"/>
                          <a:pt x="514" y="418"/>
                        </a:cubicBezTo>
                        <a:cubicBezTo>
                          <a:pt x="510" y="365"/>
                          <a:pt x="505" y="312"/>
                          <a:pt x="501" y="258"/>
                        </a:cubicBezTo>
                        <a:cubicBezTo>
                          <a:pt x="488" y="257"/>
                          <a:pt x="469" y="257"/>
                          <a:pt x="456" y="256"/>
                        </a:cubicBezTo>
                        <a:cubicBezTo>
                          <a:pt x="452" y="340"/>
                          <a:pt x="454" y="423"/>
                          <a:pt x="451" y="507"/>
                        </a:cubicBezTo>
                        <a:cubicBezTo>
                          <a:pt x="438" y="480"/>
                          <a:pt x="423" y="455"/>
                          <a:pt x="381" y="443"/>
                        </a:cubicBezTo>
                        <a:cubicBezTo>
                          <a:pt x="372" y="452"/>
                          <a:pt x="370" y="455"/>
                          <a:pt x="361" y="464"/>
                        </a:cubicBezTo>
                        <a:cubicBezTo>
                          <a:pt x="389" y="495"/>
                          <a:pt x="404" y="537"/>
                          <a:pt x="415" y="576"/>
                        </a:cubicBezTo>
                        <a:cubicBezTo>
                          <a:pt x="424" y="665"/>
                          <a:pt x="424" y="665"/>
                          <a:pt x="424" y="665"/>
                        </a:cubicBezTo>
                        <a:cubicBezTo>
                          <a:pt x="434" y="685"/>
                          <a:pt x="444" y="705"/>
                          <a:pt x="453" y="724"/>
                        </a:cubicBezTo>
                        <a:cubicBezTo>
                          <a:pt x="511" y="722"/>
                          <a:pt x="557" y="721"/>
                          <a:pt x="614" y="719"/>
                        </a:cubicBezTo>
                        <a:cubicBezTo>
                          <a:pt x="620" y="707"/>
                          <a:pt x="625" y="695"/>
                          <a:pt x="631" y="683"/>
                        </a:cubicBezTo>
                        <a:cubicBezTo>
                          <a:pt x="641" y="615"/>
                          <a:pt x="655" y="486"/>
                          <a:pt x="655" y="419"/>
                        </a:cubicBezTo>
                        <a:cubicBezTo>
                          <a:pt x="638" y="415"/>
                          <a:pt x="629" y="411"/>
                          <a:pt x="612" y="408"/>
                        </a:cubicBezTo>
                        <a:close/>
                        <a:moveTo>
                          <a:pt x="363" y="190"/>
                        </a:moveTo>
                        <a:cubicBezTo>
                          <a:pt x="389" y="164"/>
                          <a:pt x="389" y="164"/>
                          <a:pt x="389" y="164"/>
                        </a:cubicBezTo>
                        <a:cubicBezTo>
                          <a:pt x="415" y="139"/>
                          <a:pt x="415" y="139"/>
                          <a:pt x="415" y="139"/>
                        </a:cubicBezTo>
                        <a:cubicBezTo>
                          <a:pt x="380" y="129"/>
                          <a:pt x="380" y="129"/>
                          <a:pt x="380" y="129"/>
                        </a:cubicBezTo>
                        <a:cubicBezTo>
                          <a:pt x="345" y="119"/>
                          <a:pt x="345" y="119"/>
                          <a:pt x="345" y="119"/>
                        </a:cubicBezTo>
                        <a:cubicBezTo>
                          <a:pt x="351" y="142"/>
                          <a:pt x="351" y="142"/>
                          <a:pt x="351" y="142"/>
                        </a:cubicBezTo>
                        <a:cubicBezTo>
                          <a:pt x="314" y="150"/>
                          <a:pt x="314" y="150"/>
                          <a:pt x="314" y="150"/>
                        </a:cubicBezTo>
                        <a:cubicBezTo>
                          <a:pt x="308" y="154"/>
                          <a:pt x="308" y="154"/>
                          <a:pt x="308" y="154"/>
                        </a:cubicBezTo>
                        <a:cubicBezTo>
                          <a:pt x="307" y="160"/>
                          <a:pt x="307" y="160"/>
                          <a:pt x="307" y="160"/>
                        </a:cubicBezTo>
                        <a:cubicBezTo>
                          <a:pt x="295" y="221"/>
                          <a:pt x="295" y="221"/>
                          <a:pt x="295" y="221"/>
                        </a:cubicBezTo>
                        <a:cubicBezTo>
                          <a:pt x="279" y="216"/>
                          <a:pt x="279" y="216"/>
                          <a:pt x="279" y="216"/>
                        </a:cubicBezTo>
                        <a:cubicBezTo>
                          <a:pt x="256" y="192"/>
                          <a:pt x="256" y="192"/>
                          <a:pt x="256" y="192"/>
                        </a:cubicBezTo>
                        <a:cubicBezTo>
                          <a:pt x="254" y="189"/>
                          <a:pt x="254" y="189"/>
                          <a:pt x="254" y="189"/>
                        </a:cubicBezTo>
                        <a:cubicBezTo>
                          <a:pt x="251" y="188"/>
                          <a:pt x="251" y="188"/>
                          <a:pt x="251" y="188"/>
                        </a:cubicBezTo>
                        <a:cubicBezTo>
                          <a:pt x="194" y="180"/>
                          <a:pt x="194" y="180"/>
                          <a:pt x="194" y="180"/>
                        </a:cubicBezTo>
                        <a:cubicBezTo>
                          <a:pt x="106" y="241"/>
                          <a:pt x="106" y="241"/>
                          <a:pt x="106" y="241"/>
                        </a:cubicBezTo>
                        <a:cubicBezTo>
                          <a:pt x="122" y="265"/>
                          <a:pt x="122" y="265"/>
                          <a:pt x="122" y="265"/>
                        </a:cubicBezTo>
                        <a:cubicBezTo>
                          <a:pt x="198" y="213"/>
                          <a:pt x="198" y="213"/>
                          <a:pt x="198" y="213"/>
                        </a:cubicBezTo>
                        <a:cubicBezTo>
                          <a:pt x="237" y="214"/>
                          <a:pt x="237" y="214"/>
                          <a:pt x="237" y="214"/>
                        </a:cubicBezTo>
                        <a:cubicBezTo>
                          <a:pt x="261" y="239"/>
                          <a:pt x="261" y="239"/>
                          <a:pt x="261" y="239"/>
                        </a:cubicBezTo>
                        <a:cubicBezTo>
                          <a:pt x="263" y="242"/>
                          <a:pt x="263" y="242"/>
                          <a:pt x="263" y="242"/>
                        </a:cubicBezTo>
                        <a:cubicBezTo>
                          <a:pt x="267" y="243"/>
                          <a:pt x="267" y="243"/>
                          <a:pt x="267" y="243"/>
                        </a:cubicBezTo>
                        <a:cubicBezTo>
                          <a:pt x="303" y="253"/>
                          <a:pt x="303" y="253"/>
                          <a:pt x="303" y="253"/>
                        </a:cubicBezTo>
                        <a:cubicBezTo>
                          <a:pt x="318" y="258"/>
                          <a:pt x="318" y="258"/>
                          <a:pt x="318" y="258"/>
                        </a:cubicBezTo>
                        <a:cubicBezTo>
                          <a:pt x="321" y="242"/>
                          <a:pt x="321" y="242"/>
                          <a:pt x="321" y="242"/>
                        </a:cubicBezTo>
                        <a:cubicBezTo>
                          <a:pt x="334" y="172"/>
                          <a:pt x="334" y="172"/>
                          <a:pt x="334" y="172"/>
                        </a:cubicBezTo>
                        <a:cubicBezTo>
                          <a:pt x="357" y="168"/>
                          <a:pt x="357" y="168"/>
                          <a:pt x="357" y="168"/>
                        </a:cubicBezTo>
                        <a:lnTo>
                          <a:pt x="363" y="190"/>
                        </a:lnTo>
                        <a:close/>
                        <a:moveTo>
                          <a:pt x="301" y="354"/>
                        </a:moveTo>
                        <a:cubicBezTo>
                          <a:pt x="338" y="354"/>
                          <a:pt x="338" y="354"/>
                          <a:pt x="338" y="354"/>
                        </a:cubicBezTo>
                        <a:cubicBezTo>
                          <a:pt x="338" y="285"/>
                          <a:pt x="338" y="285"/>
                          <a:pt x="338" y="285"/>
                        </a:cubicBezTo>
                        <a:cubicBezTo>
                          <a:pt x="301" y="285"/>
                          <a:pt x="301" y="285"/>
                          <a:pt x="301" y="285"/>
                        </a:cubicBezTo>
                        <a:lnTo>
                          <a:pt x="301" y="354"/>
                        </a:lnTo>
                        <a:close/>
                        <a:moveTo>
                          <a:pt x="246" y="354"/>
                        </a:moveTo>
                        <a:cubicBezTo>
                          <a:pt x="283" y="354"/>
                          <a:pt x="283" y="354"/>
                          <a:pt x="283" y="354"/>
                        </a:cubicBezTo>
                        <a:cubicBezTo>
                          <a:pt x="283" y="266"/>
                          <a:pt x="283" y="266"/>
                          <a:pt x="283" y="266"/>
                        </a:cubicBezTo>
                        <a:cubicBezTo>
                          <a:pt x="246" y="266"/>
                          <a:pt x="246" y="266"/>
                          <a:pt x="246" y="266"/>
                        </a:cubicBezTo>
                        <a:lnTo>
                          <a:pt x="246" y="354"/>
                        </a:lnTo>
                        <a:close/>
                        <a:moveTo>
                          <a:pt x="736" y="0"/>
                        </a:moveTo>
                        <a:cubicBezTo>
                          <a:pt x="49" y="0"/>
                          <a:pt x="49" y="0"/>
                          <a:pt x="49" y="0"/>
                        </a:cubicBezTo>
                        <a:cubicBezTo>
                          <a:pt x="22" y="0"/>
                          <a:pt x="0" y="22"/>
                          <a:pt x="0" y="49"/>
                        </a:cubicBezTo>
                        <a:cubicBezTo>
                          <a:pt x="0" y="483"/>
                          <a:pt x="0" y="483"/>
                          <a:pt x="0" y="483"/>
                        </a:cubicBezTo>
                        <a:cubicBezTo>
                          <a:pt x="0" y="510"/>
                          <a:pt x="22" y="533"/>
                          <a:pt x="49" y="533"/>
                        </a:cubicBezTo>
                        <a:cubicBezTo>
                          <a:pt x="341" y="533"/>
                          <a:pt x="341" y="533"/>
                          <a:pt x="341" y="533"/>
                        </a:cubicBezTo>
                        <a:cubicBezTo>
                          <a:pt x="335" y="521"/>
                          <a:pt x="328" y="510"/>
                          <a:pt x="320" y="501"/>
                        </a:cubicBezTo>
                        <a:cubicBezTo>
                          <a:pt x="301" y="480"/>
                          <a:pt x="301" y="480"/>
                          <a:pt x="301" y="480"/>
                        </a:cubicBezTo>
                        <a:cubicBezTo>
                          <a:pt x="63" y="480"/>
                          <a:pt x="63" y="480"/>
                          <a:pt x="63" y="480"/>
                        </a:cubicBezTo>
                        <a:cubicBezTo>
                          <a:pt x="63" y="47"/>
                          <a:pt x="63" y="47"/>
                          <a:pt x="63" y="47"/>
                        </a:cubicBezTo>
                        <a:cubicBezTo>
                          <a:pt x="725" y="47"/>
                          <a:pt x="725" y="47"/>
                          <a:pt x="725" y="47"/>
                        </a:cubicBezTo>
                        <a:cubicBezTo>
                          <a:pt x="725" y="480"/>
                          <a:pt x="725" y="480"/>
                          <a:pt x="725" y="480"/>
                        </a:cubicBezTo>
                        <a:cubicBezTo>
                          <a:pt x="708" y="480"/>
                          <a:pt x="708" y="480"/>
                          <a:pt x="708" y="480"/>
                        </a:cubicBezTo>
                        <a:cubicBezTo>
                          <a:pt x="707" y="498"/>
                          <a:pt x="706" y="515"/>
                          <a:pt x="704" y="533"/>
                        </a:cubicBezTo>
                        <a:cubicBezTo>
                          <a:pt x="736" y="533"/>
                          <a:pt x="736" y="533"/>
                          <a:pt x="736" y="533"/>
                        </a:cubicBezTo>
                        <a:cubicBezTo>
                          <a:pt x="763" y="533"/>
                          <a:pt x="786" y="510"/>
                          <a:pt x="786" y="483"/>
                        </a:cubicBezTo>
                        <a:cubicBezTo>
                          <a:pt x="786" y="49"/>
                          <a:pt x="786" y="49"/>
                          <a:pt x="786" y="49"/>
                        </a:cubicBezTo>
                        <a:cubicBezTo>
                          <a:pt x="786" y="22"/>
                          <a:pt x="763" y="0"/>
                          <a:pt x="736" y="0"/>
                        </a:cubicBezTo>
                        <a:close/>
                        <a:moveTo>
                          <a:pt x="593" y="100"/>
                        </a:moveTo>
                        <a:cubicBezTo>
                          <a:pt x="453" y="100"/>
                          <a:pt x="453" y="100"/>
                          <a:pt x="453" y="100"/>
                        </a:cubicBezTo>
                        <a:cubicBezTo>
                          <a:pt x="453" y="213"/>
                          <a:pt x="453" y="213"/>
                          <a:pt x="453" y="213"/>
                        </a:cubicBezTo>
                        <a:cubicBezTo>
                          <a:pt x="593" y="213"/>
                          <a:pt x="593" y="213"/>
                          <a:pt x="593" y="213"/>
                        </a:cubicBezTo>
                        <a:lnTo>
                          <a:pt x="593" y="100"/>
                        </a:lnTo>
                        <a:close/>
                        <a:moveTo>
                          <a:pt x="618" y="196"/>
                        </a:moveTo>
                        <a:cubicBezTo>
                          <a:pt x="689" y="196"/>
                          <a:pt x="689" y="196"/>
                          <a:pt x="689" y="196"/>
                        </a:cubicBezTo>
                        <a:cubicBezTo>
                          <a:pt x="689" y="183"/>
                          <a:pt x="689" y="183"/>
                          <a:pt x="689" y="183"/>
                        </a:cubicBezTo>
                        <a:cubicBezTo>
                          <a:pt x="618" y="183"/>
                          <a:pt x="618" y="183"/>
                          <a:pt x="618" y="183"/>
                        </a:cubicBezTo>
                        <a:lnTo>
                          <a:pt x="618" y="196"/>
                        </a:lnTo>
                        <a:close/>
                        <a:moveTo>
                          <a:pt x="618" y="112"/>
                        </a:moveTo>
                        <a:cubicBezTo>
                          <a:pt x="689" y="112"/>
                          <a:pt x="689" y="112"/>
                          <a:pt x="689" y="112"/>
                        </a:cubicBezTo>
                        <a:cubicBezTo>
                          <a:pt x="689" y="99"/>
                          <a:pt x="689" y="99"/>
                          <a:pt x="689" y="99"/>
                        </a:cubicBezTo>
                        <a:cubicBezTo>
                          <a:pt x="618" y="99"/>
                          <a:pt x="618" y="99"/>
                          <a:pt x="618" y="99"/>
                        </a:cubicBezTo>
                        <a:lnTo>
                          <a:pt x="618" y="112"/>
                        </a:lnTo>
                        <a:close/>
                        <a:moveTo>
                          <a:pt x="618" y="154"/>
                        </a:moveTo>
                        <a:cubicBezTo>
                          <a:pt x="689" y="154"/>
                          <a:pt x="689" y="154"/>
                          <a:pt x="689" y="154"/>
                        </a:cubicBezTo>
                        <a:cubicBezTo>
                          <a:pt x="689" y="142"/>
                          <a:pt x="689" y="142"/>
                          <a:pt x="689" y="142"/>
                        </a:cubicBezTo>
                        <a:cubicBezTo>
                          <a:pt x="618" y="142"/>
                          <a:pt x="618" y="142"/>
                          <a:pt x="618" y="142"/>
                        </a:cubicBezTo>
                        <a:lnTo>
                          <a:pt x="618" y="154"/>
                        </a:lnTo>
                        <a:close/>
                        <a:moveTo>
                          <a:pt x="538" y="253"/>
                        </a:moveTo>
                        <a:cubicBezTo>
                          <a:pt x="689" y="253"/>
                          <a:pt x="689" y="253"/>
                          <a:pt x="689" y="253"/>
                        </a:cubicBezTo>
                        <a:cubicBezTo>
                          <a:pt x="689" y="241"/>
                          <a:pt x="689" y="241"/>
                          <a:pt x="689" y="241"/>
                        </a:cubicBezTo>
                        <a:cubicBezTo>
                          <a:pt x="538" y="241"/>
                          <a:pt x="538" y="241"/>
                          <a:pt x="538" y="241"/>
                        </a:cubicBezTo>
                        <a:lnTo>
                          <a:pt x="538" y="253"/>
                        </a:lnTo>
                        <a:close/>
                        <a:moveTo>
                          <a:pt x="538" y="299"/>
                        </a:moveTo>
                        <a:cubicBezTo>
                          <a:pt x="689" y="299"/>
                          <a:pt x="689" y="299"/>
                          <a:pt x="689" y="299"/>
                        </a:cubicBezTo>
                        <a:cubicBezTo>
                          <a:pt x="689" y="287"/>
                          <a:pt x="689" y="287"/>
                          <a:pt x="689" y="287"/>
                        </a:cubicBezTo>
                        <a:cubicBezTo>
                          <a:pt x="538" y="287"/>
                          <a:pt x="538" y="287"/>
                          <a:pt x="538" y="287"/>
                        </a:cubicBezTo>
                        <a:lnTo>
                          <a:pt x="538" y="299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00" name="타이틀"/>
                  <p:cNvSpPr/>
                  <p:nvPr/>
                </p:nvSpPr>
                <p:spPr>
                  <a:xfrm>
                    <a:off x="5881492" y="3237208"/>
                    <a:ext cx="692497" cy="2769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0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시스템</a:t>
                    </a:r>
                    <a:endParaRPr lang="en-US" altLang="ko-KR" sz="10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000" spc="-100" dirty="0" err="1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인테그레이터</a:t>
                    </a:r>
                    <a:endParaRPr lang="ko-KR" altLang="en-US" sz="10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</p:grpSp>
            <p:sp>
              <p:nvSpPr>
                <p:cNvPr id="118" name="모서리가 둥근 직사각형 117"/>
                <p:cNvSpPr/>
                <p:nvPr/>
              </p:nvSpPr>
              <p:spPr bwMode="auto">
                <a:xfrm>
                  <a:off x="3004758" y="1632266"/>
                  <a:ext cx="1051200" cy="105120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19" name="Freeform 18"/>
                <p:cNvSpPr>
                  <a:spLocks noEditPoints="1"/>
                </p:cNvSpPr>
                <p:nvPr/>
              </p:nvSpPr>
              <p:spPr bwMode="auto">
                <a:xfrm>
                  <a:off x="3316456" y="1812038"/>
                  <a:ext cx="427805" cy="393838"/>
                </a:xfrm>
                <a:custGeom>
                  <a:avLst/>
                  <a:gdLst>
                    <a:gd name="T0" fmla="*/ 175 w 786"/>
                    <a:gd name="T1" fmla="*/ 274 h 724"/>
                    <a:gd name="T2" fmla="*/ 138 w 786"/>
                    <a:gd name="T3" fmla="*/ 354 h 724"/>
                    <a:gd name="T4" fmla="*/ 392 w 786"/>
                    <a:gd name="T5" fmla="*/ 199 h 724"/>
                    <a:gd name="T6" fmla="*/ 356 w 786"/>
                    <a:gd name="T7" fmla="*/ 354 h 724"/>
                    <a:gd name="T8" fmla="*/ 392 w 786"/>
                    <a:gd name="T9" fmla="*/ 199 h 724"/>
                    <a:gd name="T10" fmla="*/ 230 w 786"/>
                    <a:gd name="T11" fmla="*/ 354 h 724"/>
                    <a:gd name="T12" fmla="*/ 193 w 786"/>
                    <a:gd name="T13" fmla="*/ 247 h 724"/>
                    <a:gd name="T14" fmla="*/ 612 w 786"/>
                    <a:gd name="T15" fmla="*/ 408 h 724"/>
                    <a:gd name="T16" fmla="*/ 602 w 786"/>
                    <a:gd name="T17" fmla="*/ 381 h 724"/>
                    <a:gd name="T18" fmla="*/ 558 w 786"/>
                    <a:gd name="T19" fmla="*/ 392 h 724"/>
                    <a:gd name="T20" fmla="*/ 518 w 786"/>
                    <a:gd name="T21" fmla="*/ 357 h 724"/>
                    <a:gd name="T22" fmla="*/ 501 w 786"/>
                    <a:gd name="T23" fmla="*/ 258 h 724"/>
                    <a:gd name="T24" fmla="*/ 451 w 786"/>
                    <a:gd name="T25" fmla="*/ 507 h 724"/>
                    <a:gd name="T26" fmla="*/ 361 w 786"/>
                    <a:gd name="T27" fmla="*/ 464 h 724"/>
                    <a:gd name="T28" fmla="*/ 424 w 786"/>
                    <a:gd name="T29" fmla="*/ 665 h 724"/>
                    <a:gd name="T30" fmla="*/ 614 w 786"/>
                    <a:gd name="T31" fmla="*/ 719 h 724"/>
                    <a:gd name="T32" fmla="*/ 655 w 786"/>
                    <a:gd name="T33" fmla="*/ 419 h 724"/>
                    <a:gd name="T34" fmla="*/ 363 w 786"/>
                    <a:gd name="T35" fmla="*/ 190 h 724"/>
                    <a:gd name="T36" fmla="*/ 415 w 786"/>
                    <a:gd name="T37" fmla="*/ 139 h 724"/>
                    <a:gd name="T38" fmla="*/ 345 w 786"/>
                    <a:gd name="T39" fmla="*/ 119 h 724"/>
                    <a:gd name="T40" fmla="*/ 314 w 786"/>
                    <a:gd name="T41" fmla="*/ 150 h 724"/>
                    <a:gd name="T42" fmla="*/ 307 w 786"/>
                    <a:gd name="T43" fmla="*/ 160 h 724"/>
                    <a:gd name="T44" fmla="*/ 279 w 786"/>
                    <a:gd name="T45" fmla="*/ 216 h 724"/>
                    <a:gd name="T46" fmla="*/ 254 w 786"/>
                    <a:gd name="T47" fmla="*/ 189 h 724"/>
                    <a:gd name="T48" fmla="*/ 194 w 786"/>
                    <a:gd name="T49" fmla="*/ 180 h 724"/>
                    <a:gd name="T50" fmla="*/ 122 w 786"/>
                    <a:gd name="T51" fmla="*/ 265 h 724"/>
                    <a:gd name="T52" fmla="*/ 237 w 786"/>
                    <a:gd name="T53" fmla="*/ 214 h 724"/>
                    <a:gd name="T54" fmla="*/ 263 w 786"/>
                    <a:gd name="T55" fmla="*/ 242 h 724"/>
                    <a:gd name="T56" fmla="*/ 303 w 786"/>
                    <a:gd name="T57" fmla="*/ 253 h 724"/>
                    <a:gd name="T58" fmla="*/ 321 w 786"/>
                    <a:gd name="T59" fmla="*/ 242 h 724"/>
                    <a:gd name="T60" fmla="*/ 357 w 786"/>
                    <a:gd name="T61" fmla="*/ 168 h 724"/>
                    <a:gd name="T62" fmla="*/ 301 w 786"/>
                    <a:gd name="T63" fmla="*/ 354 h 724"/>
                    <a:gd name="T64" fmla="*/ 338 w 786"/>
                    <a:gd name="T65" fmla="*/ 285 h 724"/>
                    <a:gd name="T66" fmla="*/ 301 w 786"/>
                    <a:gd name="T67" fmla="*/ 354 h 724"/>
                    <a:gd name="T68" fmla="*/ 283 w 786"/>
                    <a:gd name="T69" fmla="*/ 354 h 724"/>
                    <a:gd name="T70" fmla="*/ 246 w 786"/>
                    <a:gd name="T71" fmla="*/ 266 h 724"/>
                    <a:gd name="T72" fmla="*/ 736 w 786"/>
                    <a:gd name="T73" fmla="*/ 0 h 724"/>
                    <a:gd name="T74" fmla="*/ 0 w 786"/>
                    <a:gd name="T75" fmla="*/ 49 h 724"/>
                    <a:gd name="T76" fmla="*/ 49 w 786"/>
                    <a:gd name="T77" fmla="*/ 533 h 724"/>
                    <a:gd name="T78" fmla="*/ 320 w 786"/>
                    <a:gd name="T79" fmla="*/ 501 h 724"/>
                    <a:gd name="T80" fmla="*/ 63 w 786"/>
                    <a:gd name="T81" fmla="*/ 480 h 724"/>
                    <a:gd name="T82" fmla="*/ 725 w 786"/>
                    <a:gd name="T83" fmla="*/ 47 h 724"/>
                    <a:gd name="T84" fmla="*/ 708 w 786"/>
                    <a:gd name="T85" fmla="*/ 480 h 724"/>
                    <a:gd name="T86" fmla="*/ 736 w 786"/>
                    <a:gd name="T87" fmla="*/ 533 h 724"/>
                    <a:gd name="T88" fmla="*/ 786 w 786"/>
                    <a:gd name="T89" fmla="*/ 49 h 724"/>
                    <a:gd name="T90" fmla="*/ 593 w 786"/>
                    <a:gd name="T91" fmla="*/ 100 h 724"/>
                    <a:gd name="T92" fmla="*/ 453 w 786"/>
                    <a:gd name="T93" fmla="*/ 213 h 724"/>
                    <a:gd name="T94" fmla="*/ 593 w 786"/>
                    <a:gd name="T95" fmla="*/ 100 h 724"/>
                    <a:gd name="T96" fmla="*/ 689 w 786"/>
                    <a:gd name="T97" fmla="*/ 196 h 724"/>
                    <a:gd name="T98" fmla="*/ 618 w 786"/>
                    <a:gd name="T99" fmla="*/ 183 h 724"/>
                    <a:gd name="T100" fmla="*/ 618 w 786"/>
                    <a:gd name="T101" fmla="*/ 112 h 724"/>
                    <a:gd name="T102" fmla="*/ 689 w 786"/>
                    <a:gd name="T103" fmla="*/ 99 h 724"/>
                    <a:gd name="T104" fmla="*/ 618 w 786"/>
                    <a:gd name="T105" fmla="*/ 112 h 724"/>
                    <a:gd name="T106" fmla="*/ 689 w 786"/>
                    <a:gd name="T107" fmla="*/ 154 h 724"/>
                    <a:gd name="T108" fmla="*/ 618 w 786"/>
                    <a:gd name="T109" fmla="*/ 142 h 724"/>
                    <a:gd name="T110" fmla="*/ 538 w 786"/>
                    <a:gd name="T111" fmla="*/ 253 h 724"/>
                    <a:gd name="T112" fmla="*/ 689 w 786"/>
                    <a:gd name="T113" fmla="*/ 241 h 724"/>
                    <a:gd name="T114" fmla="*/ 538 w 786"/>
                    <a:gd name="T115" fmla="*/ 253 h 724"/>
                    <a:gd name="T116" fmla="*/ 689 w 786"/>
                    <a:gd name="T117" fmla="*/ 299 h 724"/>
                    <a:gd name="T118" fmla="*/ 538 w 786"/>
                    <a:gd name="T119" fmla="*/ 287 h 7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786" h="724">
                      <a:moveTo>
                        <a:pt x="175" y="354"/>
                      </a:moveTo>
                      <a:cubicBezTo>
                        <a:pt x="175" y="274"/>
                        <a:pt x="175" y="274"/>
                        <a:pt x="175" y="274"/>
                      </a:cubicBezTo>
                      <a:cubicBezTo>
                        <a:pt x="138" y="274"/>
                        <a:pt x="138" y="274"/>
                        <a:pt x="138" y="274"/>
                      </a:cubicBezTo>
                      <a:cubicBezTo>
                        <a:pt x="138" y="354"/>
                        <a:pt x="138" y="354"/>
                        <a:pt x="138" y="354"/>
                      </a:cubicBezTo>
                      <a:lnTo>
                        <a:pt x="175" y="354"/>
                      </a:lnTo>
                      <a:close/>
                      <a:moveTo>
                        <a:pt x="392" y="199"/>
                      </a:moveTo>
                      <a:cubicBezTo>
                        <a:pt x="356" y="199"/>
                        <a:pt x="356" y="199"/>
                        <a:pt x="356" y="199"/>
                      </a:cubicBezTo>
                      <a:cubicBezTo>
                        <a:pt x="356" y="354"/>
                        <a:pt x="356" y="354"/>
                        <a:pt x="356" y="354"/>
                      </a:cubicBezTo>
                      <a:cubicBezTo>
                        <a:pt x="392" y="354"/>
                        <a:pt x="392" y="354"/>
                        <a:pt x="392" y="354"/>
                      </a:cubicBezTo>
                      <a:lnTo>
                        <a:pt x="392" y="199"/>
                      </a:lnTo>
                      <a:close/>
                      <a:moveTo>
                        <a:pt x="193" y="354"/>
                      </a:moveTo>
                      <a:cubicBezTo>
                        <a:pt x="230" y="354"/>
                        <a:pt x="230" y="354"/>
                        <a:pt x="230" y="354"/>
                      </a:cubicBezTo>
                      <a:cubicBezTo>
                        <a:pt x="230" y="247"/>
                        <a:pt x="230" y="247"/>
                        <a:pt x="230" y="247"/>
                      </a:cubicBezTo>
                      <a:cubicBezTo>
                        <a:pt x="193" y="247"/>
                        <a:pt x="193" y="247"/>
                        <a:pt x="193" y="247"/>
                      </a:cubicBezTo>
                      <a:lnTo>
                        <a:pt x="193" y="354"/>
                      </a:lnTo>
                      <a:close/>
                      <a:moveTo>
                        <a:pt x="612" y="408"/>
                      </a:moveTo>
                      <a:cubicBezTo>
                        <a:pt x="611" y="415"/>
                        <a:pt x="606" y="444"/>
                        <a:pt x="604" y="451"/>
                      </a:cubicBezTo>
                      <a:cubicBezTo>
                        <a:pt x="603" y="428"/>
                        <a:pt x="603" y="405"/>
                        <a:pt x="602" y="381"/>
                      </a:cubicBezTo>
                      <a:cubicBezTo>
                        <a:pt x="588" y="378"/>
                        <a:pt x="575" y="376"/>
                        <a:pt x="561" y="373"/>
                      </a:cubicBezTo>
                      <a:cubicBezTo>
                        <a:pt x="560" y="379"/>
                        <a:pt x="559" y="386"/>
                        <a:pt x="558" y="392"/>
                      </a:cubicBezTo>
                      <a:cubicBezTo>
                        <a:pt x="557" y="382"/>
                        <a:pt x="556" y="372"/>
                        <a:pt x="555" y="362"/>
                      </a:cubicBezTo>
                      <a:cubicBezTo>
                        <a:pt x="542" y="361"/>
                        <a:pt x="530" y="359"/>
                        <a:pt x="518" y="357"/>
                      </a:cubicBezTo>
                      <a:cubicBezTo>
                        <a:pt x="516" y="378"/>
                        <a:pt x="515" y="398"/>
                        <a:pt x="514" y="418"/>
                      </a:cubicBezTo>
                      <a:cubicBezTo>
                        <a:pt x="510" y="365"/>
                        <a:pt x="505" y="312"/>
                        <a:pt x="501" y="258"/>
                      </a:cubicBezTo>
                      <a:cubicBezTo>
                        <a:pt x="488" y="257"/>
                        <a:pt x="469" y="257"/>
                        <a:pt x="456" y="256"/>
                      </a:cubicBezTo>
                      <a:cubicBezTo>
                        <a:pt x="452" y="340"/>
                        <a:pt x="454" y="423"/>
                        <a:pt x="451" y="507"/>
                      </a:cubicBezTo>
                      <a:cubicBezTo>
                        <a:pt x="438" y="480"/>
                        <a:pt x="423" y="455"/>
                        <a:pt x="381" y="443"/>
                      </a:cubicBezTo>
                      <a:cubicBezTo>
                        <a:pt x="372" y="452"/>
                        <a:pt x="370" y="455"/>
                        <a:pt x="361" y="464"/>
                      </a:cubicBezTo>
                      <a:cubicBezTo>
                        <a:pt x="389" y="495"/>
                        <a:pt x="404" y="537"/>
                        <a:pt x="415" y="576"/>
                      </a:cubicBezTo>
                      <a:cubicBezTo>
                        <a:pt x="424" y="665"/>
                        <a:pt x="424" y="665"/>
                        <a:pt x="424" y="665"/>
                      </a:cubicBezTo>
                      <a:cubicBezTo>
                        <a:pt x="434" y="685"/>
                        <a:pt x="444" y="705"/>
                        <a:pt x="453" y="724"/>
                      </a:cubicBezTo>
                      <a:cubicBezTo>
                        <a:pt x="511" y="722"/>
                        <a:pt x="557" y="721"/>
                        <a:pt x="614" y="719"/>
                      </a:cubicBezTo>
                      <a:cubicBezTo>
                        <a:pt x="620" y="707"/>
                        <a:pt x="625" y="695"/>
                        <a:pt x="631" y="683"/>
                      </a:cubicBezTo>
                      <a:cubicBezTo>
                        <a:pt x="641" y="615"/>
                        <a:pt x="655" y="486"/>
                        <a:pt x="655" y="419"/>
                      </a:cubicBezTo>
                      <a:cubicBezTo>
                        <a:pt x="638" y="415"/>
                        <a:pt x="629" y="411"/>
                        <a:pt x="612" y="408"/>
                      </a:cubicBezTo>
                      <a:close/>
                      <a:moveTo>
                        <a:pt x="363" y="190"/>
                      </a:moveTo>
                      <a:cubicBezTo>
                        <a:pt x="389" y="164"/>
                        <a:pt x="389" y="164"/>
                        <a:pt x="389" y="164"/>
                      </a:cubicBezTo>
                      <a:cubicBezTo>
                        <a:pt x="415" y="139"/>
                        <a:pt x="415" y="139"/>
                        <a:pt x="415" y="139"/>
                      </a:cubicBezTo>
                      <a:cubicBezTo>
                        <a:pt x="380" y="129"/>
                        <a:pt x="380" y="129"/>
                        <a:pt x="380" y="129"/>
                      </a:cubicBezTo>
                      <a:cubicBezTo>
                        <a:pt x="345" y="119"/>
                        <a:pt x="345" y="119"/>
                        <a:pt x="345" y="119"/>
                      </a:cubicBezTo>
                      <a:cubicBezTo>
                        <a:pt x="351" y="142"/>
                        <a:pt x="351" y="142"/>
                        <a:pt x="351" y="142"/>
                      </a:cubicBezTo>
                      <a:cubicBezTo>
                        <a:pt x="314" y="150"/>
                        <a:pt x="314" y="150"/>
                        <a:pt x="314" y="150"/>
                      </a:cubicBezTo>
                      <a:cubicBezTo>
                        <a:pt x="308" y="154"/>
                        <a:pt x="308" y="154"/>
                        <a:pt x="308" y="154"/>
                      </a:cubicBezTo>
                      <a:cubicBezTo>
                        <a:pt x="307" y="160"/>
                        <a:pt x="307" y="160"/>
                        <a:pt x="307" y="160"/>
                      </a:cubicBezTo>
                      <a:cubicBezTo>
                        <a:pt x="295" y="221"/>
                        <a:pt x="295" y="221"/>
                        <a:pt x="295" y="221"/>
                      </a:cubicBezTo>
                      <a:cubicBezTo>
                        <a:pt x="279" y="216"/>
                        <a:pt x="279" y="216"/>
                        <a:pt x="279" y="216"/>
                      </a:cubicBezTo>
                      <a:cubicBezTo>
                        <a:pt x="256" y="192"/>
                        <a:pt x="256" y="192"/>
                        <a:pt x="256" y="192"/>
                      </a:cubicBezTo>
                      <a:cubicBezTo>
                        <a:pt x="254" y="189"/>
                        <a:pt x="254" y="189"/>
                        <a:pt x="254" y="189"/>
                      </a:cubicBezTo>
                      <a:cubicBezTo>
                        <a:pt x="251" y="188"/>
                        <a:pt x="251" y="188"/>
                        <a:pt x="251" y="188"/>
                      </a:cubicBezTo>
                      <a:cubicBezTo>
                        <a:pt x="194" y="180"/>
                        <a:pt x="194" y="180"/>
                        <a:pt x="194" y="180"/>
                      </a:cubicBezTo>
                      <a:cubicBezTo>
                        <a:pt x="106" y="241"/>
                        <a:pt x="106" y="241"/>
                        <a:pt x="106" y="241"/>
                      </a:cubicBezTo>
                      <a:cubicBezTo>
                        <a:pt x="122" y="265"/>
                        <a:pt x="122" y="265"/>
                        <a:pt x="122" y="265"/>
                      </a:cubicBezTo>
                      <a:cubicBezTo>
                        <a:pt x="198" y="213"/>
                        <a:pt x="198" y="213"/>
                        <a:pt x="198" y="213"/>
                      </a:cubicBezTo>
                      <a:cubicBezTo>
                        <a:pt x="237" y="214"/>
                        <a:pt x="237" y="214"/>
                        <a:pt x="237" y="214"/>
                      </a:cubicBezTo>
                      <a:cubicBezTo>
                        <a:pt x="261" y="239"/>
                        <a:pt x="261" y="239"/>
                        <a:pt x="261" y="239"/>
                      </a:cubicBezTo>
                      <a:cubicBezTo>
                        <a:pt x="263" y="242"/>
                        <a:pt x="263" y="242"/>
                        <a:pt x="263" y="242"/>
                      </a:cubicBezTo>
                      <a:cubicBezTo>
                        <a:pt x="267" y="243"/>
                        <a:pt x="267" y="243"/>
                        <a:pt x="267" y="243"/>
                      </a:cubicBezTo>
                      <a:cubicBezTo>
                        <a:pt x="303" y="253"/>
                        <a:pt x="303" y="253"/>
                        <a:pt x="303" y="253"/>
                      </a:cubicBezTo>
                      <a:cubicBezTo>
                        <a:pt x="318" y="258"/>
                        <a:pt x="318" y="258"/>
                        <a:pt x="318" y="258"/>
                      </a:cubicBezTo>
                      <a:cubicBezTo>
                        <a:pt x="321" y="242"/>
                        <a:pt x="321" y="242"/>
                        <a:pt x="321" y="242"/>
                      </a:cubicBezTo>
                      <a:cubicBezTo>
                        <a:pt x="334" y="172"/>
                        <a:pt x="334" y="172"/>
                        <a:pt x="334" y="172"/>
                      </a:cubicBezTo>
                      <a:cubicBezTo>
                        <a:pt x="357" y="168"/>
                        <a:pt x="357" y="168"/>
                        <a:pt x="357" y="168"/>
                      </a:cubicBezTo>
                      <a:lnTo>
                        <a:pt x="363" y="190"/>
                      </a:lnTo>
                      <a:close/>
                      <a:moveTo>
                        <a:pt x="301" y="354"/>
                      </a:moveTo>
                      <a:cubicBezTo>
                        <a:pt x="338" y="354"/>
                        <a:pt x="338" y="354"/>
                        <a:pt x="338" y="354"/>
                      </a:cubicBezTo>
                      <a:cubicBezTo>
                        <a:pt x="338" y="285"/>
                        <a:pt x="338" y="285"/>
                        <a:pt x="338" y="285"/>
                      </a:cubicBezTo>
                      <a:cubicBezTo>
                        <a:pt x="301" y="285"/>
                        <a:pt x="301" y="285"/>
                        <a:pt x="301" y="285"/>
                      </a:cubicBezTo>
                      <a:lnTo>
                        <a:pt x="301" y="354"/>
                      </a:lnTo>
                      <a:close/>
                      <a:moveTo>
                        <a:pt x="246" y="354"/>
                      </a:moveTo>
                      <a:cubicBezTo>
                        <a:pt x="283" y="354"/>
                        <a:pt x="283" y="354"/>
                        <a:pt x="283" y="354"/>
                      </a:cubicBezTo>
                      <a:cubicBezTo>
                        <a:pt x="283" y="266"/>
                        <a:pt x="283" y="266"/>
                        <a:pt x="283" y="266"/>
                      </a:cubicBezTo>
                      <a:cubicBezTo>
                        <a:pt x="246" y="266"/>
                        <a:pt x="246" y="266"/>
                        <a:pt x="246" y="266"/>
                      </a:cubicBezTo>
                      <a:lnTo>
                        <a:pt x="246" y="354"/>
                      </a:lnTo>
                      <a:close/>
                      <a:moveTo>
                        <a:pt x="736" y="0"/>
                      </a:move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22" y="0"/>
                        <a:pt x="0" y="22"/>
                        <a:pt x="0" y="49"/>
                      </a:cubicBezTo>
                      <a:cubicBezTo>
                        <a:pt x="0" y="483"/>
                        <a:pt x="0" y="483"/>
                        <a:pt x="0" y="483"/>
                      </a:cubicBezTo>
                      <a:cubicBezTo>
                        <a:pt x="0" y="510"/>
                        <a:pt x="22" y="533"/>
                        <a:pt x="49" y="533"/>
                      </a:cubicBezTo>
                      <a:cubicBezTo>
                        <a:pt x="341" y="533"/>
                        <a:pt x="341" y="533"/>
                        <a:pt x="341" y="533"/>
                      </a:cubicBezTo>
                      <a:cubicBezTo>
                        <a:pt x="335" y="521"/>
                        <a:pt x="328" y="510"/>
                        <a:pt x="320" y="501"/>
                      </a:cubicBezTo>
                      <a:cubicBezTo>
                        <a:pt x="301" y="480"/>
                        <a:pt x="301" y="480"/>
                        <a:pt x="301" y="480"/>
                      </a:cubicBezTo>
                      <a:cubicBezTo>
                        <a:pt x="63" y="480"/>
                        <a:pt x="63" y="480"/>
                        <a:pt x="63" y="480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725" y="47"/>
                        <a:pt x="725" y="47"/>
                        <a:pt x="725" y="47"/>
                      </a:cubicBezTo>
                      <a:cubicBezTo>
                        <a:pt x="725" y="480"/>
                        <a:pt x="725" y="480"/>
                        <a:pt x="725" y="480"/>
                      </a:cubicBezTo>
                      <a:cubicBezTo>
                        <a:pt x="708" y="480"/>
                        <a:pt x="708" y="480"/>
                        <a:pt x="708" y="480"/>
                      </a:cubicBezTo>
                      <a:cubicBezTo>
                        <a:pt x="707" y="498"/>
                        <a:pt x="706" y="515"/>
                        <a:pt x="704" y="533"/>
                      </a:cubicBezTo>
                      <a:cubicBezTo>
                        <a:pt x="736" y="533"/>
                        <a:pt x="736" y="533"/>
                        <a:pt x="736" y="533"/>
                      </a:cubicBezTo>
                      <a:cubicBezTo>
                        <a:pt x="763" y="533"/>
                        <a:pt x="786" y="510"/>
                        <a:pt x="786" y="483"/>
                      </a:cubicBezTo>
                      <a:cubicBezTo>
                        <a:pt x="786" y="49"/>
                        <a:pt x="786" y="49"/>
                        <a:pt x="786" y="49"/>
                      </a:cubicBezTo>
                      <a:cubicBezTo>
                        <a:pt x="786" y="22"/>
                        <a:pt x="763" y="0"/>
                        <a:pt x="736" y="0"/>
                      </a:cubicBezTo>
                      <a:close/>
                      <a:moveTo>
                        <a:pt x="593" y="100"/>
                      </a:moveTo>
                      <a:cubicBezTo>
                        <a:pt x="453" y="100"/>
                        <a:pt x="453" y="100"/>
                        <a:pt x="453" y="100"/>
                      </a:cubicBezTo>
                      <a:cubicBezTo>
                        <a:pt x="453" y="213"/>
                        <a:pt x="453" y="213"/>
                        <a:pt x="453" y="213"/>
                      </a:cubicBezTo>
                      <a:cubicBezTo>
                        <a:pt x="593" y="213"/>
                        <a:pt x="593" y="213"/>
                        <a:pt x="593" y="213"/>
                      </a:cubicBezTo>
                      <a:lnTo>
                        <a:pt x="593" y="100"/>
                      </a:lnTo>
                      <a:close/>
                      <a:moveTo>
                        <a:pt x="618" y="196"/>
                      </a:moveTo>
                      <a:cubicBezTo>
                        <a:pt x="689" y="196"/>
                        <a:pt x="689" y="196"/>
                        <a:pt x="689" y="196"/>
                      </a:cubicBezTo>
                      <a:cubicBezTo>
                        <a:pt x="689" y="183"/>
                        <a:pt x="689" y="183"/>
                        <a:pt x="689" y="183"/>
                      </a:cubicBezTo>
                      <a:cubicBezTo>
                        <a:pt x="618" y="183"/>
                        <a:pt x="618" y="183"/>
                        <a:pt x="618" y="183"/>
                      </a:cubicBezTo>
                      <a:lnTo>
                        <a:pt x="618" y="196"/>
                      </a:lnTo>
                      <a:close/>
                      <a:moveTo>
                        <a:pt x="618" y="112"/>
                      </a:moveTo>
                      <a:cubicBezTo>
                        <a:pt x="689" y="112"/>
                        <a:pt x="689" y="112"/>
                        <a:pt x="689" y="112"/>
                      </a:cubicBezTo>
                      <a:cubicBezTo>
                        <a:pt x="689" y="99"/>
                        <a:pt x="689" y="99"/>
                        <a:pt x="689" y="99"/>
                      </a:cubicBezTo>
                      <a:cubicBezTo>
                        <a:pt x="618" y="99"/>
                        <a:pt x="618" y="99"/>
                        <a:pt x="618" y="99"/>
                      </a:cubicBezTo>
                      <a:lnTo>
                        <a:pt x="618" y="112"/>
                      </a:lnTo>
                      <a:close/>
                      <a:moveTo>
                        <a:pt x="618" y="154"/>
                      </a:moveTo>
                      <a:cubicBezTo>
                        <a:pt x="689" y="154"/>
                        <a:pt x="689" y="154"/>
                        <a:pt x="689" y="154"/>
                      </a:cubicBezTo>
                      <a:cubicBezTo>
                        <a:pt x="689" y="142"/>
                        <a:pt x="689" y="142"/>
                        <a:pt x="689" y="142"/>
                      </a:cubicBezTo>
                      <a:cubicBezTo>
                        <a:pt x="618" y="142"/>
                        <a:pt x="618" y="142"/>
                        <a:pt x="618" y="142"/>
                      </a:cubicBezTo>
                      <a:lnTo>
                        <a:pt x="618" y="154"/>
                      </a:lnTo>
                      <a:close/>
                      <a:moveTo>
                        <a:pt x="538" y="253"/>
                      </a:moveTo>
                      <a:cubicBezTo>
                        <a:pt x="689" y="253"/>
                        <a:pt x="689" y="253"/>
                        <a:pt x="689" y="253"/>
                      </a:cubicBezTo>
                      <a:cubicBezTo>
                        <a:pt x="689" y="241"/>
                        <a:pt x="689" y="241"/>
                        <a:pt x="689" y="241"/>
                      </a:cubicBezTo>
                      <a:cubicBezTo>
                        <a:pt x="538" y="241"/>
                        <a:pt x="538" y="241"/>
                        <a:pt x="538" y="241"/>
                      </a:cubicBezTo>
                      <a:lnTo>
                        <a:pt x="538" y="253"/>
                      </a:lnTo>
                      <a:close/>
                      <a:moveTo>
                        <a:pt x="538" y="299"/>
                      </a:moveTo>
                      <a:cubicBezTo>
                        <a:pt x="689" y="299"/>
                        <a:pt x="689" y="299"/>
                        <a:pt x="689" y="299"/>
                      </a:cubicBezTo>
                      <a:cubicBezTo>
                        <a:pt x="689" y="287"/>
                        <a:pt x="689" y="287"/>
                        <a:pt x="689" y="287"/>
                      </a:cubicBezTo>
                      <a:cubicBezTo>
                        <a:pt x="538" y="287"/>
                        <a:pt x="538" y="287"/>
                        <a:pt x="538" y="287"/>
                      </a:cubicBezTo>
                      <a:lnTo>
                        <a:pt x="538" y="29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20" name="타이틀"/>
                <p:cNvSpPr/>
                <p:nvPr/>
              </p:nvSpPr>
              <p:spPr>
                <a:xfrm>
                  <a:off x="3099953" y="2318007"/>
                  <a:ext cx="860813" cy="166199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</a:sp3d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금융 </a:t>
                  </a:r>
                  <a:r>
                    <a:rPr lang="en-US" altLang="ko-KR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&amp;</a:t>
                  </a:r>
                  <a:r>
                    <a: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서비스</a:t>
                  </a:r>
                </a:p>
              </p:txBody>
            </p:sp>
          </p:grpSp>
          <p:grpSp>
            <p:nvGrpSpPr>
              <p:cNvPr id="14" name="그룹 3"/>
              <p:cNvGrpSpPr/>
              <p:nvPr/>
            </p:nvGrpSpPr>
            <p:grpSpPr>
              <a:xfrm>
                <a:off x="3352094" y="1232515"/>
                <a:ext cx="1051200" cy="1051206"/>
                <a:chOff x="4296590" y="1632266"/>
                <a:chExt cx="1051200" cy="1051206"/>
              </a:xfrm>
            </p:grpSpPr>
            <p:grpSp>
              <p:nvGrpSpPr>
                <p:cNvPr id="15" name="그룹 104"/>
                <p:cNvGrpSpPr/>
                <p:nvPr/>
              </p:nvGrpSpPr>
              <p:grpSpPr>
                <a:xfrm>
                  <a:off x="4296590" y="1632266"/>
                  <a:ext cx="1051200" cy="1051206"/>
                  <a:chOff x="3231606" y="4446500"/>
                  <a:chExt cx="1051200" cy="1051206"/>
                </a:xfrm>
                <a:effectLst>
                  <a:outerShdw blurRad="177800" dist="101600" dir="5400000" algn="t" rotWithShape="0">
                    <a:prstClr val="black">
                      <a:alpha val="19000"/>
                    </a:prstClr>
                  </a:outerShdw>
                </a:effectLst>
              </p:grpSpPr>
              <p:sp>
                <p:nvSpPr>
                  <p:cNvPr id="106" name="모서리가 둥근 직사각형 105"/>
                  <p:cNvSpPr/>
                  <p:nvPr/>
                </p:nvSpPr>
                <p:spPr bwMode="auto">
                  <a:xfrm>
                    <a:off x="3231606" y="4446500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07" name="Freeform 40"/>
                  <p:cNvSpPr>
                    <a:spLocks noEditPoints="1"/>
                  </p:cNvSpPr>
                  <p:nvPr/>
                </p:nvSpPr>
                <p:spPr bwMode="auto">
                  <a:xfrm>
                    <a:off x="3562916" y="4612429"/>
                    <a:ext cx="388580" cy="420899"/>
                  </a:xfrm>
                  <a:custGeom>
                    <a:avLst/>
                    <a:gdLst>
                      <a:gd name="T0" fmla="*/ 438 w 1239"/>
                      <a:gd name="T1" fmla="*/ 0 h 1343"/>
                      <a:gd name="T2" fmla="*/ 556 w 1239"/>
                      <a:gd name="T3" fmla="*/ 53 h 1343"/>
                      <a:gd name="T4" fmla="*/ 637 w 1239"/>
                      <a:gd name="T5" fmla="*/ 28 h 1343"/>
                      <a:gd name="T6" fmla="*/ 753 w 1239"/>
                      <a:gd name="T7" fmla="*/ 87 h 1343"/>
                      <a:gd name="T8" fmla="*/ 851 w 1239"/>
                      <a:gd name="T9" fmla="*/ 34 h 1343"/>
                      <a:gd name="T10" fmla="*/ 956 w 1239"/>
                      <a:gd name="T11" fmla="*/ 99 h 1343"/>
                      <a:gd name="T12" fmla="*/ 1003 w 1239"/>
                      <a:gd name="T13" fmla="*/ 88 h 1343"/>
                      <a:gd name="T14" fmla="*/ 1107 w 1239"/>
                      <a:gd name="T15" fmla="*/ 193 h 1343"/>
                      <a:gd name="T16" fmla="*/ 1069 w 1239"/>
                      <a:gd name="T17" fmla="*/ 274 h 1343"/>
                      <a:gd name="T18" fmla="*/ 1074 w 1239"/>
                      <a:gd name="T19" fmla="*/ 307 h 1343"/>
                      <a:gd name="T20" fmla="*/ 1073 w 1239"/>
                      <a:gd name="T21" fmla="*/ 319 h 1343"/>
                      <a:gd name="T22" fmla="*/ 860 w 1239"/>
                      <a:gd name="T23" fmla="*/ 319 h 1343"/>
                      <a:gd name="T24" fmla="*/ 859 w 1239"/>
                      <a:gd name="T25" fmla="*/ 307 h 1343"/>
                      <a:gd name="T26" fmla="*/ 867 w 1239"/>
                      <a:gd name="T27" fmla="*/ 267 h 1343"/>
                      <a:gd name="T28" fmla="*/ 851 w 1239"/>
                      <a:gd name="T29" fmla="*/ 268 h 1343"/>
                      <a:gd name="T30" fmla="*/ 767 w 1239"/>
                      <a:gd name="T31" fmla="*/ 234 h 1343"/>
                      <a:gd name="T32" fmla="*/ 637 w 1239"/>
                      <a:gd name="T33" fmla="*/ 316 h 1343"/>
                      <a:gd name="T34" fmla="*/ 540 w 1239"/>
                      <a:gd name="T35" fmla="*/ 278 h 1343"/>
                      <a:gd name="T36" fmla="*/ 438 w 1239"/>
                      <a:gd name="T37" fmla="*/ 316 h 1343"/>
                      <a:gd name="T38" fmla="*/ 280 w 1239"/>
                      <a:gd name="T39" fmla="*/ 158 h 1343"/>
                      <a:gd name="T40" fmla="*/ 438 w 1239"/>
                      <a:gd name="T41" fmla="*/ 0 h 1343"/>
                      <a:gd name="T42" fmla="*/ 448 w 1239"/>
                      <a:gd name="T43" fmla="*/ 677 h 1343"/>
                      <a:gd name="T44" fmla="*/ 575 w 1239"/>
                      <a:gd name="T45" fmla="*/ 677 h 1343"/>
                      <a:gd name="T46" fmla="*/ 575 w 1239"/>
                      <a:gd name="T47" fmla="*/ 859 h 1343"/>
                      <a:gd name="T48" fmla="*/ 448 w 1239"/>
                      <a:gd name="T49" fmla="*/ 859 h 1343"/>
                      <a:gd name="T50" fmla="*/ 448 w 1239"/>
                      <a:gd name="T51" fmla="*/ 677 h 1343"/>
                      <a:gd name="T52" fmla="*/ 652 w 1239"/>
                      <a:gd name="T53" fmla="*/ 677 h 1343"/>
                      <a:gd name="T54" fmla="*/ 779 w 1239"/>
                      <a:gd name="T55" fmla="*/ 677 h 1343"/>
                      <a:gd name="T56" fmla="*/ 779 w 1239"/>
                      <a:gd name="T57" fmla="*/ 859 h 1343"/>
                      <a:gd name="T58" fmla="*/ 652 w 1239"/>
                      <a:gd name="T59" fmla="*/ 859 h 1343"/>
                      <a:gd name="T60" fmla="*/ 652 w 1239"/>
                      <a:gd name="T61" fmla="*/ 677 h 1343"/>
                      <a:gd name="T62" fmla="*/ 178 w 1239"/>
                      <a:gd name="T63" fmla="*/ 775 h 1343"/>
                      <a:gd name="T64" fmla="*/ 305 w 1239"/>
                      <a:gd name="T65" fmla="*/ 775 h 1343"/>
                      <a:gd name="T66" fmla="*/ 305 w 1239"/>
                      <a:gd name="T67" fmla="*/ 957 h 1343"/>
                      <a:gd name="T68" fmla="*/ 178 w 1239"/>
                      <a:gd name="T69" fmla="*/ 957 h 1343"/>
                      <a:gd name="T70" fmla="*/ 178 w 1239"/>
                      <a:gd name="T71" fmla="*/ 775 h 1343"/>
                      <a:gd name="T72" fmla="*/ 865 w 1239"/>
                      <a:gd name="T73" fmla="*/ 374 h 1343"/>
                      <a:gd name="T74" fmla="*/ 865 w 1239"/>
                      <a:gd name="T75" fmla="*/ 554 h 1343"/>
                      <a:gd name="T76" fmla="*/ 343 w 1239"/>
                      <a:gd name="T77" fmla="*/ 554 h 1343"/>
                      <a:gd name="T78" fmla="*/ 343 w 1239"/>
                      <a:gd name="T79" fmla="*/ 677 h 1343"/>
                      <a:gd name="T80" fmla="*/ 104 w 1239"/>
                      <a:gd name="T81" fmla="*/ 677 h 1343"/>
                      <a:gd name="T82" fmla="*/ 104 w 1239"/>
                      <a:gd name="T83" fmla="*/ 1245 h 1343"/>
                      <a:gd name="T84" fmla="*/ 0 w 1239"/>
                      <a:gd name="T85" fmla="*/ 1245 h 1343"/>
                      <a:gd name="T86" fmla="*/ 0 w 1239"/>
                      <a:gd name="T87" fmla="*/ 1343 h 1343"/>
                      <a:gd name="T88" fmla="*/ 1239 w 1239"/>
                      <a:gd name="T89" fmla="*/ 1343 h 1343"/>
                      <a:gd name="T90" fmla="*/ 1239 w 1239"/>
                      <a:gd name="T91" fmla="*/ 1245 h 1343"/>
                      <a:gd name="T92" fmla="*/ 1141 w 1239"/>
                      <a:gd name="T93" fmla="*/ 1245 h 1343"/>
                      <a:gd name="T94" fmla="*/ 1074 w 1239"/>
                      <a:gd name="T95" fmla="*/ 374 h 1343"/>
                      <a:gd name="T96" fmla="*/ 865 w 1239"/>
                      <a:gd name="T97" fmla="*/ 374 h 13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239" h="1343">
                        <a:moveTo>
                          <a:pt x="438" y="0"/>
                        </a:moveTo>
                        <a:cubicBezTo>
                          <a:pt x="485" y="0"/>
                          <a:pt x="527" y="21"/>
                          <a:pt x="556" y="53"/>
                        </a:cubicBezTo>
                        <a:cubicBezTo>
                          <a:pt x="579" y="37"/>
                          <a:pt x="607" y="28"/>
                          <a:pt x="637" y="28"/>
                        </a:cubicBezTo>
                        <a:cubicBezTo>
                          <a:pt x="685" y="28"/>
                          <a:pt x="727" y="51"/>
                          <a:pt x="753" y="87"/>
                        </a:cubicBezTo>
                        <a:cubicBezTo>
                          <a:pt x="774" y="55"/>
                          <a:pt x="810" y="34"/>
                          <a:pt x="851" y="34"/>
                        </a:cubicBezTo>
                        <a:cubicBezTo>
                          <a:pt x="897" y="34"/>
                          <a:pt x="936" y="60"/>
                          <a:pt x="956" y="99"/>
                        </a:cubicBezTo>
                        <a:cubicBezTo>
                          <a:pt x="970" y="92"/>
                          <a:pt x="986" y="88"/>
                          <a:pt x="1003" y="88"/>
                        </a:cubicBezTo>
                        <a:cubicBezTo>
                          <a:pt x="1061" y="88"/>
                          <a:pt x="1107" y="135"/>
                          <a:pt x="1107" y="193"/>
                        </a:cubicBezTo>
                        <a:cubicBezTo>
                          <a:pt x="1107" y="226"/>
                          <a:pt x="1092" y="255"/>
                          <a:pt x="1069" y="274"/>
                        </a:cubicBezTo>
                        <a:cubicBezTo>
                          <a:pt x="1072" y="284"/>
                          <a:pt x="1074" y="295"/>
                          <a:pt x="1074" y="307"/>
                        </a:cubicBezTo>
                        <a:cubicBezTo>
                          <a:pt x="1074" y="311"/>
                          <a:pt x="1074" y="315"/>
                          <a:pt x="1073" y="319"/>
                        </a:cubicBezTo>
                        <a:cubicBezTo>
                          <a:pt x="860" y="319"/>
                          <a:pt x="860" y="319"/>
                          <a:pt x="860" y="319"/>
                        </a:cubicBezTo>
                        <a:cubicBezTo>
                          <a:pt x="859" y="315"/>
                          <a:pt x="859" y="311"/>
                          <a:pt x="859" y="307"/>
                        </a:cubicBezTo>
                        <a:cubicBezTo>
                          <a:pt x="859" y="293"/>
                          <a:pt x="862" y="280"/>
                          <a:pt x="867" y="267"/>
                        </a:cubicBezTo>
                        <a:cubicBezTo>
                          <a:pt x="861" y="268"/>
                          <a:pt x="856" y="268"/>
                          <a:pt x="851" y="268"/>
                        </a:cubicBezTo>
                        <a:cubicBezTo>
                          <a:pt x="818" y="268"/>
                          <a:pt x="788" y="255"/>
                          <a:pt x="767" y="234"/>
                        </a:cubicBezTo>
                        <a:cubicBezTo>
                          <a:pt x="744" y="282"/>
                          <a:pt x="694" y="316"/>
                          <a:pt x="637" y="316"/>
                        </a:cubicBezTo>
                        <a:cubicBezTo>
                          <a:pt x="600" y="316"/>
                          <a:pt x="566" y="302"/>
                          <a:pt x="540" y="278"/>
                        </a:cubicBezTo>
                        <a:cubicBezTo>
                          <a:pt x="512" y="302"/>
                          <a:pt x="477" y="316"/>
                          <a:pt x="438" y="316"/>
                        </a:cubicBezTo>
                        <a:cubicBezTo>
                          <a:pt x="350" y="316"/>
                          <a:pt x="280" y="245"/>
                          <a:pt x="280" y="158"/>
                        </a:cubicBezTo>
                        <a:cubicBezTo>
                          <a:pt x="280" y="71"/>
                          <a:pt x="350" y="0"/>
                          <a:pt x="438" y="0"/>
                        </a:cubicBezTo>
                        <a:close/>
                        <a:moveTo>
                          <a:pt x="448" y="677"/>
                        </a:moveTo>
                        <a:cubicBezTo>
                          <a:pt x="575" y="677"/>
                          <a:pt x="575" y="677"/>
                          <a:pt x="575" y="677"/>
                        </a:cubicBezTo>
                        <a:cubicBezTo>
                          <a:pt x="575" y="859"/>
                          <a:pt x="575" y="859"/>
                          <a:pt x="575" y="859"/>
                        </a:cubicBezTo>
                        <a:cubicBezTo>
                          <a:pt x="448" y="859"/>
                          <a:pt x="448" y="859"/>
                          <a:pt x="448" y="859"/>
                        </a:cubicBezTo>
                        <a:cubicBezTo>
                          <a:pt x="448" y="677"/>
                          <a:pt x="448" y="677"/>
                          <a:pt x="448" y="677"/>
                        </a:cubicBezTo>
                        <a:close/>
                        <a:moveTo>
                          <a:pt x="652" y="677"/>
                        </a:moveTo>
                        <a:cubicBezTo>
                          <a:pt x="779" y="677"/>
                          <a:pt x="779" y="677"/>
                          <a:pt x="779" y="677"/>
                        </a:cubicBezTo>
                        <a:cubicBezTo>
                          <a:pt x="779" y="859"/>
                          <a:pt x="779" y="859"/>
                          <a:pt x="779" y="859"/>
                        </a:cubicBezTo>
                        <a:cubicBezTo>
                          <a:pt x="652" y="859"/>
                          <a:pt x="652" y="859"/>
                          <a:pt x="652" y="859"/>
                        </a:cubicBezTo>
                        <a:cubicBezTo>
                          <a:pt x="652" y="677"/>
                          <a:pt x="652" y="677"/>
                          <a:pt x="652" y="677"/>
                        </a:cubicBezTo>
                        <a:close/>
                        <a:moveTo>
                          <a:pt x="178" y="775"/>
                        </a:moveTo>
                        <a:cubicBezTo>
                          <a:pt x="305" y="775"/>
                          <a:pt x="305" y="775"/>
                          <a:pt x="305" y="775"/>
                        </a:cubicBezTo>
                        <a:cubicBezTo>
                          <a:pt x="305" y="957"/>
                          <a:pt x="305" y="957"/>
                          <a:pt x="305" y="957"/>
                        </a:cubicBezTo>
                        <a:cubicBezTo>
                          <a:pt x="178" y="957"/>
                          <a:pt x="178" y="957"/>
                          <a:pt x="178" y="957"/>
                        </a:cubicBezTo>
                        <a:cubicBezTo>
                          <a:pt x="178" y="775"/>
                          <a:pt x="178" y="775"/>
                          <a:pt x="178" y="775"/>
                        </a:cubicBezTo>
                        <a:close/>
                        <a:moveTo>
                          <a:pt x="865" y="374"/>
                        </a:moveTo>
                        <a:cubicBezTo>
                          <a:pt x="865" y="554"/>
                          <a:pt x="865" y="554"/>
                          <a:pt x="865" y="554"/>
                        </a:cubicBezTo>
                        <a:cubicBezTo>
                          <a:pt x="343" y="554"/>
                          <a:pt x="343" y="554"/>
                          <a:pt x="343" y="554"/>
                        </a:cubicBezTo>
                        <a:cubicBezTo>
                          <a:pt x="343" y="677"/>
                          <a:pt x="343" y="677"/>
                          <a:pt x="343" y="677"/>
                        </a:cubicBezTo>
                        <a:cubicBezTo>
                          <a:pt x="104" y="677"/>
                          <a:pt x="104" y="677"/>
                          <a:pt x="104" y="677"/>
                        </a:cubicBezTo>
                        <a:cubicBezTo>
                          <a:pt x="104" y="1245"/>
                          <a:pt x="104" y="1245"/>
                          <a:pt x="104" y="1245"/>
                        </a:cubicBezTo>
                        <a:cubicBezTo>
                          <a:pt x="0" y="1245"/>
                          <a:pt x="0" y="1245"/>
                          <a:pt x="0" y="1245"/>
                        </a:cubicBezTo>
                        <a:cubicBezTo>
                          <a:pt x="0" y="1343"/>
                          <a:pt x="0" y="1343"/>
                          <a:pt x="0" y="1343"/>
                        </a:cubicBezTo>
                        <a:cubicBezTo>
                          <a:pt x="1239" y="1343"/>
                          <a:pt x="1239" y="1343"/>
                          <a:pt x="1239" y="1343"/>
                        </a:cubicBezTo>
                        <a:cubicBezTo>
                          <a:pt x="1239" y="1245"/>
                          <a:pt x="1239" y="1245"/>
                          <a:pt x="1239" y="1245"/>
                        </a:cubicBezTo>
                        <a:cubicBezTo>
                          <a:pt x="1141" y="1245"/>
                          <a:pt x="1141" y="1245"/>
                          <a:pt x="1141" y="1245"/>
                        </a:cubicBezTo>
                        <a:cubicBezTo>
                          <a:pt x="1074" y="374"/>
                          <a:pt x="1074" y="374"/>
                          <a:pt x="1074" y="374"/>
                        </a:cubicBezTo>
                        <a:lnTo>
                          <a:pt x="865" y="374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08" name="타이틀"/>
                  <p:cNvSpPr/>
                  <p:nvPr/>
                </p:nvSpPr>
                <p:spPr>
                  <a:xfrm>
                    <a:off x="3507138" y="5116475"/>
                    <a:ext cx="500137" cy="1938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4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중공업</a:t>
                    </a:r>
                  </a:p>
                </p:txBody>
              </p:sp>
            </p:grpSp>
            <p:sp>
              <p:nvSpPr>
                <p:cNvPr id="126" name="모서리가 둥근 직사각형 125"/>
                <p:cNvSpPr/>
                <p:nvPr/>
              </p:nvSpPr>
              <p:spPr bwMode="auto">
                <a:xfrm>
                  <a:off x="4296590" y="1632266"/>
                  <a:ext cx="1051200" cy="105120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27" name="Freeform 40"/>
                <p:cNvSpPr>
                  <a:spLocks noEditPoints="1"/>
                </p:cNvSpPr>
                <p:nvPr/>
              </p:nvSpPr>
              <p:spPr bwMode="auto">
                <a:xfrm>
                  <a:off x="4627900" y="1798195"/>
                  <a:ext cx="388580" cy="420899"/>
                </a:xfrm>
                <a:custGeom>
                  <a:avLst/>
                  <a:gdLst>
                    <a:gd name="T0" fmla="*/ 438 w 1239"/>
                    <a:gd name="T1" fmla="*/ 0 h 1343"/>
                    <a:gd name="T2" fmla="*/ 556 w 1239"/>
                    <a:gd name="T3" fmla="*/ 53 h 1343"/>
                    <a:gd name="T4" fmla="*/ 637 w 1239"/>
                    <a:gd name="T5" fmla="*/ 28 h 1343"/>
                    <a:gd name="T6" fmla="*/ 753 w 1239"/>
                    <a:gd name="T7" fmla="*/ 87 h 1343"/>
                    <a:gd name="T8" fmla="*/ 851 w 1239"/>
                    <a:gd name="T9" fmla="*/ 34 h 1343"/>
                    <a:gd name="T10" fmla="*/ 956 w 1239"/>
                    <a:gd name="T11" fmla="*/ 99 h 1343"/>
                    <a:gd name="T12" fmla="*/ 1003 w 1239"/>
                    <a:gd name="T13" fmla="*/ 88 h 1343"/>
                    <a:gd name="T14" fmla="*/ 1107 w 1239"/>
                    <a:gd name="T15" fmla="*/ 193 h 1343"/>
                    <a:gd name="T16" fmla="*/ 1069 w 1239"/>
                    <a:gd name="T17" fmla="*/ 274 h 1343"/>
                    <a:gd name="T18" fmla="*/ 1074 w 1239"/>
                    <a:gd name="T19" fmla="*/ 307 h 1343"/>
                    <a:gd name="T20" fmla="*/ 1073 w 1239"/>
                    <a:gd name="T21" fmla="*/ 319 h 1343"/>
                    <a:gd name="T22" fmla="*/ 860 w 1239"/>
                    <a:gd name="T23" fmla="*/ 319 h 1343"/>
                    <a:gd name="T24" fmla="*/ 859 w 1239"/>
                    <a:gd name="T25" fmla="*/ 307 h 1343"/>
                    <a:gd name="T26" fmla="*/ 867 w 1239"/>
                    <a:gd name="T27" fmla="*/ 267 h 1343"/>
                    <a:gd name="T28" fmla="*/ 851 w 1239"/>
                    <a:gd name="T29" fmla="*/ 268 h 1343"/>
                    <a:gd name="T30" fmla="*/ 767 w 1239"/>
                    <a:gd name="T31" fmla="*/ 234 h 1343"/>
                    <a:gd name="T32" fmla="*/ 637 w 1239"/>
                    <a:gd name="T33" fmla="*/ 316 h 1343"/>
                    <a:gd name="T34" fmla="*/ 540 w 1239"/>
                    <a:gd name="T35" fmla="*/ 278 h 1343"/>
                    <a:gd name="T36" fmla="*/ 438 w 1239"/>
                    <a:gd name="T37" fmla="*/ 316 h 1343"/>
                    <a:gd name="T38" fmla="*/ 280 w 1239"/>
                    <a:gd name="T39" fmla="*/ 158 h 1343"/>
                    <a:gd name="T40" fmla="*/ 438 w 1239"/>
                    <a:gd name="T41" fmla="*/ 0 h 1343"/>
                    <a:gd name="T42" fmla="*/ 448 w 1239"/>
                    <a:gd name="T43" fmla="*/ 677 h 1343"/>
                    <a:gd name="T44" fmla="*/ 575 w 1239"/>
                    <a:gd name="T45" fmla="*/ 677 h 1343"/>
                    <a:gd name="T46" fmla="*/ 575 w 1239"/>
                    <a:gd name="T47" fmla="*/ 859 h 1343"/>
                    <a:gd name="T48" fmla="*/ 448 w 1239"/>
                    <a:gd name="T49" fmla="*/ 859 h 1343"/>
                    <a:gd name="T50" fmla="*/ 448 w 1239"/>
                    <a:gd name="T51" fmla="*/ 677 h 1343"/>
                    <a:gd name="T52" fmla="*/ 652 w 1239"/>
                    <a:gd name="T53" fmla="*/ 677 h 1343"/>
                    <a:gd name="T54" fmla="*/ 779 w 1239"/>
                    <a:gd name="T55" fmla="*/ 677 h 1343"/>
                    <a:gd name="T56" fmla="*/ 779 w 1239"/>
                    <a:gd name="T57" fmla="*/ 859 h 1343"/>
                    <a:gd name="T58" fmla="*/ 652 w 1239"/>
                    <a:gd name="T59" fmla="*/ 859 h 1343"/>
                    <a:gd name="T60" fmla="*/ 652 w 1239"/>
                    <a:gd name="T61" fmla="*/ 677 h 1343"/>
                    <a:gd name="T62" fmla="*/ 178 w 1239"/>
                    <a:gd name="T63" fmla="*/ 775 h 1343"/>
                    <a:gd name="T64" fmla="*/ 305 w 1239"/>
                    <a:gd name="T65" fmla="*/ 775 h 1343"/>
                    <a:gd name="T66" fmla="*/ 305 w 1239"/>
                    <a:gd name="T67" fmla="*/ 957 h 1343"/>
                    <a:gd name="T68" fmla="*/ 178 w 1239"/>
                    <a:gd name="T69" fmla="*/ 957 h 1343"/>
                    <a:gd name="T70" fmla="*/ 178 w 1239"/>
                    <a:gd name="T71" fmla="*/ 775 h 1343"/>
                    <a:gd name="T72" fmla="*/ 865 w 1239"/>
                    <a:gd name="T73" fmla="*/ 374 h 1343"/>
                    <a:gd name="T74" fmla="*/ 865 w 1239"/>
                    <a:gd name="T75" fmla="*/ 554 h 1343"/>
                    <a:gd name="T76" fmla="*/ 343 w 1239"/>
                    <a:gd name="T77" fmla="*/ 554 h 1343"/>
                    <a:gd name="T78" fmla="*/ 343 w 1239"/>
                    <a:gd name="T79" fmla="*/ 677 h 1343"/>
                    <a:gd name="T80" fmla="*/ 104 w 1239"/>
                    <a:gd name="T81" fmla="*/ 677 h 1343"/>
                    <a:gd name="T82" fmla="*/ 104 w 1239"/>
                    <a:gd name="T83" fmla="*/ 1245 h 1343"/>
                    <a:gd name="T84" fmla="*/ 0 w 1239"/>
                    <a:gd name="T85" fmla="*/ 1245 h 1343"/>
                    <a:gd name="T86" fmla="*/ 0 w 1239"/>
                    <a:gd name="T87" fmla="*/ 1343 h 1343"/>
                    <a:gd name="T88" fmla="*/ 1239 w 1239"/>
                    <a:gd name="T89" fmla="*/ 1343 h 1343"/>
                    <a:gd name="T90" fmla="*/ 1239 w 1239"/>
                    <a:gd name="T91" fmla="*/ 1245 h 1343"/>
                    <a:gd name="T92" fmla="*/ 1141 w 1239"/>
                    <a:gd name="T93" fmla="*/ 1245 h 1343"/>
                    <a:gd name="T94" fmla="*/ 1074 w 1239"/>
                    <a:gd name="T95" fmla="*/ 374 h 1343"/>
                    <a:gd name="T96" fmla="*/ 865 w 1239"/>
                    <a:gd name="T97" fmla="*/ 374 h 1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39" h="1343">
                      <a:moveTo>
                        <a:pt x="438" y="0"/>
                      </a:moveTo>
                      <a:cubicBezTo>
                        <a:pt x="485" y="0"/>
                        <a:pt x="527" y="21"/>
                        <a:pt x="556" y="53"/>
                      </a:cubicBezTo>
                      <a:cubicBezTo>
                        <a:pt x="579" y="37"/>
                        <a:pt x="607" y="28"/>
                        <a:pt x="637" y="28"/>
                      </a:cubicBezTo>
                      <a:cubicBezTo>
                        <a:pt x="685" y="28"/>
                        <a:pt x="727" y="51"/>
                        <a:pt x="753" y="87"/>
                      </a:cubicBezTo>
                      <a:cubicBezTo>
                        <a:pt x="774" y="55"/>
                        <a:pt x="810" y="34"/>
                        <a:pt x="851" y="34"/>
                      </a:cubicBezTo>
                      <a:cubicBezTo>
                        <a:pt x="897" y="34"/>
                        <a:pt x="936" y="60"/>
                        <a:pt x="956" y="99"/>
                      </a:cubicBezTo>
                      <a:cubicBezTo>
                        <a:pt x="970" y="92"/>
                        <a:pt x="986" y="88"/>
                        <a:pt x="1003" y="88"/>
                      </a:cubicBezTo>
                      <a:cubicBezTo>
                        <a:pt x="1061" y="88"/>
                        <a:pt x="1107" y="135"/>
                        <a:pt x="1107" y="193"/>
                      </a:cubicBezTo>
                      <a:cubicBezTo>
                        <a:pt x="1107" y="226"/>
                        <a:pt x="1092" y="255"/>
                        <a:pt x="1069" y="274"/>
                      </a:cubicBezTo>
                      <a:cubicBezTo>
                        <a:pt x="1072" y="284"/>
                        <a:pt x="1074" y="295"/>
                        <a:pt x="1074" y="307"/>
                      </a:cubicBezTo>
                      <a:cubicBezTo>
                        <a:pt x="1074" y="311"/>
                        <a:pt x="1074" y="315"/>
                        <a:pt x="1073" y="319"/>
                      </a:cubicBezTo>
                      <a:cubicBezTo>
                        <a:pt x="860" y="319"/>
                        <a:pt x="860" y="319"/>
                        <a:pt x="860" y="319"/>
                      </a:cubicBezTo>
                      <a:cubicBezTo>
                        <a:pt x="859" y="315"/>
                        <a:pt x="859" y="311"/>
                        <a:pt x="859" y="307"/>
                      </a:cubicBezTo>
                      <a:cubicBezTo>
                        <a:pt x="859" y="293"/>
                        <a:pt x="862" y="280"/>
                        <a:pt x="867" y="267"/>
                      </a:cubicBezTo>
                      <a:cubicBezTo>
                        <a:pt x="861" y="268"/>
                        <a:pt x="856" y="268"/>
                        <a:pt x="851" y="268"/>
                      </a:cubicBezTo>
                      <a:cubicBezTo>
                        <a:pt x="818" y="268"/>
                        <a:pt x="788" y="255"/>
                        <a:pt x="767" y="234"/>
                      </a:cubicBezTo>
                      <a:cubicBezTo>
                        <a:pt x="744" y="282"/>
                        <a:pt x="694" y="316"/>
                        <a:pt x="637" y="316"/>
                      </a:cubicBezTo>
                      <a:cubicBezTo>
                        <a:pt x="600" y="316"/>
                        <a:pt x="566" y="302"/>
                        <a:pt x="540" y="278"/>
                      </a:cubicBezTo>
                      <a:cubicBezTo>
                        <a:pt x="512" y="302"/>
                        <a:pt x="477" y="316"/>
                        <a:pt x="438" y="316"/>
                      </a:cubicBezTo>
                      <a:cubicBezTo>
                        <a:pt x="350" y="316"/>
                        <a:pt x="280" y="245"/>
                        <a:pt x="280" y="158"/>
                      </a:cubicBezTo>
                      <a:cubicBezTo>
                        <a:pt x="280" y="71"/>
                        <a:pt x="350" y="0"/>
                        <a:pt x="438" y="0"/>
                      </a:cubicBezTo>
                      <a:close/>
                      <a:moveTo>
                        <a:pt x="448" y="677"/>
                      </a:moveTo>
                      <a:cubicBezTo>
                        <a:pt x="575" y="677"/>
                        <a:pt x="575" y="677"/>
                        <a:pt x="575" y="677"/>
                      </a:cubicBezTo>
                      <a:cubicBezTo>
                        <a:pt x="575" y="859"/>
                        <a:pt x="575" y="859"/>
                        <a:pt x="575" y="859"/>
                      </a:cubicBezTo>
                      <a:cubicBezTo>
                        <a:pt x="448" y="859"/>
                        <a:pt x="448" y="859"/>
                        <a:pt x="448" y="859"/>
                      </a:cubicBezTo>
                      <a:cubicBezTo>
                        <a:pt x="448" y="677"/>
                        <a:pt x="448" y="677"/>
                        <a:pt x="448" y="677"/>
                      </a:cubicBezTo>
                      <a:close/>
                      <a:moveTo>
                        <a:pt x="652" y="677"/>
                      </a:moveTo>
                      <a:cubicBezTo>
                        <a:pt x="779" y="677"/>
                        <a:pt x="779" y="677"/>
                        <a:pt x="779" y="677"/>
                      </a:cubicBezTo>
                      <a:cubicBezTo>
                        <a:pt x="779" y="859"/>
                        <a:pt x="779" y="859"/>
                        <a:pt x="779" y="859"/>
                      </a:cubicBezTo>
                      <a:cubicBezTo>
                        <a:pt x="652" y="859"/>
                        <a:pt x="652" y="859"/>
                        <a:pt x="652" y="859"/>
                      </a:cubicBezTo>
                      <a:cubicBezTo>
                        <a:pt x="652" y="677"/>
                        <a:pt x="652" y="677"/>
                        <a:pt x="652" y="677"/>
                      </a:cubicBezTo>
                      <a:close/>
                      <a:moveTo>
                        <a:pt x="178" y="775"/>
                      </a:moveTo>
                      <a:cubicBezTo>
                        <a:pt x="305" y="775"/>
                        <a:pt x="305" y="775"/>
                        <a:pt x="305" y="775"/>
                      </a:cubicBezTo>
                      <a:cubicBezTo>
                        <a:pt x="305" y="957"/>
                        <a:pt x="305" y="957"/>
                        <a:pt x="305" y="957"/>
                      </a:cubicBezTo>
                      <a:cubicBezTo>
                        <a:pt x="178" y="957"/>
                        <a:pt x="178" y="957"/>
                        <a:pt x="178" y="957"/>
                      </a:cubicBezTo>
                      <a:cubicBezTo>
                        <a:pt x="178" y="775"/>
                        <a:pt x="178" y="775"/>
                        <a:pt x="178" y="775"/>
                      </a:cubicBezTo>
                      <a:close/>
                      <a:moveTo>
                        <a:pt x="865" y="374"/>
                      </a:moveTo>
                      <a:cubicBezTo>
                        <a:pt x="865" y="554"/>
                        <a:pt x="865" y="554"/>
                        <a:pt x="865" y="554"/>
                      </a:cubicBezTo>
                      <a:cubicBezTo>
                        <a:pt x="343" y="554"/>
                        <a:pt x="343" y="554"/>
                        <a:pt x="343" y="554"/>
                      </a:cubicBezTo>
                      <a:cubicBezTo>
                        <a:pt x="343" y="677"/>
                        <a:pt x="343" y="677"/>
                        <a:pt x="343" y="677"/>
                      </a:cubicBezTo>
                      <a:cubicBezTo>
                        <a:pt x="104" y="677"/>
                        <a:pt x="104" y="677"/>
                        <a:pt x="104" y="677"/>
                      </a:cubicBezTo>
                      <a:cubicBezTo>
                        <a:pt x="104" y="1245"/>
                        <a:pt x="104" y="1245"/>
                        <a:pt x="104" y="1245"/>
                      </a:cubicBezTo>
                      <a:cubicBezTo>
                        <a:pt x="0" y="1245"/>
                        <a:pt x="0" y="1245"/>
                        <a:pt x="0" y="1245"/>
                      </a:cubicBezTo>
                      <a:cubicBezTo>
                        <a:pt x="0" y="1343"/>
                        <a:pt x="0" y="1343"/>
                        <a:pt x="0" y="1343"/>
                      </a:cubicBezTo>
                      <a:cubicBezTo>
                        <a:pt x="1239" y="1343"/>
                        <a:pt x="1239" y="1343"/>
                        <a:pt x="1239" y="1343"/>
                      </a:cubicBezTo>
                      <a:cubicBezTo>
                        <a:pt x="1239" y="1245"/>
                        <a:pt x="1239" y="1245"/>
                        <a:pt x="1239" y="1245"/>
                      </a:cubicBezTo>
                      <a:cubicBezTo>
                        <a:pt x="1141" y="1245"/>
                        <a:pt x="1141" y="1245"/>
                        <a:pt x="1141" y="1245"/>
                      </a:cubicBezTo>
                      <a:cubicBezTo>
                        <a:pt x="1074" y="374"/>
                        <a:pt x="1074" y="374"/>
                        <a:pt x="1074" y="374"/>
                      </a:cubicBezTo>
                      <a:lnTo>
                        <a:pt x="865" y="37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28" name="타이틀"/>
                <p:cNvSpPr/>
                <p:nvPr/>
              </p:nvSpPr>
              <p:spPr>
                <a:xfrm>
                  <a:off x="4610593" y="2318007"/>
                  <a:ext cx="423193" cy="166199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</a:sp3d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제조업</a:t>
                  </a:r>
                </a:p>
              </p:txBody>
            </p:sp>
          </p:grpSp>
          <p:grpSp>
            <p:nvGrpSpPr>
              <p:cNvPr id="16" name="그룹 17"/>
              <p:cNvGrpSpPr/>
              <p:nvPr/>
            </p:nvGrpSpPr>
            <p:grpSpPr>
              <a:xfrm>
                <a:off x="5810544" y="1232515"/>
                <a:ext cx="1051200" cy="1051206"/>
                <a:chOff x="6688389" y="1256565"/>
                <a:chExt cx="1051200" cy="1051206"/>
              </a:xfrm>
            </p:grpSpPr>
            <p:grpSp>
              <p:nvGrpSpPr>
                <p:cNvPr id="17" name="그룹 149"/>
                <p:cNvGrpSpPr/>
                <p:nvPr/>
              </p:nvGrpSpPr>
              <p:grpSpPr>
                <a:xfrm>
                  <a:off x="6688389" y="1256565"/>
                  <a:ext cx="1051200" cy="1051206"/>
                  <a:chOff x="5389271" y="1632266"/>
                  <a:chExt cx="1051200" cy="1051206"/>
                </a:xfrm>
              </p:grpSpPr>
              <p:grpSp>
                <p:nvGrpSpPr>
                  <p:cNvPr id="18" name="그룹 150"/>
                  <p:cNvGrpSpPr/>
                  <p:nvPr/>
                </p:nvGrpSpPr>
                <p:grpSpPr>
                  <a:xfrm>
                    <a:off x="5389271" y="1632266"/>
                    <a:ext cx="1051200" cy="1051206"/>
                    <a:chOff x="2408095" y="2599622"/>
                    <a:chExt cx="1051200" cy="1051206"/>
                  </a:xfrm>
                  <a:effectLst>
                    <a:outerShdw blurRad="177800" dist="101600" dir="5400000" algn="t" rotWithShape="0">
                      <a:prstClr val="black">
                        <a:alpha val="19000"/>
                      </a:prstClr>
                    </a:outerShdw>
                  </a:effectLst>
                </p:grpSpPr>
                <p:sp>
                  <p:nvSpPr>
                    <p:cNvPr id="156" name="모서리가 둥근 직사각형 155"/>
                    <p:cNvSpPr/>
                    <p:nvPr/>
                  </p:nvSpPr>
                  <p:spPr bwMode="auto">
                    <a:xfrm>
                      <a:off x="2408095" y="2599622"/>
                      <a:ext cx="1051200" cy="105120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58" name="Freeform 22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2680500" y="2806562"/>
                      <a:ext cx="506391" cy="355878"/>
                    </a:xfrm>
                    <a:custGeom>
                      <a:avLst/>
                      <a:gdLst>
                        <a:gd name="T0" fmla="*/ 737 w 774"/>
                        <a:gd name="T1" fmla="*/ 177 h 544"/>
                        <a:gd name="T2" fmla="*/ 745 w 774"/>
                        <a:gd name="T3" fmla="*/ 174 h 544"/>
                        <a:gd name="T4" fmla="*/ 753 w 774"/>
                        <a:gd name="T5" fmla="*/ 125 h 544"/>
                        <a:gd name="T6" fmla="*/ 433 w 774"/>
                        <a:gd name="T7" fmla="*/ 14 h 544"/>
                        <a:gd name="T8" fmla="*/ 360 w 774"/>
                        <a:gd name="T9" fmla="*/ 7 h 544"/>
                        <a:gd name="T10" fmla="*/ 47 w 774"/>
                        <a:gd name="T11" fmla="*/ 103 h 544"/>
                        <a:gd name="T12" fmla="*/ 23 w 774"/>
                        <a:gd name="T13" fmla="*/ 113 h 544"/>
                        <a:gd name="T14" fmla="*/ 41 w 774"/>
                        <a:gd name="T15" fmla="*/ 170 h 544"/>
                        <a:gd name="T16" fmla="*/ 42 w 774"/>
                        <a:gd name="T17" fmla="*/ 170 h 544"/>
                        <a:gd name="T18" fmla="*/ 120 w 774"/>
                        <a:gd name="T19" fmla="*/ 304 h 544"/>
                        <a:gd name="T20" fmla="*/ 96 w 774"/>
                        <a:gd name="T21" fmla="*/ 391 h 544"/>
                        <a:gd name="T22" fmla="*/ 104 w 774"/>
                        <a:gd name="T23" fmla="*/ 413 h 544"/>
                        <a:gd name="T24" fmla="*/ 115 w 774"/>
                        <a:gd name="T25" fmla="*/ 422 h 544"/>
                        <a:gd name="T26" fmla="*/ 385 w 774"/>
                        <a:gd name="T27" fmla="*/ 544 h 544"/>
                        <a:gd name="T28" fmla="*/ 656 w 774"/>
                        <a:gd name="T29" fmla="*/ 422 h 544"/>
                        <a:gd name="T30" fmla="*/ 667 w 774"/>
                        <a:gd name="T31" fmla="*/ 413 h 544"/>
                        <a:gd name="T32" fmla="*/ 675 w 774"/>
                        <a:gd name="T33" fmla="*/ 391 h 544"/>
                        <a:gd name="T34" fmla="*/ 651 w 774"/>
                        <a:gd name="T35" fmla="*/ 304 h 544"/>
                        <a:gd name="T36" fmla="*/ 714 w 774"/>
                        <a:gd name="T37" fmla="*/ 187 h 544"/>
                        <a:gd name="T38" fmla="*/ 670 w 774"/>
                        <a:gd name="T39" fmla="*/ 499 h 544"/>
                        <a:gd name="T40" fmla="*/ 733 w 774"/>
                        <a:gd name="T41" fmla="*/ 507 h 544"/>
                        <a:gd name="T42" fmla="*/ 737 w 774"/>
                        <a:gd name="T43" fmla="*/ 334 h 544"/>
                        <a:gd name="T44" fmla="*/ 609 w 774"/>
                        <a:gd name="T45" fmla="*/ 387 h 544"/>
                        <a:gd name="T46" fmla="*/ 385 w 774"/>
                        <a:gd name="T47" fmla="*/ 483 h 544"/>
                        <a:gd name="T48" fmla="*/ 162 w 774"/>
                        <a:gd name="T49" fmla="*/ 387 h 544"/>
                        <a:gd name="T50" fmla="*/ 197 w 774"/>
                        <a:gd name="T51" fmla="*/ 235 h 544"/>
                        <a:gd name="T52" fmla="*/ 295 w 774"/>
                        <a:gd name="T53" fmla="*/ 276 h 544"/>
                        <a:gd name="T54" fmla="*/ 543 w 774"/>
                        <a:gd name="T55" fmla="*/ 256 h 544"/>
                        <a:gd name="T56" fmla="*/ 618 w 774"/>
                        <a:gd name="T57" fmla="*/ 361 h 544"/>
                        <a:gd name="T58" fmla="*/ 489 w 774"/>
                        <a:gd name="T59" fmla="*/ 195 h 544"/>
                        <a:gd name="T60" fmla="*/ 465 w 774"/>
                        <a:gd name="T61" fmla="*/ 202 h 544"/>
                        <a:gd name="T62" fmla="*/ 408 w 774"/>
                        <a:gd name="T63" fmla="*/ 216 h 544"/>
                        <a:gd name="T64" fmla="*/ 118 w 774"/>
                        <a:gd name="T65" fmla="*/ 148 h 544"/>
                        <a:gd name="T66" fmla="*/ 137 w 774"/>
                        <a:gd name="T67" fmla="*/ 125 h 544"/>
                        <a:gd name="T68" fmla="*/ 361 w 774"/>
                        <a:gd name="T69" fmla="*/ 64 h 544"/>
                        <a:gd name="T70" fmla="*/ 459 w 774"/>
                        <a:gd name="T71" fmla="*/ 73 h 544"/>
                        <a:gd name="T72" fmla="*/ 462 w 774"/>
                        <a:gd name="T73" fmla="*/ 74 h 544"/>
                        <a:gd name="T74" fmla="*/ 656 w 774"/>
                        <a:gd name="T75" fmla="*/ 151 h 5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</a:cxnLst>
                      <a:rect l="0" t="0" r="r" b="b"/>
                      <a:pathLst>
                        <a:path w="774" h="544">
                          <a:moveTo>
                            <a:pt x="737" y="334"/>
                          </a:moveTo>
                          <a:cubicBezTo>
                            <a:pt x="737" y="177"/>
                            <a:pt x="737" y="177"/>
                            <a:pt x="737" y="177"/>
                          </a:cubicBezTo>
                          <a:cubicBezTo>
                            <a:pt x="745" y="174"/>
                            <a:pt x="745" y="174"/>
                            <a:pt x="745" y="174"/>
                          </a:cubicBezTo>
                          <a:cubicBezTo>
                            <a:pt x="745" y="174"/>
                            <a:pt x="745" y="174"/>
                            <a:pt x="745" y="174"/>
                          </a:cubicBezTo>
                          <a:cubicBezTo>
                            <a:pt x="747" y="172"/>
                            <a:pt x="757" y="167"/>
                            <a:pt x="763" y="158"/>
                          </a:cubicBezTo>
                          <a:cubicBezTo>
                            <a:pt x="768" y="151"/>
                            <a:pt x="774" y="138"/>
                            <a:pt x="753" y="125"/>
                          </a:cubicBezTo>
                          <a:cubicBezTo>
                            <a:pt x="753" y="125"/>
                            <a:pt x="742" y="118"/>
                            <a:pt x="733" y="115"/>
                          </a:cubicBezTo>
                          <a:cubicBezTo>
                            <a:pt x="433" y="14"/>
                            <a:pt x="433" y="14"/>
                            <a:pt x="433" y="14"/>
                          </a:cubicBezTo>
                          <a:cubicBezTo>
                            <a:pt x="432" y="14"/>
                            <a:pt x="432" y="14"/>
                            <a:pt x="431" y="14"/>
                          </a:cubicBezTo>
                          <a:cubicBezTo>
                            <a:pt x="406" y="4"/>
                            <a:pt x="393" y="0"/>
                            <a:pt x="360" y="7"/>
                          </a:cubicBezTo>
                          <a:cubicBezTo>
                            <a:pt x="354" y="9"/>
                            <a:pt x="341" y="13"/>
                            <a:pt x="330" y="16"/>
                          </a:cubicBezTo>
                          <a:cubicBezTo>
                            <a:pt x="47" y="103"/>
                            <a:pt x="47" y="103"/>
                            <a:pt x="47" y="103"/>
                          </a:cubicBezTo>
                          <a:cubicBezTo>
                            <a:pt x="48" y="103"/>
                            <a:pt x="48" y="103"/>
                            <a:pt x="48" y="103"/>
                          </a:cubicBezTo>
                          <a:cubicBezTo>
                            <a:pt x="38" y="106"/>
                            <a:pt x="23" y="113"/>
                            <a:pt x="23" y="113"/>
                          </a:cubicBezTo>
                          <a:cubicBezTo>
                            <a:pt x="0" y="125"/>
                            <a:pt x="2" y="135"/>
                            <a:pt x="6" y="144"/>
                          </a:cubicBezTo>
                          <a:cubicBezTo>
                            <a:pt x="12" y="155"/>
                            <a:pt x="41" y="170"/>
                            <a:pt x="41" y="170"/>
                          </a:cubicBezTo>
                          <a:cubicBezTo>
                            <a:pt x="41" y="170"/>
                            <a:pt x="42" y="170"/>
                            <a:pt x="44" y="170"/>
                          </a:cubicBezTo>
                          <a:cubicBezTo>
                            <a:pt x="42" y="170"/>
                            <a:pt x="42" y="170"/>
                            <a:pt x="42" y="170"/>
                          </a:cubicBezTo>
                          <a:cubicBezTo>
                            <a:pt x="153" y="217"/>
                            <a:pt x="153" y="217"/>
                            <a:pt x="153" y="217"/>
                          </a:cubicBezTo>
                          <a:cubicBezTo>
                            <a:pt x="148" y="230"/>
                            <a:pt x="137" y="256"/>
                            <a:pt x="120" y="304"/>
                          </a:cubicBezTo>
                          <a:cubicBezTo>
                            <a:pt x="105" y="346"/>
                            <a:pt x="99" y="371"/>
                            <a:pt x="98" y="387"/>
                          </a:cubicBezTo>
                          <a:cubicBezTo>
                            <a:pt x="96" y="391"/>
                            <a:pt x="96" y="391"/>
                            <a:pt x="96" y="391"/>
                          </a:cubicBezTo>
                          <a:cubicBezTo>
                            <a:pt x="97" y="390"/>
                            <a:pt x="97" y="389"/>
                            <a:pt x="98" y="388"/>
                          </a:cubicBezTo>
                          <a:cubicBezTo>
                            <a:pt x="97" y="411"/>
                            <a:pt x="104" y="413"/>
                            <a:pt x="104" y="413"/>
                          </a:cubicBezTo>
                          <a:cubicBezTo>
                            <a:pt x="104" y="413"/>
                            <a:pt x="104" y="413"/>
                            <a:pt x="104" y="413"/>
                          </a:cubicBezTo>
                          <a:cubicBezTo>
                            <a:pt x="107" y="416"/>
                            <a:pt x="111" y="420"/>
                            <a:pt x="115" y="422"/>
                          </a:cubicBezTo>
                          <a:cubicBezTo>
                            <a:pt x="371" y="542"/>
                            <a:pt x="371" y="542"/>
                            <a:pt x="371" y="542"/>
                          </a:cubicBezTo>
                          <a:cubicBezTo>
                            <a:pt x="375" y="544"/>
                            <a:pt x="380" y="544"/>
                            <a:pt x="385" y="544"/>
                          </a:cubicBezTo>
                          <a:cubicBezTo>
                            <a:pt x="390" y="544"/>
                            <a:pt x="395" y="544"/>
                            <a:pt x="400" y="542"/>
                          </a:cubicBezTo>
                          <a:cubicBezTo>
                            <a:pt x="656" y="422"/>
                            <a:pt x="656" y="422"/>
                            <a:pt x="656" y="422"/>
                          </a:cubicBezTo>
                          <a:cubicBezTo>
                            <a:pt x="661" y="420"/>
                            <a:pt x="664" y="416"/>
                            <a:pt x="667" y="413"/>
                          </a:cubicBezTo>
                          <a:cubicBezTo>
                            <a:pt x="667" y="413"/>
                            <a:pt x="667" y="413"/>
                            <a:pt x="667" y="413"/>
                          </a:cubicBezTo>
                          <a:cubicBezTo>
                            <a:pt x="667" y="413"/>
                            <a:pt x="675" y="411"/>
                            <a:pt x="673" y="388"/>
                          </a:cubicBezTo>
                          <a:cubicBezTo>
                            <a:pt x="674" y="389"/>
                            <a:pt x="674" y="390"/>
                            <a:pt x="675" y="391"/>
                          </a:cubicBezTo>
                          <a:cubicBezTo>
                            <a:pt x="673" y="387"/>
                            <a:pt x="673" y="387"/>
                            <a:pt x="673" y="387"/>
                          </a:cubicBezTo>
                          <a:cubicBezTo>
                            <a:pt x="672" y="371"/>
                            <a:pt x="667" y="346"/>
                            <a:pt x="651" y="304"/>
                          </a:cubicBezTo>
                          <a:cubicBezTo>
                            <a:pt x="637" y="264"/>
                            <a:pt x="627" y="239"/>
                            <a:pt x="621" y="224"/>
                          </a:cubicBezTo>
                          <a:cubicBezTo>
                            <a:pt x="714" y="187"/>
                            <a:pt x="714" y="187"/>
                            <a:pt x="714" y="187"/>
                          </a:cubicBezTo>
                          <a:cubicBezTo>
                            <a:pt x="714" y="333"/>
                            <a:pt x="714" y="333"/>
                            <a:pt x="714" y="333"/>
                          </a:cubicBezTo>
                          <a:cubicBezTo>
                            <a:pt x="670" y="499"/>
                            <a:pt x="670" y="499"/>
                            <a:pt x="670" y="499"/>
                          </a:cubicBezTo>
                          <a:cubicBezTo>
                            <a:pt x="670" y="499"/>
                            <a:pt x="661" y="541"/>
                            <a:pt x="682" y="521"/>
                          </a:cubicBezTo>
                          <a:cubicBezTo>
                            <a:pt x="704" y="500"/>
                            <a:pt x="717" y="486"/>
                            <a:pt x="733" y="507"/>
                          </a:cubicBezTo>
                          <a:cubicBezTo>
                            <a:pt x="748" y="527"/>
                            <a:pt x="770" y="544"/>
                            <a:pt x="766" y="513"/>
                          </a:cubicBezTo>
                          <a:cubicBezTo>
                            <a:pt x="762" y="487"/>
                            <a:pt x="737" y="334"/>
                            <a:pt x="737" y="334"/>
                          </a:cubicBezTo>
                          <a:close/>
                          <a:moveTo>
                            <a:pt x="618" y="361"/>
                          </a:moveTo>
                          <a:cubicBezTo>
                            <a:pt x="618" y="361"/>
                            <a:pt x="626" y="380"/>
                            <a:pt x="609" y="387"/>
                          </a:cubicBezTo>
                          <a:cubicBezTo>
                            <a:pt x="608" y="388"/>
                            <a:pt x="608" y="388"/>
                            <a:pt x="607" y="389"/>
                          </a:cubicBezTo>
                          <a:cubicBezTo>
                            <a:pt x="385" y="483"/>
                            <a:pt x="385" y="483"/>
                            <a:pt x="385" y="483"/>
                          </a:cubicBezTo>
                          <a:cubicBezTo>
                            <a:pt x="164" y="389"/>
                            <a:pt x="164" y="389"/>
                            <a:pt x="164" y="389"/>
                          </a:cubicBezTo>
                          <a:cubicBezTo>
                            <a:pt x="163" y="388"/>
                            <a:pt x="163" y="388"/>
                            <a:pt x="162" y="387"/>
                          </a:cubicBezTo>
                          <a:cubicBezTo>
                            <a:pt x="145" y="380"/>
                            <a:pt x="153" y="361"/>
                            <a:pt x="153" y="361"/>
                          </a:cubicBezTo>
                          <a:cubicBezTo>
                            <a:pt x="197" y="235"/>
                            <a:pt x="197" y="235"/>
                            <a:pt x="197" y="235"/>
                          </a:cubicBezTo>
                          <a:cubicBezTo>
                            <a:pt x="295" y="276"/>
                            <a:pt x="295" y="276"/>
                            <a:pt x="295" y="276"/>
                          </a:cubicBezTo>
                          <a:cubicBezTo>
                            <a:pt x="295" y="276"/>
                            <a:pt x="295" y="276"/>
                            <a:pt x="295" y="276"/>
                          </a:cubicBezTo>
                          <a:cubicBezTo>
                            <a:pt x="295" y="276"/>
                            <a:pt x="357" y="305"/>
                            <a:pt x="389" y="309"/>
                          </a:cubicBezTo>
                          <a:cubicBezTo>
                            <a:pt x="415" y="312"/>
                            <a:pt x="494" y="277"/>
                            <a:pt x="543" y="256"/>
                          </a:cubicBezTo>
                          <a:cubicBezTo>
                            <a:pt x="577" y="242"/>
                            <a:pt x="577" y="242"/>
                            <a:pt x="577" y="242"/>
                          </a:cubicBezTo>
                          <a:lnTo>
                            <a:pt x="618" y="361"/>
                          </a:lnTo>
                          <a:close/>
                          <a:moveTo>
                            <a:pt x="656" y="151"/>
                          </a:moveTo>
                          <a:cubicBezTo>
                            <a:pt x="489" y="195"/>
                            <a:pt x="489" y="195"/>
                            <a:pt x="489" y="195"/>
                          </a:cubicBezTo>
                          <a:cubicBezTo>
                            <a:pt x="486" y="196"/>
                            <a:pt x="486" y="196"/>
                            <a:pt x="486" y="196"/>
                          </a:cubicBezTo>
                          <a:cubicBezTo>
                            <a:pt x="486" y="196"/>
                            <a:pt x="477" y="198"/>
                            <a:pt x="465" y="202"/>
                          </a:cubicBezTo>
                          <a:cubicBezTo>
                            <a:pt x="421" y="213"/>
                            <a:pt x="421" y="213"/>
                            <a:pt x="421" y="213"/>
                          </a:cubicBezTo>
                          <a:cubicBezTo>
                            <a:pt x="415" y="215"/>
                            <a:pt x="409" y="216"/>
                            <a:pt x="408" y="216"/>
                          </a:cubicBezTo>
                          <a:cubicBezTo>
                            <a:pt x="402" y="216"/>
                            <a:pt x="388" y="220"/>
                            <a:pt x="348" y="211"/>
                          </a:cubicBezTo>
                          <a:cubicBezTo>
                            <a:pt x="118" y="148"/>
                            <a:pt x="118" y="148"/>
                            <a:pt x="118" y="148"/>
                          </a:cubicBezTo>
                          <a:cubicBezTo>
                            <a:pt x="92" y="139"/>
                            <a:pt x="119" y="131"/>
                            <a:pt x="119" y="131"/>
                          </a:cubicBezTo>
                          <a:cubicBezTo>
                            <a:pt x="137" y="125"/>
                            <a:pt x="137" y="125"/>
                            <a:pt x="137" y="125"/>
                          </a:cubicBezTo>
                          <a:cubicBezTo>
                            <a:pt x="360" y="64"/>
                            <a:pt x="360" y="64"/>
                            <a:pt x="360" y="64"/>
                          </a:cubicBezTo>
                          <a:cubicBezTo>
                            <a:pt x="361" y="64"/>
                            <a:pt x="361" y="64"/>
                            <a:pt x="361" y="64"/>
                          </a:cubicBezTo>
                          <a:cubicBezTo>
                            <a:pt x="388" y="55"/>
                            <a:pt x="421" y="61"/>
                            <a:pt x="442" y="67"/>
                          </a:cubicBezTo>
                          <a:cubicBezTo>
                            <a:pt x="459" y="73"/>
                            <a:pt x="459" y="73"/>
                            <a:pt x="459" y="73"/>
                          </a:cubicBezTo>
                          <a:cubicBezTo>
                            <a:pt x="461" y="74"/>
                            <a:pt x="462" y="74"/>
                            <a:pt x="462" y="74"/>
                          </a:cubicBezTo>
                          <a:cubicBezTo>
                            <a:pt x="462" y="74"/>
                            <a:pt x="462" y="74"/>
                            <a:pt x="462" y="74"/>
                          </a:cubicBezTo>
                          <a:cubicBezTo>
                            <a:pt x="651" y="139"/>
                            <a:pt x="651" y="139"/>
                            <a:pt x="651" y="139"/>
                          </a:cubicBezTo>
                          <a:cubicBezTo>
                            <a:pt x="655" y="140"/>
                            <a:pt x="666" y="146"/>
                            <a:pt x="656" y="151"/>
                          </a:cubicBezTo>
                          <a:close/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59" name="타이틀"/>
                    <p:cNvSpPr/>
                    <p:nvPr/>
                  </p:nvSpPr>
                  <p:spPr>
                    <a:xfrm>
                      <a:off x="2600271" y="3259956"/>
                      <a:ext cx="666849" cy="193899"/>
                    </a:xfrm>
                    <a:prstGeom prst="rect">
                      <a:avLst/>
                    </a:prstGeom>
                  </p:spPr>
                  <p:txBody>
                    <a:bodyPr wrap="none" lIns="0" tIns="0" rIns="0" bIns="0">
                      <a:spAutoFit/>
                      <a:scene3d>
                        <a:camera prst="orthographicFront"/>
                        <a:lightRig rig="threePt" dir="t"/>
                      </a:scene3d>
                      <a:sp3d>
                        <a:bevelT w="1270" h="1270"/>
                      </a:sp3d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ko-KR" altLang="en-US" sz="1400" spc="-1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교육기관</a:t>
                      </a:r>
                    </a:p>
                  </p:txBody>
                </p:sp>
              </p:grpSp>
              <p:sp>
                <p:nvSpPr>
                  <p:cNvPr id="152" name="모서리가 둥근 직사각형 151"/>
                  <p:cNvSpPr/>
                  <p:nvPr/>
                </p:nvSpPr>
                <p:spPr bwMode="auto">
                  <a:xfrm>
                    <a:off x="5389271" y="1632266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C00000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55" name="타이틀"/>
                  <p:cNvSpPr/>
                  <p:nvPr/>
                </p:nvSpPr>
                <p:spPr>
                  <a:xfrm>
                    <a:off x="5632742" y="2318007"/>
                    <a:ext cx="564257" cy="1661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200" spc="-100" dirty="0" err="1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대형마트</a:t>
                    </a:r>
                    <a:endParaRPr lang="ko-KR" altLang="en-US" sz="1200" spc="-100" dirty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</p:grpSp>
            <p:sp>
              <p:nvSpPr>
                <p:cNvPr id="168" name="Freeform 30"/>
                <p:cNvSpPr>
                  <a:spLocks noEditPoints="1"/>
                </p:cNvSpPr>
                <p:nvPr/>
              </p:nvSpPr>
              <p:spPr bwMode="auto">
                <a:xfrm>
                  <a:off x="6994310" y="1450891"/>
                  <a:ext cx="439359" cy="428357"/>
                </a:xfrm>
                <a:custGeom>
                  <a:avLst/>
                  <a:gdLst/>
                  <a:ahLst/>
                  <a:cxnLst>
                    <a:cxn ang="0">
                      <a:pos x="236" y="35"/>
                    </a:cxn>
                    <a:cxn ang="0">
                      <a:pos x="242" y="22"/>
                    </a:cxn>
                    <a:cxn ang="0">
                      <a:pos x="228" y="1"/>
                    </a:cxn>
                    <a:cxn ang="0">
                      <a:pos x="212" y="1"/>
                    </a:cxn>
                    <a:cxn ang="0">
                      <a:pos x="198" y="19"/>
                    </a:cxn>
                    <a:cxn ang="0">
                      <a:pos x="193" y="7"/>
                    </a:cxn>
                    <a:cxn ang="0">
                      <a:pos x="177" y="0"/>
                    </a:cxn>
                    <a:cxn ang="0">
                      <a:pos x="158" y="14"/>
                    </a:cxn>
                    <a:cxn ang="0">
                      <a:pos x="158" y="28"/>
                    </a:cxn>
                    <a:cxn ang="0">
                      <a:pos x="0" y="158"/>
                    </a:cxn>
                    <a:cxn ang="0">
                      <a:pos x="71" y="379"/>
                    </a:cxn>
                    <a:cxn ang="0">
                      <a:pos x="141" y="393"/>
                    </a:cxn>
                    <a:cxn ang="0">
                      <a:pos x="259" y="393"/>
                    </a:cxn>
                    <a:cxn ang="0">
                      <a:pos x="323" y="379"/>
                    </a:cxn>
                    <a:cxn ang="0">
                      <a:pos x="396" y="158"/>
                    </a:cxn>
                    <a:cxn ang="0">
                      <a:pos x="81" y="351"/>
                    </a:cxn>
                    <a:cxn ang="0">
                      <a:pos x="81" y="351"/>
                    </a:cxn>
                    <a:cxn ang="0">
                      <a:pos x="55" y="250"/>
                    </a:cxn>
                    <a:cxn ang="0">
                      <a:pos x="81" y="181"/>
                    </a:cxn>
                    <a:cxn ang="0">
                      <a:pos x="302" y="181"/>
                    </a:cxn>
                    <a:cxn ang="0">
                      <a:pos x="287" y="181"/>
                    </a:cxn>
                    <a:cxn ang="0">
                      <a:pos x="302" y="363"/>
                    </a:cxn>
                    <a:cxn ang="0">
                      <a:pos x="172" y="41"/>
                    </a:cxn>
                    <a:cxn ang="0">
                      <a:pos x="177" y="43"/>
                    </a:cxn>
                    <a:cxn ang="0">
                      <a:pos x="196" y="31"/>
                    </a:cxn>
                    <a:cxn ang="0">
                      <a:pos x="202" y="31"/>
                    </a:cxn>
                    <a:cxn ang="0">
                      <a:pos x="219" y="43"/>
                    </a:cxn>
                    <a:cxn ang="0">
                      <a:pos x="224" y="41"/>
                    </a:cxn>
                    <a:cxn ang="0">
                      <a:pos x="118" y="158"/>
                    </a:cxn>
                    <a:cxn ang="0">
                      <a:pos x="269" y="181"/>
                    </a:cxn>
                    <a:cxn ang="0">
                      <a:pos x="255" y="181"/>
                    </a:cxn>
                    <a:cxn ang="0">
                      <a:pos x="113" y="181"/>
                    </a:cxn>
                    <a:cxn ang="0">
                      <a:pos x="99" y="181"/>
                    </a:cxn>
                    <a:cxn ang="0">
                      <a:pos x="99" y="363"/>
                    </a:cxn>
                    <a:cxn ang="0">
                      <a:pos x="132" y="384"/>
                    </a:cxn>
                    <a:cxn ang="0">
                      <a:pos x="132" y="372"/>
                    </a:cxn>
                    <a:cxn ang="0">
                      <a:pos x="130" y="363"/>
                    </a:cxn>
                    <a:cxn ang="0">
                      <a:pos x="144" y="363"/>
                    </a:cxn>
                    <a:cxn ang="0">
                      <a:pos x="130" y="181"/>
                    </a:cxn>
                    <a:cxn ang="0">
                      <a:pos x="175" y="363"/>
                    </a:cxn>
                    <a:cxn ang="0">
                      <a:pos x="175" y="269"/>
                    </a:cxn>
                    <a:cxn ang="0">
                      <a:pos x="162" y="250"/>
                    </a:cxn>
                    <a:cxn ang="0">
                      <a:pos x="175" y="250"/>
                    </a:cxn>
                    <a:cxn ang="0">
                      <a:pos x="193" y="269"/>
                    </a:cxn>
                    <a:cxn ang="0">
                      <a:pos x="207" y="250"/>
                    </a:cxn>
                    <a:cxn ang="0">
                      <a:pos x="207" y="181"/>
                    </a:cxn>
                    <a:cxn ang="0">
                      <a:pos x="224" y="363"/>
                    </a:cxn>
                    <a:cxn ang="0">
                      <a:pos x="238" y="363"/>
                    </a:cxn>
                    <a:cxn ang="0">
                      <a:pos x="224" y="181"/>
                    </a:cxn>
                    <a:cxn ang="0">
                      <a:pos x="255" y="363"/>
                    </a:cxn>
                    <a:cxn ang="0">
                      <a:pos x="269" y="363"/>
                    </a:cxn>
                    <a:cxn ang="0">
                      <a:pos x="268" y="384"/>
                    </a:cxn>
                    <a:cxn ang="0">
                      <a:pos x="304" y="384"/>
                    </a:cxn>
                    <a:cxn ang="0">
                      <a:pos x="335" y="269"/>
                    </a:cxn>
                    <a:cxn ang="0">
                      <a:pos x="320" y="336"/>
                    </a:cxn>
                    <a:cxn ang="0">
                      <a:pos x="320" y="181"/>
                    </a:cxn>
                    <a:cxn ang="0">
                      <a:pos x="358" y="181"/>
                    </a:cxn>
                  </a:cxnLst>
                  <a:rect l="0" t="0" r="r" b="b"/>
                  <a:pathLst>
                    <a:path w="396" h="393">
                      <a:moveTo>
                        <a:pt x="295" y="158"/>
                      </a:moveTo>
                      <a:lnTo>
                        <a:pt x="236" y="35"/>
                      </a:lnTo>
                      <a:lnTo>
                        <a:pt x="236" y="35"/>
                      </a:lnTo>
                      <a:lnTo>
                        <a:pt x="240" y="28"/>
                      </a:lnTo>
                      <a:lnTo>
                        <a:pt x="242" y="22"/>
                      </a:lnTo>
                      <a:lnTo>
                        <a:pt x="242" y="22"/>
                      </a:lnTo>
                      <a:lnTo>
                        <a:pt x="240" y="14"/>
                      </a:lnTo>
                      <a:lnTo>
                        <a:pt x="235" y="7"/>
                      </a:lnTo>
                      <a:lnTo>
                        <a:pt x="228" y="1"/>
                      </a:lnTo>
                      <a:lnTo>
                        <a:pt x="219" y="0"/>
                      </a:lnTo>
                      <a:lnTo>
                        <a:pt x="219" y="0"/>
                      </a:lnTo>
                      <a:lnTo>
                        <a:pt x="212" y="1"/>
                      </a:lnTo>
                      <a:lnTo>
                        <a:pt x="205" y="7"/>
                      </a:lnTo>
                      <a:lnTo>
                        <a:pt x="202" y="12"/>
                      </a:lnTo>
                      <a:lnTo>
                        <a:pt x="198" y="19"/>
                      </a:lnTo>
                      <a:lnTo>
                        <a:pt x="198" y="19"/>
                      </a:lnTo>
                      <a:lnTo>
                        <a:pt x="196" y="12"/>
                      </a:lnTo>
                      <a:lnTo>
                        <a:pt x="193" y="7"/>
                      </a:lnTo>
                      <a:lnTo>
                        <a:pt x="186" y="1"/>
                      </a:lnTo>
                      <a:lnTo>
                        <a:pt x="177" y="0"/>
                      </a:lnTo>
                      <a:lnTo>
                        <a:pt x="177" y="0"/>
                      </a:lnTo>
                      <a:lnTo>
                        <a:pt x="170" y="1"/>
                      </a:lnTo>
                      <a:lnTo>
                        <a:pt x="163" y="7"/>
                      </a:lnTo>
                      <a:lnTo>
                        <a:pt x="158" y="14"/>
                      </a:lnTo>
                      <a:lnTo>
                        <a:pt x="156" y="22"/>
                      </a:lnTo>
                      <a:lnTo>
                        <a:pt x="156" y="22"/>
                      </a:lnTo>
                      <a:lnTo>
                        <a:pt x="158" y="28"/>
                      </a:lnTo>
                      <a:lnTo>
                        <a:pt x="160" y="33"/>
                      </a:lnTo>
                      <a:lnTo>
                        <a:pt x="99" y="158"/>
                      </a:lnTo>
                      <a:lnTo>
                        <a:pt x="0" y="158"/>
                      </a:lnTo>
                      <a:lnTo>
                        <a:pt x="0" y="177"/>
                      </a:lnTo>
                      <a:lnTo>
                        <a:pt x="21" y="177"/>
                      </a:lnTo>
                      <a:lnTo>
                        <a:pt x="71" y="379"/>
                      </a:lnTo>
                      <a:lnTo>
                        <a:pt x="85" y="379"/>
                      </a:lnTo>
                      <a:lnTo>
                        <a:pt x="85" y="393"/>
                      </a:lnTo>
                      <a:lnTo>
                        <a:pt x="141" y="393"/>
                      </a:lnTo>
                      <a:lnTo>
                        <a:pt x="141" y="379"/>
                      </a:lnTo>
                      <a:lnTo>
                        <a:pt x="259" y="379"/>
                      </a:lnTo>
                      <a:lnTo>
                        <a:pt x="259" y="393"/>
                      </a:lnTo>
                      <a:lnTo>
                        <a:pt x="315" y="393"/>
                      </a:lnTo>
                      <a:lnTo>
                        <a:pt x="315" y="379"/>
                      </a:lnTo>
                      <a:lnTo>
                        <a:pt x="323" y="379"/>
                      </a:lnTo>
                      <a:lnTo>
                        <a:pt x="375" y="177"/>
                      </a:lnTo>
                      <a:lnTo>
                        <a:pt x="396" y="177"/>
                      </a:lnTo>
                      <a:lnTo>
                        <a:pt x="396" y="158"/>
                      </a:lnTo>
                      <a:lnTo>
                        <a:pt x="295" y="158"/>
                      </a:lnTo>
                      <a:close/>
                      <a:moveTo>
                        <a:pt x="81" y="351"/>
                      </a:moveTo>
                      <a:lnTo>
                        <a:pt x="81" y="351"/>
                      </a:lnTo>
                      <a:lnTo>
                        <a:pt x="61" y="269"/>
                      </a:lnTo>
                      <a:lnTo>
                        <a:pt x="81" y="269"/>
                      </a:lnTo>
                      <a:lnTo>
                        <a:pt x="81" y="351"/>
                      </a:lnTo>
                      <a:close/>
                      <a:moveTo>
                        <a:pt x="81" y="250"/>
                      </a:moveTo>
                      <a:lnTo>
                        <a:pt x="55" y="250"/>
                      </a:lnTo>
                      <a:lnTo>
                        <a:pt x="55" y="250"/>
                      </a:lnTo>
                      <a:lnTo>
                        <a:pt x="38" y="181"/>
                      </a:lnTo>
                      <a:lnTo>
                        <a:pt x="38" y="181"/>
                      </a:lnTo>
                      <a:lnTo>
                        <a:pt x="81" y="181"/>
                      </a:lnTo>
                      <a:lnTo>
                        <a:pt x="81" y="250"/>
                      </a:lnTo>
                      <a:close/>
                      <a:moveTo>
                        <a:pt x="287" y="181"/>
                      </a:moveTo>
                      <a:lnTo>
                        <a:pt x="302" y="181"/>
                      </a:lnTo>
                      <a:lnTo>
                        <a:pt x="302" y="250"/>
                      </a:lnTo>
                      <a:lnTo>
                        <a:pt x="287" y="250"/>
                      </a:lnTo>
                      <a:lnTo>
                        <a:pt x="287" y="181"/>
                      </a:lnTo>
                      <a:close/>
                      <a:moveTo>
                        <a:pt x="287" y="269"/>
                      </a:moveTo>
                      <a:lnTo>
                        <a:pt x="302" y="269"/>
                      </a:lnTo>
                      <a:lnTo>
                        <a:pt x="302" y="363"/>
                      </a:lnTo>
                      <a:lnTo>
                        <a:pt x="287" y="363"/>
                      </a:lnTo>
                      <a:lnTo>
                        <a:pt x="287" y="269"/>
                      </a:lnTo>
                      <a:close/>
                      <a:moveTo>
                        <a:pt x="172" y="41"/>
                      </a:moveTo>
                      <a:lnTo>
                        <a:pt x="172" y="41"/>
                      </a:lnTo>
                      <a:lnTo>
                        <a:pt x="177" y="43"/>
                      </a:lnTo>
                      <a:lnTo>
                        <a:pt x="177" y="43"/>
                      </a:lnTo>
                      <a:lnTo>
                        <a:pt x="186" y="41"/>
                      </a:lnTo>
                      <a:lnTo>
                        <a:pt x="193" y="38"/>
                      </a:lnTo>
                      <a:lnTo>
                        <a:pt x="196" y="31"/>
                      </a:lnTo>
                      <a:lnTo>
                        <a:pt x="198" y="24"/>
                      </a:lnTo>
                      <a:lnTo>
                        <a:pt x="198" y="24"/>
                      </a:lnTo>
                      <a:lnTo>
                        <a:pt x="202" y="31"/>
                      </a:lnTo>
                      <a:lnTo>
                        <a:pt x="205" y="38"/>
                      </a:lnTo>
                      <a:lnTo>
                        <a:pt x="212" y="41"/>
                      </a:lnTo>
                      <a:lnTo>
                        <a:pt x="219" y="43"/>
                      </a:lnTo>
                      <a:lnTo>
                        <a:pt x="219" y="43"/>
                      </a:lnTo>
                      <a:lnTo>
                        <a:pt x="224" y="41"/>
                      </a:lnTo>
                      <a:lnTo>
                        <a:pt x="224" y="41"/>
                      </a:lnTo>
                      <a:lnTo>
                        <a:pt x="276" y="158"/>
                      </a:lnTo>
                      <a:lnTo>
                        <a:pt x="118" y="158"/>
                      </a:lnTo>
                      <a:lnTo>
                        <a:pt x="118" y="158"/>
                      </a:lnTo>
                      <a:lnTo>
                        <a:pt x="172" y="41"/>
                      </a:lnTo>
                      <a:lnTo>
                        <a:pt x="172" y="41"/>
                      </a:lnTo>
                      <a:close/>
                      <a:moveTo>
                        <a:pt x="269" y="181"/>
                      </a:moveTo>
                      <a:lnTo>
                        <a:pt x="269" y="250"/>
                      </a:lnTo>
                      <a:lnTo>
                        <a:pt x="255" y="250"/>
                      </a:lnTo>
                      <a:lnTo>
                        <a:pt x="255" y="181"/>
                      </a:lnTo>
                      <a:lnTo>
                        <a:pt x="269" y="181"/>
                      </a:lnTo>
                      <a:close/>
                      <a:moveTo>
                        <a:pt x="99" y="181"/>
                      </a:moveTo>
                      <a:lnTo>
                        <a:pt x="113" y="181"/>
                      </a:lnTo>
                      <a:lnTo>
                        <a:pt x="113" y="250"/>
                      </a:lnTo>
                      <a:lnTo>
                        <a:pt x="99" y="250"/>
                      </a:lnTo>
                      <a:lnTo>
                        <a:pt x="99" y="181"/>
                      </a:lnTo>
                      <a:close/>
                      <a:moveTo>
                        <a:pt x="113" y="269"/>
                      </a:moveTo>
                      <a:lnTo>
                        <a:pt x="113" y="363"/>
                      </a:lnTo>
                      <a:lnTo>
                        <a:pt x="99" y="363"/>
                      </a:lnTo>
                      <a:lnTo>
                        <a:pt x="99" y="269"/>
                      </a:lnTo>
                      <a:lnTo>
                        <a:pt x="113" y="269"/>
                      </a:lnTo>
                      <a:close/>
                      <a:moveTo>
                        <a:pt x="132" y="384"/>
                      </a:moveTo>
                      <a:lnTo>
                        <a:pt x="95" y="384"/>
                      </a:lnTo>
                      <a:lnTo>
                        <a:pt x="95" y="372"/>
                      </a:lnTo>
                      <a:lnTo>
                        <a:pt x="132" y="372"/>
                      </a:lnTo>
                      <a:lnTo>
                        <a:pt x="132" y="384"/>
                      </a:lnTo>
                      <a:close/>
                      <a:moveTo>
                        <a:pt x="144" y="363"/>
                      </a:moveTo>
                      <a:lnTo>
                        <a:pt x="130" y="363"/>
                      </a:lnTo>
                      <a:lnTo>
                        <a:pt x="130" y="269"/>
                      </a:lnTo>
                      <a:lnTo>
                        <a:pt x="144" y="269"/>
                      </a:lnTo>
                      <a:lnTo>
                        <a:pt x="144" y="363"/>
                      </a:lnTo>
                      <a:close/>
                      <a:moveTo>
                        <a:pt x="144" y="250"/>
                      </a:moveTo>
                      <a:lnTo>
                        <a:pt x="130" y="250"/>
                      </a:lnTo>
                      <a:lnTo>
                        <a:pt x="130" y="181"/>
                      </a:lnTo>
                      <a:lnTo>
                        <a:pt x="144" y="181"/>
                      </a:lnTo>
                      <a:lnTo>
                        <a:pt x="144" y="250"/>
                      </a:lnTo>
                      <a:close/>
                      <a:moveTo>
                        <a:pt x="175" y="363"/>
                      </a:moveTo>
                      <a:lnTo>
                        <a:pt x="162" y="363"/>
                      </a:lnTo>
                      <a:lnTo>
                        <a:pt x="162" y="269"/>
                      </a:lnTo>
                      <a:lnTo>
                        <a:pt x="175" y="269"/>
                      </a:lnTo>
                      <a:lnTo>
                        <a:pt x="175" y="363"/>
                      </a:lnTo>
                      <a:close/>
                      <a:moveTo>
                        <a:pt x="175" y="250"/>
                      </a:moveTo>
                      <a:lnTo>
                        <a:pt x="162" y="250"/>
                      </a:lnTo>
                      <a:lnTo>
                        <a:pt x="162" y="181"/>
                      </a:lnTo>
                      <a:lnTo>
                        <a:pt x="175" y="181"/>
                      </a:lnTo>
                      <a:lnTo>
                        <a:pt x="175" y="250"/>
                      </a:lnTo>
                      <a:close/>
                      <a:moveTo>
                        <a:pt x="207" y="363"/>
                      </a:moveTo>
                      <a:lnTo>
                        <a:pt x="193" y="363"/>
                      </a:lnTo>
                      <a:lnTo>
                        <a:pt x="193" y="269"/>
                      </a:lnTo>
                      <a:lnTo>
                        <a:pt x="207" y="269"/>
                      </a:lnTo>
                      <a:lnTo>
                        <a:pt x="207" y="363"/>
                      </a:lnTo>
                      <a:close/>
                      <a:moveTo>
                        <a:pt x="207" y="250"/>
                      </a:moveTo>
                      <a:lnTo>
                        <a:pt x="193" y="250"/>
                      </a:lnTo>
                      <a:lnTo>
                        <a:pt x="193" y="181"/>
                      </a:lnTo>
                      <a:lnTo>
                        <a:pt x="207" y="181"/>
                      </a:lnTo>
                      <a:lnTo>
                        <a:pt x="207" y="250"/>
                      </a:lnTo>
                      <a:close/>
                      <a:moveTo>
                        <a:pt x="238" y="363"/>
                      </a:moveTo>
                      <a:lnTo>
                        <a:pt x="224" y="363"/>
                      </a:lnTo>
                      <a:lnTo>
                        <a:pt x="224" y="269"/>
                      </a:lnTo>
                      <a:lnTo>
                        <a:pt x="238" y="269"/>
                      </a:lnTo>
                      <a:lnTo>
                        <a:pt x="238" y="363"/>
                      </a:lnTo>
                      <a:close/>
                      <a:moveTo>
                        <a:pt x="238" y="250"/>
                      </a:moveTo>
                      <a:lnTo>
                        <a:pt x="224" y="250"/>
                      </a:lnTo>
                      <a:lnTo>
                        <a:pt x="224" y="181"/>
                      </a:lnTo>
                      <a:lnTo>
                        <a:pt x="238" y="181"/>
                      </a:lnTo>
                      <a:lnTo>
                        <a:pt x="238" y="250"/>
                      </a:lnTo>
                      <a:close/>
                      <a:moveTo>
                        <a:pt x="255" y="363"/>
                      </a:moveTo>
                      <a:lnTo>
                        <a:pt x="255" y="269"/>
                      </a:lnTo>
                      <a:lnTo>
                        <a:pt x="269" y="269"/>
                      </a:lnTo>
                      <a:lnTo>
                        <a:pt x="269" y="363"/>
                      </a:lnTo>
                      <a:lnTo>
                        <a:pt x="255" y="363"/>
                      </a:lnTo>
                      <a:close/>
                      <a:moveTo>
                        <a:pt x="304" y="384"/>
                      </a:moveTo>
                      <a:lnTo>
                        <a:pt x="268" y="384"/>
                      </a:lnTo>
                      <a:lnTo>
                        <a:pt x="268" y="372"/>
                      </a:lnTo>
                      <a:lnTo>
                        <a:pt x="304" y="372"/>
                      </a:lnTo>
                      <a:lnTo>
                        <a:pt x="304" y="384"/>
                      </a:lnTo>
                      <a:close/>
                      <a:moveTo>
                        <a:pt x="320" y="336"/>
                      </a:moveTo>
                      <a:lnTo>
                        <a:pt x="320" y="269"/>
                      </a:lnTo>
                      <a:lnTo>
                        <a:pt x="335" y="269"/>
                      </a:lnTo>
                      <a:lnTo>
                        <a:pt x="335" y="269"/>
                      </a:lnTo>
                      <a:lnTo>
                        <a:pt x="320" y="336"/>
                      </a:lnTo>
                      <a:lnTo>
                        <a:pt x="320" y="336"/>
                      </a:lnTo>
                      <a:close/>
                      <a:moveTo>
                        <a:pt x="341" y="250"/>
                      </a:moveTo>
                      <a:lnTo>
                        <a:pt x="320" y="250"/>
                      </a:lnTo>
                      <a:lnTo>
                        <a:pt x="320" y="181"/>
                      </a:lnTo>
                      <a:lnTo>
                        <a:pt x="320" y="181"/>
                      </a:lnTo>
                      <a:lnTo>
                        <a:pt x="358" y="181"/>
                      </a:lnTo>
                      <a:lnTo>
                        <a:pt x="358" y="181"/>
                      </a:lnTo>
                      <a:lnTo>
                        <a:pt x="341" y="250"/>
                      </a:lnTo>
                      <a:lnTo>
                        <a:pt x="341" y="25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19" name="그룹 4"/>
              <p:cNvGrpSpPr/>
              <p:nvPr/>
            </p:nvGrpSpPr>
            <p:grpSpPr>
              <a:xfrm>
                <a:off x="7039769" y="1232515"/>
                <a:ext cx="1051200" cy="1051206"/>
                <a:chOff x="7039769" y="1232515"/>
                <a:chExt cx="1051200" cy="1051206"/>
              </a:xfrm>
            </p:grpSpPr>
            <p:grpSp>
              <p:nvGrpSpPr>
                <p:cNvPr id="20" name="그룹 169"/>
                <p:cNvGrpSpPr/>
                <p:nvPr/>
              </p:nvGrpSpPr>
              <p:grpSpPr>
                <a:xfrm>
                  <a:off x="7039769" y="1232515"/>
                  <a:ext cx="1051200" cy="1051206"/>
                  <a:chOff x="5389271" y="1632266"/>
                  <a:chExt cx="1051200" cy="1051206"/>
                </a:xfrm>
              </p:grpSpPr>
              <p:grpSp>
                <p:nvGrpSpPr>
                  <p:cNvPr id="21" name="그룹 172"/>
                  <p:cNvGrpSpPr/>
                  <p:nvPr/>
                </p:nvGrpSpPr>
                <p:grpSpPr>
                  <a:xfrm>
                    <a:off x="5389271" y="1632266"/>
                    <a:ext cx="1051200" cy="1051206"/>
                    <a:chOff x="2408095" y="2599622"/>
                    <a:chExt cx="1051200" cy="1051206"/>
                  </a:xfrm>
                  <a:effectLst>
                    <a:outerShdw blurRad="177800" dist="101600" dir="5400000" algn="t" rotWithShape="0">
                      <a:prstClr val="black">
                        <a:alpha val="19000"/>
                      </a:prstClr>
                    </a:outerShdw>
                  </a:effectLst>
                </p:grpSpPr>
                <p:sp>
                  <p:nvSpPr>
                    <p:cNvPr id="176" name="모서리가 둥근 직사각형 175"/>
                    <p:cNvSpPr/>
                    <p:nvPr/>
                  </p:nvSpPr>
                  <p:spPr bwMode="auto">
                    <a:xfrm>
                      <a:off x="2408095" y="2599622"/>
                      <a:ext cx="1051200" cy="105120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77" name="Freeform 22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2680500" y="2806562"/>
                      <a:ext cx="506391" cy="355878"/>
                    </a:xfrm>
                    <a:custGeom>
                      <a:avLst/>
                      <a:gdLst>
                        <a:gd name="T0" fmla="*/ 737 w 774"/>
                        <a:gd name="T1" fmla="*/ 177 h 544"/>
                        <a:gd name="T2" fmla="*/ 745 w 774"/>
                        <a:gd name="T3" fmla="*/ 174 h 544"/>
                        <a:gd name="T4" fmla="*/ 753 w 774"/>
                        <a:gd name="T5" fmla="*/ 125 h 544"/>
                        <a:gd name="T6" fmla="*/ 433 w 774"/>
                        <a:gd name="T7" fmla="*/ 14 h 544"/>
                        <a:gd name="T8" fmla="*/ 360 w 774"/>
                        <a:gd name="T9" fmla="*/ 7 h 544"/>
                        <a:gd name="T10" fmla="*/ 47 w 774"/>
                        <a:gd name="T11" fmla="*/ 103 h 544"/>
                        <a:gd name="T12" fmla="*/ 23 w 774"/>
                        <a:gd name="T13" fmla="*/ 113 h 544"/>
                        <a:gd name="T14" fmla="*/ 41 w 774"/>
                        <a:gd name="T15" fmla="*/ 170 h 544"/>
                        <a:gd name="T16" fmla="*/ 42 w 774"/>
                        <a:gd name="T17" fmla="*/ 170 h 544"/>
                        <a:gd name="T18" fmla="*/ 120 w 774"/>
                        <a:gd name="T19" fmla="*/ 304 h 544"/>
                        <a:gd name="T20" fmla="*/ 96 w 774"/>
                        <a:gd name="T21" fmla="*/ 391 h 544"/>
                        <a:gd name="T22" fmla="*/ 104 w 774"/>
                        <a:gd name="T23" fmla="*/ 413 h 544"/>
                        <a:gd name="T24" fmla="*/ 115 w 774"/>
                        <a:gd name="T25" fmla="*/ 422 h 544"/>
                        <a:gd name="T26" fmla="*/ 385 w 774"/>
                        <a:gd name="T27" fmla="*/ 544 h 544"/>
                        <a:gd name="T28" fmla="*/ 656 w 774"/>
                        <a:gd name="T29" fmla="*/ 422 h 544"/>
                        <a:gd name="T30" fmla="*/ 667 w 774"/>
                        <a:gd name="T31" fmla="*/ 413 h 544"/>
                        <a:gd name="T32" fmla="*/ 675 w 774"/>
                        <a:gd name="T33" fmla="*/ 391 h 544"/>
                        <a:gd name="T34" fmla="*/ 651 w 774"/>
                        <a:gd name="T35" fmla="*/ 304 h 544"/>
                        <a:gd name="T36" fmla="*/ 714 w 774"/>
                        <a:gd name="T37" fmla="*/ 187 h 544"/>
                        <a:gd name="T38" fmla="*/ 670 w 774"/>
                        <a:gd name="T39" fmla="*/ 499 h 544"/>
                        <a:gd name="T40" fmla="*/ 733 w 774"/>
                        <a:gd name="T41" fmla="*/ 507 h 544"/>
                        <a:gd name="T42" fmla="*/ 737 w 774"/>
                        <a:gd name="T43" fmla="*/ 334 h 544"/>
                        <a:gd name="T44" fmla="*/ 609 w 774"/>
                        <a:gd name="T45" fmla="*/ 387 h 544"/>
                        <a:gd name="T46" fmla="*/ 385 w 774"/>
                        <a:gd name="T47" fmla="*/ 483 h 544"/>
                        <a:gd name="T48" fmla="*/ 162 w 774"/>
                        <a:gd name="T49" fmla="*/ 387 h 544"/>
                        <a:gd name="T50" fmla="*/ 197 w 774"/>
                        <a:gd name="T51" fmla="*/ 235 h 544"/>
                        <a:gd name="T52" fmla="*/ 295 w 774"/>
                        <a:gd name="T53" fmla="*/ 276 h 544"/>
                        <a:gd name="T54" fmla="*/ 543 w 774"/>
                        <a:gd name="T55" fmla="*/ 256 h 544"/>
                        <a:gd name="T56" fmla="*/ 618 w 774"/>
                        <a:gd name="T57" fmla="*/ 361 h 544"/>
                        <a:gd name="T58" fmla="*/ 489 w 774"/>
                        <a:gd name="T59" fmla="*/ 195 h 544"/>
                        <a:gd name="T60" fmla="*/ 465 w 774"/>
                        <a:gd name="T61" fmla="*/ 202 h 544"/>
                        <a:gd name="T62" fmla="*/ 408 w 774"/>
                        <a:gd name="T63" fmla="*/ 216 h 544"/>
                        <a:gd name="T64" fmla="*/ 118 w 774"/>
                        <a:gd name="T65" fmla="*/ 148 h 544"/>
                        <a:gd name="T66" fmla="*/ 137 w 774"/>
                        <a:gd name="T67" fmla="*/ 125 h 544"/>
                        <a:gd name="T68" fmla="*/ 361 w 774"/>
                        <a:gd name="T69" fmla="*/ 64 h 544"/>
                        <a:gd name="T70" fmla="*/ 459 w 774"/>
                        <a:gd name="T71" fmla="*/ 73 h 544"/>
                        <a:gd name="T72" fmla="*/ 462 w 774"/>
                        <a:gd name="T73" fmla="*/ 74 h 544"/>
                        <a:gd name="T74" fmla="*/ 656 w 774"/>
                        <a:gd name="T75" fmla="*/ 151 h 5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</a:cxnLst>
                      <a:rect l="0" t="0" r="r" b="b"/>
                      <a:pathLst>
                        <a:path w="774" h="544">
                          <a:moveTo>
                            <a:pt x="737" y="334"/>
                          </a:moveTo>
                          <a:cubicBezTo>
                            <a:pt x="737" y="177"/>
                            <a:pt x="737" y="177"/>
                            <a:pt x="737" y="177"/>
                          </a:cubicBezTo>
                          <a:cubicBezTo>
                            <a:pt x="745" y="174"/>
                            <a:pt x="745" y="174"/>
                            <a:pt x="745" y="174"/>
                          </a:cubicBezTo>
                          <a:cubicBezTo>
                            <a:pt x="745" y="174"/>
                            <a:pt x="745" y="174"/>
                            <a:pt x="745" y="174"/>
                          </a:cubicBezTo>
                          <a:cubicBezTo>
                            <a:pt x="747" y="172"/>
                            <a:pt x="757" y="167"/>
                            <a:pt x="763" y="158"/>
                          </a:cubicBezTo>
                          <a:cubicBezTo>
                            <a:pt x="768" y="151"/>
                            <a:pt x="774" y="138"/>
                            <a:pt x="753" y="125"/>
                          </a:cubicBezTo>
                          <a:cubicBezTo>
                            <a:pt x="753" y="125"/>
                            <a:pt x="742" y="118"/>
                            <a:pt x="733" y="115"/>
                          </a:cubicBezTo>
                          <a:cubicBezTo>
                            <a:pt x="433" y="14"/>
                            <a:pt x="433" y="14"/>
                            <a:pt x="433" y="14"/>
                          </a:cubicBezTo>
                          <a:cubicBezTo>
                            <a:pt x="432" y="14"/>
                            <a:pt x="432" y="14"/>
                            <a:pt x="431" y="14"/>
                          </a:cubicBezTo>
                          <a:cubicBezTo>
                            <a:pt x="406" y="4"/>
                            <a:pt x="393" y="0"/>
                            <a:pt x="360" y="7"/>
                          </a:cubicBezTo>
                          <a:cubicBezTo>
                            <a:pt x="354" y="9"/>
                            <a:pt x="341" y="13"/>
                            <a:pt x="330" y="16"/>
                          </a:cubicBezTo>
                          <a:cubicBezTo>
                            <a:pt x="47" y="103"/>
                            <a:pt x="47" y="103"/>
                            <a:pt x="47" y="103"/>
                          </a:cubicBezTo>
                          <a:cubicBezTo>
                            <a:pt x="48" y="103"/>
                            <a:pt x="48" y="103"/>
                            <a:pt x="48" y="103"/>
                          </a:cubicBezTo>
                          <a:cubicBezTo>
                            <a:pt x="38" y="106"/>
                            <a:pt x="23" y="113"/>
                            <a:pt x="23" y="113"/>
                          </a:cubicBezTo>
                          <a:cubicBezTo>
                            <a:pt x="0" y="125"/>
                            <a:pt x="2" y="135"/>
                            <a:pt x="6" y="144"/>
                          </a:cubicBezTo>
                          <a:cubicBezTo>
                            <a:pt x="12" y="155"/>
                            <a:pt x="41" y="170"/>
                            <a:pt x="41" y="170"/>
                          </a:cubicBezTo>
                          <a:cubicBezTo>
                            <a:pt x="41" y="170"/>
                            <a:pt x="42" y="170"/>
                            <a:pt x="44" y="170"/>
                          </a:cubicBezTo>
                          <a:cubicBezTo>
                            <a:pt x="42" y="170"/>
                            <a:pt x="42" y="170"/>
                            <a:pt x="42" y="170"/>
                          </a:cubicBezTo>
                          <a:cubicBezTo>
                            <a:pt x="153" y="217"/>
                            <a:pt x="153" y="217"/>
                            <a:pt x="153" y="217"/>
                          </a:cubicBezTo>
                          <a:cubicBezTo>
                            <a:pt x="148" y="230"/>
                            <a:pt x="137" y="256"/>
                            <a:pt x="120" y="304"/>
                          </a:cubicBezTo>
                          <a:cubicBezTo>
                            <a:pt x="105" y="346"/>
                            <a:pt x="99" y="371"/>
                            <a:pt x="98" y="387"/>
                          </a:cubicBezTo>
                          <a:cubicBezTo>
                            <a:pt x="96" y="391"/>
                            <a:pt x="96" y="391"/>
                            <a:pt x="96" y="391"/>
                          </a:cubicBezTo>
                          <a:cubicBezTo>
                            <a:pt x="97" y="390"/>
                            <a:pt x="97" y="389"/>
                            <a:pt x="98" y="388"/>
                          </a:cubicBezTo>
                          <a:cubicBezTo>
                            <a:pt x="97" y="411"/>
                            <a:pt x="104" y="413"/>
                            <a:pt x="104" y="413"/>
                          </a:cubicBezTo>
                          <a:cubicBezTo>
                            <a:pt x="104" y="413"/>
                            <a:pt x="104" y="413"/>
                            <a:pt x="104" y="413"/>
                          </a:cubicBezTo>
                          <a:cubicBezTo>
                            <a:pt x="107" y="416"/>
                            <a:pt x="111" y="420"/>
                            <a:pt x="115" y="422"/>
                          </a:cubicBezTo>
                          <a:cubicBezTo>
                            <a:pt x="371" y="542"/>
                            <a:pt x="371" y="542"/>
                            <a:pt x="371" y="542"/>
                          </a:cubicBezTo>
                          <a:cubicBezTo>
                            <a:pt x="375" y="544"/>
                            <a:pt x="380" y="544"/>
                            <a:pt x="385" y="544"/>
                          </a:cubicBezTo>
                          <a:cubicBezTo>
                            <a:pt x="390" y="544"/>
                            <a:pt x="395" y="544"/>
                            <a:pt x="400" y="542"/>
                          </a:cubicBezTo>
                          <a:cubicBezTo>
                            <a:pt x="656" y="422"/>
                            <a:pt x="656" y="422"/>
                            <a:pt x="656" y="422"/>
                          </a:cubicBezTo>
                          <a:cubicBezTo>
                            <a:pt x="661" y="420"/>
                            <a:pt x="664" y="416"/>
                            <a:pt x="667" y="413"/>
                          </a:cubicBezTo>
                          <a:cubicBezTo>
                            <a:pt x="667" y="413"/>
                            <a:pt x="667" y="413"/>
                            <a:pt x="667" y="413"/>
                          </a:cubicBezTo>
                          <a:cubicBezTo>
                            <a:pt x="667" y="413"/>
                            <a:pt x="675" y="411"/>
                            <a:pt x="673" y="388"/>
                          </a:cubicBezTo>
                          <a:cubicBezTo>
                            <a:pt x="674" y="389"/>
                            <a:pt x="674" y="390"/>
                            <a:pt x="675" y="391"/>
                          </a:cubicBezTo>
                          <a:cubicBezTo>
                            <a:pt x="673" y="387"/>
                            <a:pt x="673" y="387"/>
                            <a:pt x="673" y="387"/>
                          </a:cubicBezTo>
                          <a:cubicBezTo>
                            <a:pt x="672" y="371"/>
                            <a:pt x="667" y="346"/>
                            <a:pt x="651" y="304"/>
                          </a:cubicBezTo>
                          <a:cubicBezTo>
                            <a:pt x="637" y="264"/>
                            <a:pt x="627" y="239"/>
                            <a:pt x="621" y="224"/>
                          </a:cubicBezTo>
                          <a:cubicBezTo>
                            <a:pt x="714" y="187"/>
                            <a:pt x="714" y="187"/>
                            <a:pt x="714" y="187"/>
                          </a:cubicBezTo>
                          <a:cubicBezTo>
                            <a:pt x="714" y="333"/>
                            <a:pt x="714" y="333"/>
                            <a:pt x="714" y="333"/>
                          </a:cubicBezTo>
                          <a:cubicBezTo>
                            <a:pt x="670" y="499"/>
                            <a:pt x="670" y="499"/>
                            <a:pt x="670" y="499"/>
                          </a:cubicBezTo>
                          <a:cubicBezTo>
                            <a:pt x="670" y="499"/>
                            <a:pt x="661" y="541"/>
                            <a:pt x="682" y="521"/>
                          </a:cubicBezTo>
                          <a:cubicBezTo>
                            <a:pt x="704" y="500"/>
                            <a:pt x="717" y="486"/>
                            <a:pt x="733" y="507"/>
                          </a:cubicBezTo>
                          <a:cubicBezTo>
                            <a:pt x="748" y="527"/>
                            <a:pt x="770" y="544"/>
                            <a:pt x="766" y="513"/>
                          </a:cubicBezTo>
                          <a:cubicBezTo>
                            <a:pt x="762" y="487"/>
                            <a:pt x="737" y="334"/>
                            <a:pt x="737" y="334"/>
                          </a:cubicBezTo>
                          <a:close/>
                          <a:moveTo>
                            <a:pt x="618" y="361"/>
                          </a:moveTo>
                          <a:cubicBezTo>
                            <a:pt x="618" y="361"/>
                            <a:pt x="626" y="380"/>
                            <a:pt x="609" y="387"/>
                          </a:cubicBezTo>
                          <a:cubicBezTo>
                            <a:pt x="608" y="388"/>
                            <a:pt x="608" y="388"/>
                            <a:pt x="607" y="389"/>
                          </a:cubicBezTo>
                          <a:cubicBezTo>
                            <a:pt x="385" y="483"/>
                            <a:pt x="385" y="483"/>
                            <a:pt x="385" y="483"/>
                          </a:cubicBezTo>
                          <a:cubicBezTo>
                            <a:pt x="164" y="389"/>
                            <a:pt x="164" y="389"/>
                            <a:pt x="164" y="389"/>
                          </a:cubicBezTo>
                          <a:cubicBezTo>
                            <a:pt x="163" y="388"/>
                            <a:pt x="163" y="388"/>
                            <a:pt x="162" y="387"/>
                          </a:cubicBezTo>
                          <a:cubicBezTo>
                            <a:pt x="145" y="380"/>
                            <a:pt x="153" y="361"/>
                            <a:pt x="153" y="361"/>
                          </a:cubicBezTo>
                          <a:cubicBezTo>
                            <a:pt x="197" y="235"/>
                            <a:pt x="197" y="235"/>
                            <a:pt x="197" y="235"/>
                          </a:cubicBezTo>
                          <a:cubicBezTo>
                            <a:pt x="295" y="276"/>
                            <a:pt x="295" y="276"/>
                            <a:pt x="295" y="276"/>
                          </a:cubicBezTo>
                          <a:cubicBezTo>
                            <a:pt x="295" y="276"/>
                            <a:pt x="295" y="276"/>
                            <a:pt x="295" y="276"/>
                          </a:cubicBezTo>
                          <a:cubicBezTo>
                            <a:pt x="295" y="276"/>
                            <a:pt x="357" y="305"/>
                            <a:pt x="389" y="309"/>
                          </a:cubicBezTo>
                          <a:cubicBezTo>
                            <a:pt x="415" y="312"/>
                            <a:pt x="494" y="277"/>
                            <a:pt x="543" y="256"/>
                          </a:cubicBezTo>
                          <a:cubicBezTo>
                            <a:pt x="577" y="242"/>
                            <a:pt x="577" y="242"/>
                            <a:pt x="577" y="242"/>
                          </a:cubicBezTo>
                          <a:lnTo>
                            <a:pt x="618" y="361"/>
                          </a:lnTo>
                          <a:close/>
                          <a:moveTo>
                            <a:pt x="656" y="151"/>
                          </a:moveTo>
                          <a:cubicBezTo>
                            <a:pt x="489" y="195"/>
                            <a:pt x="489" y="195"/>
                            <a:pt x="489" y="195"/>
                          </a:cubicBezTo>
                          <a:cubicBezTo>
                            <a:pt x="486" y="196"/>
                            <a:pt x="486" y="196"/>
                            <a:pt x="486" y="196"/>
                          </a:cubicBezTo>
                          <a:cubicBezTo>
                            <a:pt x="486" y="196"/>
                            <a:pt x="477" y="198"/>
                            <a:pt x="465" y="202"/>
                          </a:cubicBezTo>
                          <a:cubicBezTo>
                            <a:pt x="421" y="213"/>
                            <a:pt x="421" y="213"/>
                            <a:pt x="421" y="213"/>
                          </a:cubicBezTo>
                          <a:cubicBezTo>
                            <a:pt x="415" y="215"/>
                            <a:pt x="409" y="216"/>
                            <a:pt x="408" y="216"/>
                          </a:cubicBezTo>
                          <a:cubicBezTo>
                            <a:pt x="402" y="216"/>
                            <a:pt x="388" y="220"/>
                            <a:pt x="348" y="211"/>
                          </a:cubicBezTo>
                          <a:cubicBezTo>
                            <a:pt x="118" y="148"/>
                            <a:pt x="118" y="148"/>
                            <a:pt x="118" y="148"/>
                          </a:cubicBezTo>
                          <a:cubicBezTo>
                            <a:pt x="92" y="139"/>
                            <a:pt x="119" y="131"/>
                            <a:pt x="119" y="131"/>
                          </a:cubicBezTo>
                          <a:cubicBezTo>
                            <a:pt x="137" y="125"/>
                            <a:pt x="137" y="125"/>
                            <a:pt x="137" y="125"/>
                          </a:cubicBezTo>
                          <a:cubicBezTo>
                            <a:pt x="360" y="64"/>
                            <a:pt x="360" y="64"/>
                            <a:pt x="360" y="64"/>
                          </a:cubicBezTo>
                          <a:cubicBezTo>
                            <a:pt x="361" y="64"/>
                            <a:pt x="361" y="64"/>
                            <a:pt x="361" y="64"/>
                          </a:cubicBezTo>
                          <a:cubicBezTo>
                            <a:pt x="388" y="55"/>
                            <a:pt x="421" y="61"/>
                            <a:pt x="442" y="67"/>
                          </a:cubicBezTo>
                          <a:cubicBezTo>
                            <a:pt x="459" y="73"/>
                            <a:pt x="459" y="73"/>
                            <a:pt x="459" y="73"/>
                          </a:cubicBezTo>
                          <a:cubicBezTo>
                            <a:pt x="461" y="74"/>
                            <a:pt x="462" y="74"/>
                            <a:pt x="462" y="74"/>
                          </a:cubicBezTo>
                          <a:cubicBezTo>
                            <a:pt x="462" y="74"/>
                            <a:pt x="462" y="74"/>
                            <a:pt x="462" y="74"/>
                          </a:cubicBezTo>
                          <a:cubicBezTo>
                            <a:pt x="651" y="139"/>
                            <a:pt x="651" y="139"/>
                            <a:pt x="651" y="139"/>
                          </a:cubicBezTo>
                          <a:cubicBezTo>
                            <a:pt x="655" y="140"/>
                            <a:pt x="666" y="146"/>
                            <a:pt x="656" y="151"/>
                          </a:cubicBezTo>
                          <a:close/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78" name="타이틀"/>
                    <p:cNvSpPr/>
                    <p:nvPr/>
                  </p:nvSpPr>
                  <p:spPr>
                    <a:xfrm>
                      <a:off x="2600271" y="3259956"/>
                      <a:ext cx="666849" cy="193899"/>
                    </a:xfrm>
                    <a:prstGeom prst="rect">
                      <a:avLst/>
                    </a:prstGeom>
                  </p:spPr>
                  <p:txBody>
                    <a:bodyPr wrap="none" lIns="0" tIns="0" rIns="0" bIns="0">
                      <a:spAutoFit/>
                      <a:scene3d>
                        <a:camera prst="orthographicFront"/>
                        <a:lightRig rig="threePt" dir="t"/>
                      </a:scene3d>
                      <a:sp3d>
                        <a:bevelT w="1270" h="1270"/>
                      </a:sp3d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ko-KR" altLang="en-US" sz="1400" spc="-1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교육기관</a:t>
                      </a:r>
                    </a:p>
                  </p:txBody>
                </p:sp>
              </p:grpSp>
              <p:sp>
                <p:nvSpPr>
                  <p:cNvPr id="174" name="모서리가 둥근 직사각형 173"/>
                  <p:cNvSpPr/>
                  <p:nvPr/>
                </p:nvSpPr>
                <p:spPr bwMode="auto">
                  <a:xfrm>
                    <a:off x="5389271" y="1632266"/>
                    <a:ext cx="1051200" cy="105120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C00000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75" name="타이틀"/>
                  <p:cNvSpPr/>
                  <p:nvPr/>
                </p:nvSpPr>
                <p:spPr>
                  <a:xfrm>
                    <a:off x="5470840" y="2318007"/>
                    <a:ext cx="888064" cy="166199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  <a:scene3d>
                      <a:camera prst="orthographicFront"/>
                      <a:lightRig rig="threePt" dir="t"/>
                    </a:scene3d>
                    <a:sp3d>
                      <a:bevelT w="1270" h="1270"/>
                    </a:sp3d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ko-KR" altLang="en-US" sz="1200" spc="-1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온라인 쇼핑몰</a:t>
                    </a:r>
                  </a:p>
                </p:txBody>
              </p:sp>
            </p:grpSp>
            <p:sp>
              <p:nvSpPr>
                <p:cNvPr id="180" name="Freeform 9"/>
                <p:cNvSpPr>
                  <a:spLocks noEditPoints="1"/>
                </p:cNvSpPr>
                <p:nvPr/>
              </p:nvSpPr>
              <p:spPr bwMode="auto">
                <a:xfrm>
                  <a:off x="7381079" y="1447338"/>
                  <a:ext cx="382459" cy="365760"/>
                </a:xfrm>
                <a:custGeom>
                  <a:avLst/>
                  <a:gdLst>
                    <a:gd name="T0" fmla="*/ 782 w 1393"/>
                    <a:gd name="T1" fmla="*/ 314 h 1332"/>
                    <a:gd name="T2" fmla="*/ 880 w 1393"/>
                    <a:gd name="T3" fmla="*/ 391 h 1332"/>
                    <a:gd name="T4" fmla="*/ 761 w 1393"/>
                    <a:gd name="T5" fmla="*/ 413 h 1332"/>
                    <a:gd name="T6" fmla="*/ 676 w 1393"/>
                    <a:gd name="T7" fmla="*/ 498 h 1332"/>
                    <a:gd name="T8" fmla="*/ 761 w 1393"/>
                    <a:gd name="T9" fmla="*/ 413 h 1332"/>
                    <a:gd name="T10" fmla="*/ 584 w 1393"/>
                    <a:gd name="T11" fmla="*/ 583 h 1332"/>
                    <a:gd name="T12" fmla="*/ 668 w 1393"/>
                    <a:gd name="T13" fmla="*/ 598 h 1332"/>
                    <a:gd name="T14" fmla="*/ 569 w 1393"/>
                    <a:gd name="T15" fmla="*/ 519 h 1332"/>
                    <a:gd name="T16" fmla="*/ 761 w 1393"/>
                    <a:gd name="T17" fmla="*/ 519 h 1332"/>
                    <a:gd name="T18" fmla="*/ 689 w 1393"/>
                    <a:gd name="T19" fmla="*/ 598 h 1332"/>
                    <a:gd name="T20" fmla="*/ 877 w 1393"/>
                    <a:gd name="T21" fmla="*/ 413 h 1332"/>
                    <a:gd name="T22" fmla="*/ 782 w 1393"/>
                    <a:gd name="T23" fmla="*/ 498 h 1332"/>
                    <a:gd name="T24" fmla="*/ 877 w 1393"/>
                    <a:gd name="T25" fmla="*/ 413 h 1332"/>
                    <a:gd name="T26" fmla="*/ 761 w 1393"/>
                    <a:gd name="T27" fmla="*/ 314 h 1332"/>
                    <a:gd name="T28" fmla="*/ 662 w 1393"/>
                    <a:gd name="T29" fmla="*/ 391 h 1332"/>
                    <a:gd name="T30" fmla="*/ 863 w 1393"/>
                    <a:gd name="T31" fmla="*/ 519 h 1332"/>
                    <a:gd name="T32" fmla="*/ 782 w 1393"/>
                    <a:gd name="T33" fmla="*/ 598 h 1332"/>
                    <a:gd name="T34" fmla="*/ 863 w 1393"/>
                    <a:gd name="T35" fmla="*/ 519 h 1332"/>
                    <a:gd name="T36" fmla="*/ 654 w 1393"/>
                    <a:gd name="T37" fmla="*/ 498 h 1332"/>
                    <a:gd name="T38" fmla="*/ 545 w 1393"/>
                    <a:gd name="T39" fmla="*/ 413 h 1332"/>
                    <a:gd name="T40" fmla="*/ 887 w 1393"/>
                    <a:gd name="T41" fmla="*/ 498 h 1332"/>
                    <a:gd name="T42" fmla="*/ 997 w 1393"/>
                    <a:gd name="T43" fmla="*/ 413 h 1332"/>
                    <a:gd name="T44" fmla="*/ 887 w 1393"/>
                    <a:gd name="T45" fmla="*/ 498 h 1332"/>
                    <a:gd name="T46" fmla="*/ 940 w 1393"/>
                    <a:gd name="T47" fmla="*/ 598 h 1332"/>
                    <a:gd name="T48" fmla="*/ 973 w 1393"/>
                    <a:gd name="T49" fmla="*/ 519 h 1332"/>
                    <a:gd name="T50" fmla="*/ 874 w 1393"/>
                    <a:gd name="T51" fmla="*/ 598 h 1332"/>
                    <a:gd name="T52" fmla="*/ 640 w 1393"/>
                    <a:gd name="T53" fmla="*/ 391 h 1332"/>
                    <a:gd name="T54" fmla="*/ 538 w 1393"/>
                    <a:gd name="T55" fmla="*/ 314 h 1332"/>
                    <a:gd name="T56" fmla="*/ 541 w 1393"/>
                    <a:gd name="T57" fmla="*/ 391 h 1332"/>
                    <a:gd name="T58" fmla="*/ 912 w 1393"/>
                    <a:gd name="T59" fmla="*/ 314 h 1332"/>
                    <a:gd name="T60" fmla="*/ 1002 w 1393"/>
                    <a:gd name="T61" fmla="*/ 391 h 1332"/>
                    <a:gd name="T62" fmla="*/ 1004 w 1393"/>
                    <a:gd name="T63" fmla="*/ 314 h 1332"/>
                    <a:gd name="T64" fmla="*/ 607 w 1393"/>
                    <a:gd name="T65" fmla="*/ 760 h 1332"/>
                    <a:gd name="T66" fmla="*/ 714 w 1393"/>
                    <a:gd name="T67" fmla="*/ 760 h 1332"/>
                    <a:gd name="T68" fmla="*/ 948 w 1393"/>
                    <a:gd name="T69" fmla="*/ 637 h 1332"/>
                    <a:gd name="T70" fmla="*/ 469 w 1393"/>
                    <a:gd name="T71" fmla="*/ 249 h 1332"/>
                    <a:gd name="T72" fmla="*/ 362 w 1393"/>
                    <a:gd name="T73" fmla="*/ 233 h 1332"/>
                    <a:gd name="T74" fmla="*/ 362 w 1393"/>
                    <a:gd name="T75" fmla="*/ 275 h 1332"/>
                    <a:gd name="T76" fmla="*/ 518 w 1393"/>
                    <a:gd name="T77" fmla="*/ 663 h 1332"/>
                    <a:gd name="T78" fmla="*/ 948 w 1393"/>
                    <a:gd name="T79" fmla="*/ 680 h 1332"/>
                    <a:gd name="T80" fmla="*/ 948 w 1393"/>
                    <a:gd name="T81" fmla="*/ 637 h 1332"/>
                    <a:gd name="T82" fmla="*/ 789 w 1393"/>
                    <a:gd name="T83" fmla="*/ 760 h 1332"/>
                    <a:gd name="T84" fmla="*/ 896 w 1393"/>
                    <a:gd name="T85" fmla="*/ 760 h 1332"/>
                    <a:gd name="T86" fmla="*/ 524 w 1393"/>
                    <a:gd name="T87" fmla="*/ 1078 h 1332"/>
                    <a:gd name="T88" fmla="*/ 869 w 1393"/>
                    <a:gd name="T89" fmla="*/ 1152 h 1332"/>
                    <a:gd name="T90" fmla="*/ 524 w 1393"/>
                    <a:gd name="T91" fmla="*/ 1078 h 1332"/>
                    <a:gd name="T92" fmla="*/ 82 w 1393"/>
                    <a:gd name="T93" fmla="*/ 1185 h 1332"/>
                    <a:gd name="T94" fmla="*/ 16 w 1393"/>
                    <a:gd name="T95" fmla="*/ 1265 h 1332"/>
                    <a:gd name="T96" fmla="*/ 1311 w 1393"/>
                    <a:gd name="T97" fmla="*/ 1332 h 1332"/>
                    <a:gd name="T98" fmla="*/ 1378 w 1393"/>
                    <a:gd name="T99" fmla="*/ 1251 h 1332"/>
                    <a:gd name="T100" fmla="*/ 1201 w 1393"/>
                    <a:gd name="T101" fmla="*/ 0 h 1332"/>
                    <a:gd name="T102" fmla="*/ 0 w 1393"/>
                    <a:gd name="T103" fmla="*/ 192 h 1332"/>
                    <a:gd name="T104" fmla="*/ 192 w 1393"/>
                    <a:gd name="T105" fmla="*/ 1044 h 1332"/>
                    <a:gd name="T106" fmla="*/ 1393 w 1393"/>
                    <a:gd name="T107" fmla="*/ 851 h 1332"/>
                    <a:gd name="T108" fmla="*/ 1201 w 1393"/>
                    <a:gd name="T109" fmla="*/ 0 h 1332"/>
                    <a:gd name="T110" fmla="*/ 1201 w 1393"/>
                    <a:gd name="T111" fmla="*/ 926 h 1332"/>
                    <a:gd name="T112" fmla="*/ 118 w 1393"/>
                    <a:gd name="T113" fmla="*/ 851 h 1332"/>
                    <a:gd name="T114" fmla="*/ 192 w 1393"/>
                    <a:gd name="T115" fmla="*/ 118 h 1332"/>
                    <a:gd name="T116" fmla="*/ 1275 w 1393"/>
                    <a:gd name="T117" fmla="*/ 192 h 1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393" h="1332">
                      <a:moveTo>
                        <a:pt x="890" y="314"/>
                      </a:moveTo>
                      <a:cubicBezTo>
                        <a:pt x="782" y="314"/>
                        <a:pt x="782" y="314"/>
                        <a:pt x="782" y="314"/>
                      </a:cubicBezTo>
                      <a:cubicBezTo>
                        <a:pt x="782" y="391"/>
                        <a:pt x="782" y="391"/>
                        <a:pt x="782" y="391"/>
                      </a:cubicBezTo>
                      <a:cubicBezTo>
                        <a:pt x="880" y="391"/>
                        <a:pt x="880" y="391"/>
                        <a:pt x="880" y="391"/>
                      </a:cubicBezTo>
                      <a:lnTo>
                        <a:pt x="890" y="314"/>
                      </a:lnTo>
                      <a:close/>
                      <a:moveTo>
                        <a:pt x="761" y="413"/>
                      </a:moveTo>
                      <a:cubicBezTo>
                        <a:pt x="665" y="413"/>
                        <a:pt x="665" y="413"/>
                        <a:pt x="665" y="413"/>
                      </a:cubicBezTo>
                      <a:cubicBezTo>
                        <a:pt x="676" y="498"/>
                        <a:pt x="676" y="498"/>
                        <a:pt x="676" y="498"/>
                      </a:cubicBezTo>
                      <a:cubicBezTo>
                        <a:pt x="761" y="498"/>
                        <a:pt x="761" y="498"/>
                        <a:pt x="761" y="498"/>
                      </a:cubicBezTo>
                      <a:lnTo>
                        <a:pt x="761" y="413"/>
                      </a:lnTo>
                      <a:close/>
                      <a:moveTo>
                        <a:pt x="569" y="519"/>
                      </a:moveTo>
                      <a:cubicBezTo>
                        <a:pt x="584" y="583"/>
                        <a:pt x="584" y="583"/>
                        <a:pt x="584" y="583"/>
                      </a:cubicBezTo>
                      <a:cubicBezTo>
                        <a:pt x="586" y="592"/>
                        <a:pt x="594" y="598"/>
                        <a:pt x="602" y="598"/>
                      </a:cubicBezTo>
                      <a:cubicBezTo>
                        <a:pt x="668" y="598"/>
                        <a:pt x="668" y="598"/>
                        <a:pt x="668" y="598"/>
                      </a:cubicBezTo>
                      <a:cubicBezTo>
                        <a:pt x="657" y="519"/>
                        <a:pt x="657" y="519"/>
                        <a:pt x="657" y="519"/>
                      </a:cubicBezTo>
                      <a:lnTo>
                        <a:pt x="569" y="519"/>
                      </a:lnTo>
                      <a:close/>
                      <a:moveTo>
                        <a:pt x="761" y="598"/>
                      </a:moveTo>
                      <a:cubicBezTo>
                        <a:pt x="761" y="519"/>
                        <a:pt x="761" y="519"/>
                        <a:pt x="761" y="519"/>
                      </a:cubicBezTo>
                      <a:cubicBezTo>
                        <a:pt x="679" y="519"/>
                        <a:pt x="679" y="519"/>
                        <a:pt x="679" y="519"/>
                      </a:cubicBezTo>
                      <a:cubicBezTo>
                        <a:pt x="689" y="598"/>
                        <a:pt x="689" y="598"/>
                        <a:pt x="689" y="598"/>
                      </a:cubicBezTo>
                      <a:lnTo>
                        <a:pt x="761" y="598"/>
                      </a:lnTo>
                      <a:close/>
                      <a:moveTo>
                        <a:pt x="877" y="413"/>
                      </a:moveTo>
                      <a:cubicBezTo>
                        <a:pt x="782" y="413"/>
                        <a:pt x="782" y="413"/>
                        <a:pt x="782" y="413"/>
                      </a:cubicBezTo>
                      <a:cubicBezTo>
                        <a:pt x="782" y="498"/>
                        <a:pt x="782" y="498"/>
                        <a:pt x="782" y="498"/>
                      </a:cubicBezTo>
                      <a:cubicBezTo>
                        <a:pt x="866" y="498"/>
                        <a:pt x="866" y="498"/>
                        <a:pt x="866" y="498"/>
                      </a:cubicBezTo>
                      <a:lnTo>
                        <a:pt x="877" y="413"/>
                      </a:lnTo>
                      <a:close/>
                      <a:moveTo>
                        <a:pt x="761" y="391"/>
                      </a:moveTo>
                      <a:cubicBezTo>
                        <a:pt x="761" y="314"/>
                        <a:pt x="761" y="314"/>
                        <a:pt x="761" y="314"/>
                      </a:cubicBezTo>
                      <a:cubicBezTo>
                        <a:pt x="652" y="314"/>
                        <a:pt x="652" y="314"/>
                        <a:pt x="652" y="314"/>
                      </a:cubicBezTo>
                      <a:cubicBezTo>
                        <a:pt x="662" y="391"/>
                        <a:pt x="662" y="391"/>
                        <a:pt x="662" y="391"/>
                      </a:cubicBezTo>
                      <a:lnTo>
                        <a:pt x="761" y="391"/>
                      </a:lnTo>
                      <a:close/>
                      <a:moveTo>
                        <a:pt x="863" y="519"/>
                      </a:moveTo>
                      <a:cubicBezTo>
                        <a:pt x="782" y="519"/>
                        <a:pt x="782" y="519"/>
                        <a:pt x="782" y="519"/>
                      </a:cubicBezTo>
                      <a:cubicBezTo>
                        <a:pt x="782" y="598"/>
                        <a:pt x="782" y="598"/>
                        <a:pt x="782" y="598"/>
                      </a:cubicBezTo>
                      <a:cubicBezTo>
                        <a:pt x="852" y="598"/>
                        <a:pt x="852" y="598"/>
                        <a:pt x="852" y="598"/>
                      </a:cubicBezTo>
                      <a:lnTo>
                        <a:pt x="863" y="519"/>
                      </a:lnTo>
                      <a:close/>
                      <a:moveTo>
                        <a:pt x="565" y="498"/>
                      </a:moveTo>
                      <a:cubicBezTo>
                        <a:pt x="654" y="498"/>
                        <a:pt x="654" y="498"/>
                        <a:pt x="654" y="498"/>
                      </a:cubicBezTo>
                      <a:cubicBezTo>
                        <a:pt x="643" y="413"/>
                        <a:pt x="643" y="413"/>
                        <a:pt x="643" y="413"/>
                      </a:cubicBezTo>
                      <a:cubicBezTo>
                        <a:pt x="545" y="413"/>
                        <a:pt x="545" y="413"/>
                        <a:pt x="545" y="413"/>
                      </a:cubicBezTo>
                      <a:lnTo>
                        <a:pt x="565" y="498"/>
                      </a:lnTo>
                      <a:close/>
                      <a:moveTo>
                        <a:pt x="887" y="498"/>
                      </a:moveTo>
                      <a:cubicBezTo>
                        <a:pt x="978" y="498"/>
                        <a:pt x="978" y="498"/>
                        <a:pt x="978" y="498"/>
                      </a:cubicBezTo>
                      <a:cubicBezTo>
                        <a:pt x="997" y="413"/>
                        <a:pt x="997" y="413"/>
                        <a:pt x="997" y="413"/>
                      </a:cubicBezTo>
                      <a:cubicBezTo>
                        <a:pt x="899" y="413"/>
                        <a:pt x="899" y="413"/>
                        <a:pt x="899" y="413"/>
                      </a:cubicBezTo>
                      <a:lnTo>
                        <a:pt x="887" y="498"/>
                      </a:lnTo>
                      <a:close/>
                      <a:moveTo>
                        <a:pt x="874" y="598"/>
                      </a:moveTo>
                      <a:cubicBezTo>
                        <a:pt x="940" y="598"/>
                        <a:pt x="940" y="598"/>
                        <a:pt x="940" y="598"/>
                      </a:cubicBezTo>
                      <a:cubicBezTo>
                        <a:pt x="948" y="598"/>
                        <a:pt x="957" y="592"/>
                        <a:pt x="959" y="583"/>
                      </a:cubicBezTo>
                      <a:cubicBezTo>
                        <a:pt x="973" y="519"/>
                        <a:pt x="973" y="519"/>
                        <a:pt x="973" y="519"/>
                      </a:cubicBezTo>
                      <a:cubicBezTo>
                        <a:pt x="884" y="519"/>
                        <a:pt x="884" y="519"/>
                        <a:pt x="884" y="519"/>
                      </a:cubicBezTo>
                      <a:lnTo>
                        <a:pt x="874" y="598"/>
                      </a:lnTo>
                      <a:close/>
                      <a:moveTo>
                        <a:pt x="541" y="391"/>
                      </a:moveTo>
                      <a:cubicBezTo>
                        <a:pt x="640" y="391"/>
                        <a:pt x="640" y="391"/>
                        <a:pt x="640" y="391"/>
                      </a:cubicBezTo>
                      <a:cubicBezTo>
                        <a:pt x="630" y="314"/>
                        <a:pt x="630" y="314"/>
                        <a:pt x="630" y="314"/>
                      </a:cubicBezTo>
                      <a:cubicBezTo>
                        <a:pt x="538" y="314"/>
                        <a:pt x="538" y="314"/>
                        <a:pt x="538" y="314"/>
                      </a:cubicBezTo>
                      <a:cubicBezTo>
                        <a:pt x="530" y="314"/>
                        <a:pt x="525" y="321"/>
                        <a:pt x="527" y="329"/>
                      </a:cubicBezTo>
                      <a:lnTo>
                        <a:pt x="541" y="391"/>
                      </a:lnTo>
                      <a:close/>
                      <a:moveTo>
                        <a:pt x="1004" y="314"/>
                      </a:moveTo>
                      <a:cubicBezTo>
                        <a:pt x="912" y="314"/>
                        <a:pt x="912" y="314"/>
                        <a:pt x="912" y="314"/>
                      </a:cubicBezTo>
                      <a:cubicBezTo>
                        <a:pt x="901" y="391"/>
                        <a:pt x="901" y="391"/>
                        <a:pt x="901" y="391"/>
                      </a:cubicBezTo>
                      <a:cubicBezTo>
                        <a:pt x="1002" y="391"/>
                        <a:pt x="1002" y="391"/>
                        <a:pt x="1002" y="391"/>
                      </a:cubicBezTo>
                      <a:cubicBezTo>
                        <a:pt x="1016" y="329"/>
                        <a:pt x="1016" y="329"/>
                        <a:pt x="1016" y="329"/>
                      </a:cubicBezTo>
                      <a:cubicBezTo>
                        <a:pt x="1018" y="321"/>
                        <a:pt x="1012" y="314"/>
                        <a:pt x="1004" y="314"/>
                      </a:cubicBezTo>
                      <a:close/>
                      <a:moveTo>
                        <a:pt x="660" y="707"/>
                      </a:moveTo>
                      <a:cubicBezTo>
                        <a:pt x="631" y="707"/>
                        <a:pt x="607" y="731"/>
                        <a:pt x="607" y="760"/>
                      </a:cubicBezTo>
                      <a:cubicBezTo>
                        <a:pt x="607" y="790"/>
                        <a:pt x="631" y="814"/>
                        <a:pt x="660" y="814"/>
                      </a:cubicBezTo>
                      <a:cubicBezTo>
                        <a:pt x="690" y="814"/>
                        <a:pt x="714" y="790"/>
                        <a:pt x="714" y="760"/>
                      </a:cubicBezTo>
                      <a:cubicBezTo>
                        <a:pt x="714" y="731"/>
                        <a:pt x="690" y="707"/>
                        <a:pt x="660" y="707"/>
                      </a:cubicBezTo>
                      <a:close/>
                      <a:moveTo>
                        <a:pt x="948" y="637"/>
                      </a:moveTo>
                      <a:cubicBezTo>
                        <a:pt x="556" y="637"/>
                        <a:pt x="556" y="637"/>
                        <a:pt x="556" y="637"/>
                      </a:cubicBezTo>
                      <a:cubicBezTo>
                        <a:pt x="469" y="249"/>
                        <a:pt x="469" y="249"/>
                        <a:pt x="469" y="249"/>
                      </a:cubicBezTo>
                      <a:cubicBezTo>
                        <a:pt x="466" y="239"/>
                        <a:pt x="458" y="233"/>
                        <a:pt x="448" y="233"/>
                      </a:cubicBezTo>
                      <a:cubicBezTo>
                        <a:pt x="362" y="233"/>
                        <a:pt x="362" y="233"/>
                        <a:pt x="362" y="233"/>
                      </a:cubicBezTo>
                      <a:cubicBezTo>
                        <a:pt x="350" y="233"/>
                        <a:pt x="340" y="242"/>
                        <a:pt x="340" y="254"/>
                      </a:cubicBezTo>
                      <a:cubicBezTo>
                        <a:pt x="340" y="266"/>
                        <a:pt x="350" y="275"/>
                        <a:pt x="362" y="275"/>
                      </a:cubicBezTo>
                      <a:cubicBezTo>
                        <a:pt x="431" y="275"/>
                        <a:pt x="431" y="275"/>
                        <a:pt x="431" y="275"/>
                      </a:cubicBezTo>
                      <a:cubicBezTo>
                        <a:pt x="518" y="663"/>
                        <a:pt x="518" y="663"/>
                        <a:pt x="518" y="663"/>
                      </a:cubicBezTo>
                      <a:cubicBezTo>
                        <a:pt x="520" y="673"/>
                        <a:pt x="529" y="680"/>
                        <a:pt x="539" y="680"/>
                      </a:cubicBezTo>
                      <a:cubicBezTo>
                        <a:pt x="948" y="680"/>
                        <a:pt x="948" y="680"/>
                        <a:pt x="948" y="680"/>
                      </a:cubicBezTo>
                      <a:cubicBezTo>
                        <a:pt x="960" y="680"/>
                        <a:pt x="969" y="670"/>
                        <a:pt x="969" y="659"/>
                      </a:cubicBezTo>
                      <a:cubicBezTo>
                        <a:pt x="969" y="647"/>
                        <a:pt x="960" y="637"/>
                        <a:pt x="948" y="637"/>
                      </a:cubicBezTo>
                      <a:close/>
                      <a:moveTo>
                        <a:pt x="842" y="707"/>
                      </a:moveTo>
                      <a:cubicBezTo>
                        <a:pt x="813" y="707"/>
                        <a:pt x="789" y="731"/>
                        <a:pt x="789" y="760"/>
                      </a:cubicBezTo>
                      <a:cubicBezTo>
                        <a:pt x="789" y="790"/>
                        <a:pt x="813" y="814"/>
                        <a:pt x="842" y="814"/>
                      </a:cubicBezTo>
                      <a:cubicBezTo>
                        <a:pt x="872" y="814"/>
                        <a:pt x="896" y="790"/>
                        <a:pt x="896" y="760"/>
                      </a:cubicBezTo>
                      <a:cubicBezTo>
                        <a:pt x="896" y="731"/>
                        <a:pt x="872" y="707"/>
                        <a:pt x="842" y="707"/>
                      </a:cubicBezTo>
                      <a:close/>
                      <a:moveTo>
                        <a:pt x="524" y="1078"/>
                      </a:moveTo>
                      <a:cubicBezTo>
                        <a:pt x="524" y="1152"/>
                        <a:pt x="524" y="1152"/>
                        <a:pt x="524" y="1152"/>
                      </a:cubicBezTo>
                      <a:cubicBezTo>
                        <a:pt x="869" y="1152"/>
                        <a:pt x="869" y="1152"/>
                        <a:pt x="869" y="1152"/>
                      </a:cubicBezTo>
                      <a:cubicBezTo>
                        <a:pt x="869" y="1078"/>
                        <a:pt x="869" y="1078"/>
                        <a:pt x="869" y="1078"/>
                      </a:cubicBezTo>
                      <a:lnTo>
                        <a:pt x="524" y="1078"/>
                      </a:lnTo>
                      <a:close/>
                      <a:moveTo>
                        <a:pt x="1311" y="1185"/>
                      </a:moveTo>
                      <a:cubicBezTo>
                        <a:pt x="82" y="1185"/>
                        <a:pt x="82" y="1185"/>
                        <a:pt x="82" y="1185"/>
                      </a:cubicBezTo>
                      <a:cubicBezTo>
                        <a:pt x="45" y="1185"/>
                        <a:pt x="16" y="1215"/>
                        <a:pt x="16" y="1251"/>
                      </a:cubicBezTo>
                      <a:cubicBezTo>
                        <a:pt x="16" y="1265"/>
                        <a:pt x="16" y="1265"/>
                        <a:pt x="16" y="1265"/>
                      </a:cubicBezTo>
                      <a:cubicBezTo>
                        <a:pt x="16" y="1302"/>
                        <a:pt x="45" y="1332"/>
                        <a:pt x="82" y="1332"/>
                      </a:cubicBezTo>
                      <a:cubicBezTo>
                        <a:pt x="1311" y="1332"/>
                        <a:pt x="1311" y="1332"/>
                        <a:pt x="1311" y="1332"/>
                      </a:cubicBezTo>
                      <a:cubicBezTo>
                        <a:pt x="1348" y="1332"/>
                        <a:pt x="1378" y="1302"/>
                        <a:pt x="1378" y="1265"/>
                      </a:cubicBezTo>
                      <a:cubicBezTo>
                        <a:pt x="1378" y="1251"/>
                        <a:pt x="1378" y="1251"/>
                        <a:pt x="1378" y="1251"/>
                      </a:cubicBezTo>
                      <a:cubicBezTo>
                        <a:pt x="1378" y="1215"/>
                        <a:pt x="1348" y="1185"/>
                        <a:pt x="1311" y="1185"/>
                      </a:cubicBezTo>
                      <a:close/>
                      <a:moveTo>
                        <a:pt x="1201" y="0"/>
                      </a:moveTo>
                      <a:cubicBezTo>
                        <a:pt x="192" y="0"/>
                        <a:pt x="192" y="0"/>
                        <a:pt x="192" y="0"/>
                      </a:cubicBezTo>
                      <a:cubicBezTo>
                        <a:pt x="86" y="0"/>
                        <a:pt x="0" y="86"/>
                        <a:pt x="0" y="192"/>
                      </a:cubicBezTo>
                      <a:cubicBezTo>
                        <a:pt x="0" y="851"/>
                        <a:pt x="0" y="851"/>
                        <a:pt x="0" y="851"/>
                      </a:cubicBezTo>
                      <a:cubicBezTo>
                        <a:pt x="0" y="957"/>
                        <a:pt x="86" y="1044"/>
                        <a:pt x="192" y="1044"/>
                      </a:cubicBezTo>
                      <a:cubicBezTo>
                        <a:pt x="1201" y="1044"/>
                        <a:pt x="1201" y="1044"/>
                        <a:pt x="1201" y="1044"/>
                      </a:cubicBezTo>
                      <a:cubicBezTo>
                        <a:pt x="1307" y="1044"/>
                        <a:pt x="1393" y="957"/>
                        <a:pt x="1393" y="851"/>
                      </a:cubicBezTo>
                      <a:cubicBezTo>
                        <a:pt x="1393" y="192"/>
                        <a:pt x="1393" y="192"/>
                        <a:pt x="1393" y="192"/>
                      </a:cubicBezTo>
                      <a:cubicBezTo>
                        <a:pt x="1393" y="86"/>
                        <a:pt x="1307" y="0"/>
                        <a:pt x="1201" y="0"/>
                      </a:cubicBezTo>
                      <a:close/>
                      <a:moveTo>
                        <a:pt x="1275" y="851"/>
                      </a:moveTo>
                      <a:cubicBezTo>
                        <a:pt x="1275" y="892"/>
                        <a:pt x="1242" y="926"/>
                        <a:pt x="1201" y="926"/>
                      </a:cubicBezTo>
                      <a:cubicBezTo>
                        <a:pt x="192" y="926"/>
                        <a:pt x="192" y="926"/>
                        <a:pt x="192" y="926"/>
                      </a:cubicBezTo>
                      <a:cubicBezTo>
                        <a:pt x="151" y="926"/>
                        <a:pt x="118" y="892"/>
                        <a:pt x="118" y="851"/>
                      </a:cubicBezTo>
                      <a:cubicBezTo>
                        <a:pt x="118" y="192"/>
                        <a:pt x="118" y="192"/>
                        <a:pt x="118" y="192"/>
                      </a:cubicBezTo>
                      <a:cubicBezTo>
                        <a:pt x="118" y="151"/>
                        <a:pt x="151" y="118"/>
                        <a:pt x="192" y="118"/>
                      </a:cubicBezTo>
                      <a:cubicBezTo>
                        <a:pt x="1201" y="118"/>
                        <a:pt x="1201" y="118"/>
                        <a:pt x="1201" y="118"/>
                      </a:cubicBezTo>
                      <a:cubicBezTo>
                        <a:pt x="1242" y="118"/>
                        <a:pt x="1275" y="151"/>
                        <a:pt x="1275" y="192"/>
                      </a:cubicBezTo>
                      <a:lnTo>
                        <a:pt x="1275" y="85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230" name="모서리가 둥근 직사각형 229"/>
            <p:cNvSpPr/>
            <p:nvPr/>
          </p:nvSpPr>
          <p:spPr>
            <a:xfrm>
              <a:off x="814647" y="1100529"/>
              <a:ext cx="7539644" cy="1360753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2" name="그룹 26"/>
          <p:cNvGrpSpPr/>
          <p:nvPr/>
        </p:nvGrpSpPr>
        <p:grpSpPr>
          <a:xfrm>
            <a:off x="1180330" y="2657607"/>
            <a:ext cx="6783341" cy="2681605"/>
            <a:chOff x="1078255" y="2657607"/>
            <a:chExt cx="6783341" cy="2681605"/>
          </a:xfrm>
        </p:grpSpPr>
        <p:grpSp>
          <p:nvGrpSpPr>
            <p:cNvPr id="23" name="그룹 25"/>
            <p:cNvGrpSpPr/>
            <p:nvPr/>
          </p:nvGrpSpPr>
          <p:grpSpPr>
            <a:xfrm>
              <a:off x="1078255" y="2657607"/>
              <a:ext cx="6783341" cy="381924"/>
              <a:chOff x="1087184" y="2657607"/>
              <a:chExt cx="6783341" cy="381924"/>
            </a:xfrm>
          </p:grpSpPr>
          <p:grpSp>
            <p:nvGrpSpPr>
              <p:cNvPr id="24" name="그룹 12"/>
              <p:cNvGrpSpPr/>
              <p:nvPr/>
            </p:nvGrpSpPr>
            <p:grpSpPr>
              <a:xfrm>
                <a:off x="1087184" y="2657607"/>
                <a:ext cx="6783341" cy="381924"/>
                <a:chOff x="1087184" y="3083289"/>
                <a:chExt cx="6783341" cy="381924"/>
              </a:xfrm>
            </p:grpSpPr>
            <p:sp>
              <p:nvSpPr>
                <p:cNvPr id="154" name="모서리가 둥근 직사각형 153"/>
                <p:cNvSpPr/>
                <p:nvPr/>
              </p:nvSpPr>
              <p:spPr>
                <a:xfrm>
                  <a:off x="1087184" y="3083289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57" name="모서리가 둥근 직사각형 156"/>
                <p:cNvSpPr/>
                <p:nvPr/>
              </p:nvSpPr>
              <p:spPr>
                <a:xfrm>
                  <a:off x="2455560" y="3083289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60" name="모서리가 둥근 직사각형 159"/>
                <p:cNvSpPr/>
                <p:nvPr/>
              </p:nvSpPr>
              <p:spPr>
                <a:xfrm>
                  <a:off x="3823936" y="3083289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63" name="모서리가 둥근 직사각형 162"/>
                <p:cNvSpPr/>
                <p:nvPr/>
              </p:nvSpPr>
              <p:spPr>
                <a:xfrm>
                  <a:off x="5192312" y="3083289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72" name="모서리가 둥근 직사각형 171"/>
                <p:cNvSpPr/>
                <p:nvPr/>
              </p:nvSpPr>
              <p:spPr>
                <a:xfrm>
                  <a:off x="6560688" y="3083289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pic>
            <p:nvPicPr>
              <p:cNvPr id="133" name="Picture 7"/>
              <p:cNvPicPr>
                <a:picLocks noChangeAspect="1" noChangeArrowheads="1"/>
              </p:cNvPicPr>
              <p:nvPr/>
            </p:nvPicPr>
            <p:blipFill>
              <a:blip r:embed="rId3" cstate="email"/>
              <a:srcRect/>
              <a:stretch>
                <a:fillRect/>
              </a:stretch>
            </p:blipFill>
            <p:spPr bwMode="auto">
              <a:xfrm>
                <a:off x="1201573" y="2730518"/>
                <a:ext cx="1081058" cy="243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4" name="Picture 4"/>
              <p:cNvPicPr>
                <a:picLocks noChangeAspect="1" noChangeArrowheads="1"/>
              </p:cNvPicPr>
              <p:nvPr/>
            </p:nvPicPr>
            <p:blipFill>
              <a:blip r:embed="rId4" cstate="email"/>
              <a:srcRect/>
              <a:stretch>
                <a:fillRect/>
              </a:stretch>
            </p:blipFill>
            <p:spPr bwMode="auto">
              <a:xfrm>
                <a:off x="2637203" y="2686733"/>
                <a:ext cx="961369" cy="3451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5" name="그림 13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7023" y="2751815"/>
                <a:ext cx="908270" cy="213591"/>
              </a:xfrm>
              <a:prstGeom prst="rect">
                <a:avLst/>
              </a:prstGeom>
            </p:spPr>
          </p:pic>
          <p:pic>
            <p:nvPicPr>
              <p:cNvPr id="136" name="Picture 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36620" y="2696598"/>
                <a:ext cx="821220" cy="3295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7" name="그림 13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31480" y="2719820"/>
                <a:ext cx="968252" cy="261217"/>
              </a:xfrm>
              <a:prstGeom prst="rect">
                <a:avLst/>
              </a:prstGeom>
            </p:spPr>
          </p:pic>
        </p:grpSp>
        <p:grpSp>
          <p:nvGrpSpPr>
            <p:cNvPr id="25" name="그룹 24"/>
            <p:cNvGrpSpPr/>
            <p:nvPr/>
          </p:nvGrpSpPr>
          <p:grpSpPr>
            <a:xfrm>
              <a:off x="1078255" y="3117543"/>
              <a:ext cx="6783341" cy="381924"/>
              <a:chOff x="1087184" y="3098061"/>
              <a:chExt cx="6783341" cy="381924"/>
            </a:xfrm>
          </p:grpSpPr>
          <p:grpSp>
            <p:nvGrpSpPr>
              <p:cNvPr id="26" name="그룹 13"/>
              <p:cNvGrpSpPr/>
              <p:nvPr/>
            </p:nvGrpSpPr>
            <p:grpSpPr>
              <a:xfrm>
                <a:off x="1087184" y="3098061"/>
                <a:ext cx="6783341" cy="381924"/>
                <a:chOff x="1087184" y="3523743"/>
                <a:chExt cx="6783341" cy="381924"/>
              </a:xfrm>
            </p:grpSpPr>
            <p:sp>
              <p:nvSpPr>
                <p:cNvPr id="203" name="모서리가 둥근 직사각형 202"/>
                <p:cNvSpPr/>
                <p:nvPr/>
              </p:nvSpPr>
              <p:spPr>
                <a:xfrm>
                  <a:off x="1087184" y="3523743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06" name="모서리가 둥근 직사각형 205"/>
                <p:cNvSpPr/>
                <p:nvPr/>
              </p:nvSpPr>
              <p:spPr>
                <a:xfrm>
                  <a:off x="2455560" y="3523743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09" name="모서리가 둥근 직사각형 208"/>
                <p:cNvSpPr/>
                <p:nvPr/>
              </p:nvSpPr>
              <p:spPr>
                <a:xfrm>
                  <a:off x="3823936" y="3523743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12" name="모서리가 둥근 직사각형 211"/>
                <p:cNvSpPr/>
                <p:nvPr/>
              </p:nvSpPr>
              <p:spPr>
                <a:xfrm>
                  <a:off x="5192312" y="3523743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15" name="모서리가 둥근 직사각형 214"/>
                <p:cNvSpPr/>
                <p:nvPr/>
              </p:nvSpPr>
              <p:spPr>
                <a:xfrm>
                  <a:off x="6560688" y="3523743"/>
                  <a:ext cx="1309837" cy="381924"/>
                </a:xfrm>
                <a:prstGeom prst="roundRect">
                  <a:avLst/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pic>
            <p:nvPicPr>
              <p:cNvPr id="138" name="Picture 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201573" y="3172524"/>
                <a:ext cx="1073862" cy="2407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9" name="그림 138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45064" y="3184733"/>
                <a:ext cx="1178056" cy="190541"/>
              </a:xfrm>
              <a:prstGeom prst="rect">
                <a:avLst/>
              </a:prstGeom>
            </p:spPr>
          </p:pic>
          <p:pic>
            <p:nvPicPr>
              <p:cNvPr id="140" name="Picture 4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3997856" y="3175698"/>
                <a:ext cx="961995" cy="249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1" name="그림 140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99068" y="3150016"/>
                <a:ext cx="869678" cy="302788"/>
              </a:xfrm>
              <a:prstGeom prst="rect">
                <a:avLst/>
              </a:prstGeom>
            </p:spPr>
          </p:pic>
          <p:pic>
            <p:nvPicPr>
              <p:cNvPr id="142" name="그림 141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26110" y="3125061"/>
                <a:ext cx="785426" cy="348836"/>
              </a:xfrm>
              <a:prstGeom prst="rect">
                <a:avLst/>
              </a:prstGeom>
            </p:spPr>
          </p:pic>
        </p:grpSp>
        <p:grpSp>
          <p:nvGrpSpPr>
            <p:cNvPr id="27" name="그룹 23"/>
            <p:cNvGrpSpPr/>
            <p:nvPr/>
          </p:nvGrpSpPr>
          <p:grpSpPr>
            <a:xfrm>
              <a:off x="1078255" y="3577479"/>
              <a:ext cx="6783341" cy="381924"/>
              <a:chOff x="1087184" y="3557525"/>
              <a:chExt cx="6783341" cy="381924"/>
            </a:xfrm>
          </p:grpSpPr>
          <p:sp>
            <p:nvSpPr>
              <p:cNvPr id="101" name="모서리가 둥근 직사각형 100"/>
              <p:cNvSpPr/>
              <p:nvPr/>
            </p:nvSpPr>
            <p:spPr>
              <a:xfrm>
                <a:off x="1087184" y="3557525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2" name="모서리가 둥근 직사각형 101"/>
              <p:cNvSpPr/>
              <p:nvPr/>
            </p:nvSpPr>
            <p:spPr>
              <a:xfrm>
                <a:off x="2455560" y="3557525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3" name="모서리가 둥근 직사각형 102"/>
              <p:cNvSpPr/>
              <p:nvPr/>
            </p:nvSpPr>
            <p:spPr>
              <a:xfrm>
                <a:off x="3823936" y="3557525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4" name="모서리가 둥근 직사각형 103"/>
              <p:cNvSpPr/>
              <p:nvPr/>
            </p:nvSpPr>
            <p:spPr>
              <a:xfrm>
                <a:off x="5192312" y="3557525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9" name="모서리가 둥근 직사각형 108"/>
              <p:cNvSpPr/>
              <p:nvPr/>
            </p:nvSpPr>
            <p:spPr>
              <a:xfrm>
                <a:off x="6560688" y="3557525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144" name="그림 143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15535" y="3610139"/>
                <a:ext cx="859566" cy="305265"/>
              </a:xfrm>
              <a:prstGeom prst="rect">
                <a:avLst/>
              </a:prstGeom>
            </p:spPr>
          </p:pic>
          <p:pic>
            <p:nvPicPr>
              <p:cNvPr id="145" name="그림 144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6503" y="3584471"/>
                <a:ext cx="795177" cy="338927"/>
              </a:xfrm>
              <a:prstGeom prst="rect">
                <a:avLst/>
              </a:prstGeom>
            </p:spPr>
          </p:pic>
          <p:pic>
            <p:nvPicPr>
              <p:cNvPr id="146" name="Picture 5" descr="한화갤러리아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3158" y="3619701"/>
                <a:ext cx="1133084" cy="2909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1" name="그림 90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3364" y="3608118"/>
                <a:ext cx="1029987" cy="262910"/>
              </a:xfrm>
              <a:prstGeom prst="rect">
                <a:avLst/>
              </a:prstGeom>
            </p:spPr>
          </p:pic>
          <p:pic>
            <p:nvPicPr>
              <p:cNvPr id="92" name="그림 91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31480" y="3610139"/>
                <a:ext cx="905630" cy="290709"/>
              </a:xfrm>
              <a:prstGeom prst="rect">
                <a:avLst/>
              </a:prstGeom>
            </p:spPr>
          </p:pic>
        </p:grpSp>
        <p:grpSp>
          <p:nvGrpSpPr>
            <p:cNvPr id="28" name="그룹 16"/>
            <p:cNvGrpSpPr/>
            <p:nvPr/>
          </p:nvGrpSpPr>
          <p:grpSpPr>
            <a:xfrm>
              <a:off x="1078255" y="4037415"/>
              <a:ext cx="6783341" cy="381924"/>
              <a:chOff x="1090400" y="4016989"/>
              <a:chExt cx="6783341" cy="381924"/>
            </a:xfrm>
          </p:grpSpPr>
          <p:sp>
            <p:nvSpPr>
              <p:cNvPr id="113" name="모서리가 둥근 직사각형 112"/>
              <p:cNvSpPr/>
              <p:nvPr/>
            </p:nvSpPr>
            <p:spPr>
              <a:xfrm>
                <a:off x="1090400" y="4016989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7" name="모서리가 둥근 직사각형 116"/>
              <p:cNvSpPr/>
              <p:nvPr/>
            </p:nvSpPr>
            <p:spPr>
              <a:xfrm>
                <a:off x="2458776" y="4016989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1" name="모서리가 둥근 직사각형 120"/>
              <p:cNvSpPr/>
              <p:nvPr/>
            </p:nvSpPr>
            <p:spPr>
              <a:xfrm>
                <a:off x="3827152" y="4016989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2" name="모서리가 둥근 직사각형 121"/>
              <p:cNvSpPr/>
              <p:nvPr/>
            </p:nvSpPr>
            <p:spPr>
              <a:xfrm>
                <a:off x="5195528" y="4016989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3" name="모서리가 둥근 직사각형 122"/>
              <p:cNvSpPr/>
              <p:nvPr/>
            </p:nvSpPr>
            <p:spPr>
              <a:xfrm>
                <a:off x="6563904" y="4016989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143" name="그림 142"/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76617" y="4048332"/>
                <a:ext cx="937403" cy="319239"/>
              </a:xfrm>
              <a:prstGeom prst="rect">
                <a:avLst/>
              </a:prstGeom>
            </p:spPr>
          </p:pic>
          <p:pic>
            <p:nvPicPr>
              <p:cNvPr id="147" name="그림 146"/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07594" y="4126575"/>
                <a:ext cx="1012201" cy="162753"/>
              </a:xfrm>
              <a:prstGeom prst="rect">
                <a:avLst/>
              </a:prstGeom>
            </p:spPr>
          </p:pic>
          <p:pic>
            <p:nvPicPr>
              <p:cNvPr id="148" name="그림 147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77609" y="4055638"/>
                <a:ext cx="808923" cy="304626"/>
              </a:xfrm>
              <a:prstGeom prst="rect">
                <a:avLst/>
              </a:prstGeom>
            </p:spPr>
          </p:pic>
          <p:pic>
            <p:nvPicPr>
              <p:cNvPr id="149" name="그림 148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2726" y="4094123"/>
                <a:ext cx="1095440" cy="227657"/>
              </a:xfrm>
              <a:prstGeom prst="rect">
                <a:avLst/>
              </a:prstGeom>
            </p:spPr>
          </p:pic>
          <p:pic>
            <p:nvPicPr>
              <p:cNvPr id="161" name="그림 160"/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865963" y="4065643"/>
                <a:ext cx="705718" cy="284617"/>
              </a:xfrm>
              <a:prstGeom prst="rect">
                <a:avLst/>
              </a:prstGeom>
            </p:spPr>
          </p:pic>
        </p:grpSp>
        <p:grpSp>
          <p:nvGrpSpPr>
            <p:cNvPr id="29" name="그룹 22"/>
            <p:cNvGrpSpPr/>
            <p:nvPr/>
          </p:nvGrpSpPr>
          <p:grpSpPr>
            <a:xfrm>
              <a:off x="1078255" y="4497351"/>
              <a:ext cx="6783341" cy="381924"/>
              <a:chOff x="1087184" y="4482541"/>
              <a:chExt cx="6783341" cy="381924"/>
            </a:xfrm>
          </p:grpSpPr>
          <p:sp>
            <p:nvSpPr>
              <p:cNvPr id="125" name="모서리가 둥근 직사각형 124"/>
              <p:cNvSpPr/>
              <p:nvPr/>
            </p:nvSpPr>
            <p:spPr>
              <a:xfrm>
                <a:off x="1087184" y="4482541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9" name="모서리가 둥근 직사각형 128"/>
              <p:cNvSpPr/>
              <p:nvPr/>
            </p:nvSpPr>
            <p:spPr>
              <a:xfrm>
                <a:off x="2455560" y="4482541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0" name="모서리가 둥근 직사각형 129"/>
              <p:cNvSpPr/>
              <p:nvPr/>
            </p:nvSpPr>
            <p:spPr>
              <a:xfrm>
                <a:off x="3823936" y="4482541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1" name="모서리가 둥근 직사각형 130"/>
              <p:cNvSpPr/>
              <p:nvPr/>
            </p:nvSpPr>
            <p:spPr>
              <a:xfrm>
                <a:off x="5192312" y="4482541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2" name="모서리가 둥근 직사각형 131"/>
              <p:cNvSpPr/>
              <p:nvPr/>
            </p:nvSpPr>
            <p:spPr>
              <a:xfrm>
                <a:off x="6560688" y="4482541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162" name="그림 161"/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385718" y="4494745"/>
                <a:ext cx="712769" cy="357517"/>
              </a:xfrm>
              <a:prstGeom prst="rect">
                <a:avLst/>
              </a:prstGeom>
            </p:spPr>
          </p:pic>
          <p:pic>
            <p:nvPicPr>
              <p:cNvPr id="164" name="그림 163"/>
              <p:cNvPicPr>
                <a:picLocks noChangeAspect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2560044" y="4517452"/>
                <a:ext cx="1100868" cy="312103"/>
              </a:xfrm>
              <a:prstGeom prst="rect">
                <a:avLst/>
              </a:prstGeom>
            </p:spPr>
          </p:pic>
          <p:pic>
            <p:nvPicPr>
              <p:cNvPr id="165" name="그림 164"/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911288" y="4504125"/>
                <a:ext cx="1135133" cy="338757"/>
              </a:xfrm>
              <a:prstGeom prst="rect">
                <a:avLst/>
              </a:prstGeom>
            </p:spPr>
          </p:pic>
          <p:pic>
            <p:nvPicPr>
              <p:cNvPr id="166" name="그림 165"/>
              <p:cNvPicPr>
                <a:picLocks noChangeAspect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5307170" y="4516395"/>
                <a:ext cx="1080120" cy="314217"/>
              </a:xfrm>
              <a:prstGeom prst="rect">
                <a:avLst/>
              </a:prstGeom>
            </p:spPr>
          </p:pic>
          <p:pic>
            <p:nvPicPr>
              <p:cNvPr id="167" name="그림 166"/>
              <p:cNvPicPr>
                <a:picLocks noChangeAspect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6676672" y="4506979"/>
                <a:ext cx="1077868" cy="333049"/>
              </a:xfrm>
              <a:prstGeom prst="rect">
                <a:avLst/>
              </a:prstGeom>
            </p:spPr>
          </p:pic>
        </p:grpSp>
        <p:grpSp>
          <p:nvGrpSpPr>
            <p:cNvPr id="30" name="그룹 15"/>
            <p:cNvGrpSpPr/>
            <p:nvPr/>
          </p:nvGrpSpPr>
          <p:grpSpPr>
            <a:xfrm>
              <a:off x="1078255" y="4957288"/>
              <a:ext cx="6783341" cy="381924"/>
              <a:chOff x="1066109" y="4957288"/>
              <a:chExt cx="6783341" cy="381924"/>
            </a:xfrm>
          </p:grpSpPr>
          <p:sp>
            <p:nvSpPr>
              <p:cNvPr id="234" name="모서리가 둥근 직사각형 233"/>
              <p:cNvSpPr/>
              <p:nvPr/>
            </p:nvSpPr>
            <p:spPr>
              <a:xfrm>
                <a:off x="1066109" y="4957288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5" name="모서리가 둥근 직사각형 234"/>
              <p:cNvSpPr/>
              <p:nvPr/>
            </p:nvSpPr>
            <p:spPr>
              <a:xfrm>
                <a:off x="2434485" y="4957288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6" name="모서리가 둥근 직사각형 235"/>
              <p:cNvSpPr/>
              <p:nvPr/>
            </p:nvSpPr>
            <p:spPr>
              <a:xfrm>
                <a:off x="3802861" y="4957288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7" name="모서리가 둥근 직사각형 236"/>
              <p:cNvSpPr/>
              <p:nvPr/>
            </p:nvSpPr>
            <p:spPr>
              <a:xfrm>
                <a:off x="5171237" y="4957288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8" name="모서리가 둥근 직사각형 237"/>
              <p:cNvSpPr/>
              <p:nvPr/>
            </p:nvSpPr>
            <p:spPr>
              <a:xfrm>
                <a:off x="6539613" y="4957288"/>
                <a:ext cx="1309837" cy="381924"/>
              </a:xfrm>
              <a:prstGeom prst="round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245" name="그림 244"/>
              <p:cNvPicPr>
                <a:picLocks noChangeAspect="1"/>
              </p:cNvPicPr>
              <p:nvPr/>
            </p:nvPicPr>
            <p:blipFill>
              <a:blip r:embed="rId28" cstate="print"/>
              <a:stretch>
                <a:fillRect/>
              </a:stretch>
            </p:blipFill>
            <p:spPr>
              <a:xfrm>
                <a:off x="1206537" y="4989674"/>
                <a:ext cx="1028979" cy="314850"/>
              </a:xfrm>
              <a:prstGeom prst="rect">
                <a:avLst/>
              </a:prstGeom>
            </p:spPr>
          </p:pic>
          <p:pic>
            <p:nvPicPr>
              <p:cNvPr id="246" name="그림 245"/>
              <p:cNvPicPr>
                <a:picLocks noChangeAspect="1"/>
              </p:cNvPicPr>
              <p:nvPr/>
            </p:nvPicPr>
            <p:blipFill>
              <a:blip r:embed="rId29" cstate="print"/>
              <a:stretch>
                <a:fillRect/>
              </a:stretch>
            </p:blipFill>
            <p:spPr>
              <a:xfrm>
                <a:off x="2483774" y="4999656"/>
                <a:ext cx="1165630" cy="294885"/>
              </a:xfrm>
              <a:prstGeom prst="rect">
                <a:avLst/>
              </a:prstGeom>
            </p:spPr>
          </p:pic>
          <p:pic>
            <p:nvPicPr>
              <p:cNvPr id="247" name="그림 246"/>
              <p:cNvPicPr>
                <a:picLocks noChangeAspect="1"/>
              </p:cNvPicPr>
              <p:nvPr/>
            </p:nvPicPr>
            <p:blipFill>
              <a:blip r:embed="rId30" cstate="print"/>
              <a:stretch>
                <a:fillRect/>
              </a:stretch>
            </p:blipFill>
            <p:spPr>
              <a:xfrm>
                <a:off x="5278505" y="5030689"/>
                <a:ext cx="1095301" cy="232818"/>
              </a:xfrm>
              <a:prstGeom prst="rect">
                <a:avLst/>
              </a:prstGeom>
            </p:spPr>
          </p:pic>
          <p:pic>
            <p:nvPicPr>
              <p:cNvPr id="248" name="그림 247"/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919988" y="4995858"/>
                <a:ext cx="1075583" cy="309768"/>
              </a:xfrm>
              <a:prstGeom prst="rect">
                <a:avLst/>
              </a:prstGeom>
            </p:spPr>
          </p:pic>
          <p:pic>
            <p:nvPicPr>
              <p:cNvPr id="250" name="그림 249"/>
              <p:cNvPicPr>
                <a:picLocks noChangeAspect="1"/>
              </p:cNvPicPr>
              <p:nvPr/>
            </p:nvPicPr>
            <p:blipFill>
              <a:blip r:embed="rId32" cstate="print"/>
              <a:stretch>
                <a:fillRect/>
              </a:stretch>
            </p:blipFill>
            <p:spPr>
              <a:xfrm>
                <a:off x="6858103" y="4985032"/>
                <a:ext cx="672857" cy="326436"/>
              </a:xfrm>
              <a:prstGeom prst="rect">
                <a:avLst/>
              </a:prstGeom>
            </p:spPr>
          </p:pic>
        </p:grpSp>
      </p:grpSp>
      <p:pic>
        <p:nvPicPr>
          <p:cNvPr id="169" name="그림 168"/>
          <p:cNvPicPr>
            <a:picLocks noChangeAspect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150" name="직사각형 149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151" name="직선 연결선 150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Box 169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148682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-2985" y="1701418"/>
            <a:ext cx="9144000" cy="486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1" name="TextBox 10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Global Network</a:t>
            </a:r>
          </a:p>
        </p:txBody>
      </p:sp>
      <p:sp>
        <p:nvSpPr>
          <p:cNvPr id="27" name="양쪽 모서리가 둥근 사각형 26"/>
          <p:cNvSpPr/>
          <p:nvPr/>
        </p:nvSpPr>
        <p:spPr>
          <a:xfrm rot="5400000" flipH="1">
            <a:off x="737519" y="373355"/>
            <a:ext cx="352800" cy="1872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-87464" y="1155467"/>
            <a:ext cx="2002767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무역 현황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15303" y="6612785"/>
            <a:ext cx="530352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" y="341972"/>
            <a:ext cx="9001981" cy="7827738"/>
          </a:xfrm>
          <a:prstGeom prst="rect">
            <a:avLst/>
          </a:prstGeom>
        </p:spPr>
      </p:pic>
      <p:sp>
        <p:nvSpPr>
          <p:cNvPr id="44" name="모서리가 둥근 직사각형 43"/>
          <p:cNvSpPr/>
          <p:nvPr/>
        </p:nvSpPr>
        <p:spPr>
          <a:xfrm>
            <a:off x="6204985" y="4229485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미국</a:t>
            </a:r>
          </a:p>
        </p:txBody>
      </p:sp>
      <p:sp>
        <p:nvSpPr>
          <p:cNvPr id="45" name="타원 44"/>
          <p:cNvSpPr/>
          <p:nvPr/>
        </p:nvSpPr>
        <p:spPr>
          <a:xfrm>
            <a:off x="4008012" y="4207625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828519" y="4363968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일본</a:t>
            </a:r>
          </a:p>
        </p:txBody>
      </p:sp>
      <p:sp>
        <p:nvSpPr>
          <p:cNvPr id="57" name="모서리가 둥근 직사각형 56"/>
          <p:cNvSpPr/>
          <p:nvPr/>
        </p:nvSpPr>
        <p:spPr>
          <a:xfrm>
            <a:off x="2916463" y="4295767"/>
            <a:ext cx="761245" cy="268345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베트남</a:t>
            </a:r>
          </a:p>
        </p:txBody>
      </p:sp>
      <p:sp>
        <p:nvSpPr>
          <p:cNvPr id="59" name="모서리가 둥근 직사각형 58"/>
          <p:cNvSpPr/>
          <p:nvPr/>
        </p:nvSpPr>
        <p:spPr>
          <a:xfrm>
            <a:off x="1244669" y="4125600"/>
            <a:ext cx="809053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루마니아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1175254" y="1922169"/>
            <a:ext cx="67810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[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해외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4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개의 지사 포함 총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개국에 수출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]</a:t>
            </a:r>
            <a:endParaRPr lang="ko-KR" altLang="en-US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6124493" y="3505551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5788832" y="3232899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캐나다</a:t>
            </a:r>
          </a:p>
        </p:txBody>
      </p:sp>
      <p:sp>
        <p:nvSpPr>
          <p:cNvPr id="65" name="모서리가 둥근 직사각형 64"/>
          <p:cNvSpPr/>
          <p:nvPr/>
        </p:nvSpPr>
        <p:spPr>
          <a:xfrm>
            <a:off x="2916463" y="3980751"/>
            <a:ext cx="761245" cy="268345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중국</a:t>
            </a:r>
          </a:p>
        </p:txBody>
      </p:sp>
      <p:sp>
        <p:nvSpPr>
          <p:cNvPr id="66" name="타원 65"/>
          <p:cNvSpPr/>
          <p:nvPr/>
        </p:nvSpPr>
        <p:spPr>
          <a:xfrm>
            <a:off x="3240805" y="4727682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모서리가 둥근 직사각형 66"/>
          <p:cNvSpPr/>
          <p:nvPr/>
        </p:nvSpPr>
        <p:spPr>
          <a:xfrm>
            <a:off x="2475263" y="4651533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태국</a:t>
            </a:r>
          </a:p>
        </p:txBody>
      </p:sp>
      <p:sp>
        <p:nvSpPr>
          <p:cNvPr id="68" name="타원 67"/>
          <p:cNvSpPr/>
          <p:nvPr/>
        </p:nvSpPr>
        <p:spPr>
          <a:xfrm>
            <a:off x="2332768" y="3773475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모서리가 둥근 직사각형 68"/>
          <p:cNvSpPr/>
          <p:nvPr/>
        </p:nvSpPr>
        <p:spPr>
          <a:xfrm>
            <a:off x="2027925" y="3987496"/>
            <a:ext cx="817752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카자흐스탄</a:t>
            </a:r>
          </a:p>
        </p:txBody>
      </p:sp>
      <p:sp>
        <p:nvSpPr>
          <p:cNvPr id="70" name="타원 69"/>
          <p:cNvSpPr/>
          <p:nvPr/>
        </p:nvSpPr>
        <p:spPr>
          <a:xfrm>
            <a:off x="1902164" y="3832562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모서리가 둥근 직사각형 70"/>
          <p:cNvSpPr/>
          <p:nvPr/>
        </p:nvSpPr>
        <p:spPr>
          <a:xfrm>
            <a:off x="1634205" y="3446350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터키</a:t>
            </a:r>
          </a:p>
        </p:txBody>
      </p:sp>
      <p:sp>
        <p:nvSpPr>
          <p:cNvPr id="72" name="타원 71"/>
          <p:cNvSpPr/>
          <p:nvPr/>
        </p:nvSpPr>
        <p:spPr>
          <a:xfrm>
            <a:off x="1698361" y="3281276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모서리가 둥근 직사각형 72"/>
          <p:cNvSpPr/>
          <p:nvPr/>
        </p:nvSpPr>
        <p:spPr>
          <a:xfrm>
            <a:off x="1393517" y="2918029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덴마크</a:t>
            </a:r>
          </a:p>
        </p:txBody>
      </p:sp>
      <p:sp>
        <p:nvSpPr>
          <p:cNvPr id="80" name="타원 79"/>
          <p:cNvSpPr/>
          <p:nvPr/>
        </p:nvSpPr>
        <p:spPr>
          <a:xfrm>
            <a:off x="1393517" y="3516972"/>
            <a:ext cx="151558" cy="151558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553839" y="3416877"/>
            <a:ext cx="761245" cy="268345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영국</a:t>
            </a:r>
          </a:p>
        </p:txBody>
      </p:sp>
      <p:sp>
        <p:nvSpPr>
          <p:cNvPr id="78" name="모서리가 둥근 직사각형 77"/>
          <p:cNvSpPr/>
          <p:nvPr/>
        </p:nvSpPr>
        <p:spPr>
          <a:xfrm>
            <a:off x="5010461" y="5642789"/>
            <a:ext cx="1010777" cy="552450"/>
          </a:xfrm>
          <a:prstGeom prst="roundRect">
            <a:avLst/>
          </a:prstGeom>
          <a:noFill/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1"/>
          <p:cNvGrpSpPr/>
          <p:nvPr/>
        </p:nvGrpSpPr>
        <p:grpSpPr>
          <a:xfrm>
            <a:off x="5218983" y="5770267"/>
            <a:ext cx="645028" cy="297494"/>
            <a:chOff x="5218983" y="5810779"/>
            <a:chExt cx="645028" cy="297494"/>
          </a:xfrm>
        </p:grpSpPr>
        <p:grpSp>
          <p:nvGrpSpPr>
            <p:cNvPr id="4" name="그룹 3"/>
            <p:cNvGrpSpPr/>
            <p:nvPr/>
          </p:nvGrpSpPr>
          <p:grpSpPr>
            <a:xfrm>
              <a:off x="5218983" y="5810779"/>
              <a:ext cx="645028" cy="123111"/>
              <a:chOff x="5214262" y="6000551"/>
              <a:chExt cx="645028" cy="123111"/>
            </a:xfrm>
          </p:grpSpPr>
          <p:sp>
            <p:nvSpPr>
              <p:cNvPr id="75" name="직사각형 74"/>
              <p:cNvSpPr/>
              <p:nvPr/>
            </p:nvSpPr>
            <p:spPr>
              <a:xfrm>
                <a:off x="5214262" y="6002986"/>
                <a:ext cx="134007" cy="118241"/>
              </a:xfrm>
              <a:prstGeom prst="rect">
                <a:avLst/>
              </a:prstGeom>
              <a:solidFill>
                <a:srgbClr val="C00000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6" name="Rectangle 92"/>
              <p:cNvSpPr>
                <a:spLocks noChangeArrowheads="1"/>
              </p:cNvSpPr>
              <p:nvPr/>
            </p:nvSpPr>
            <p:spPr bwMode="auto">
              <a:xfrm>
                <a:off x="5448921" y="6000551"/>
                <a:ext cx="410369" cy="1231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800" b="1" noProof="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해외지사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5" name="그룹 46"/>
            <p:cNvGrpSpPr/>
            <p:nvPr/>
          </p:nvGrpSpPr>
          <p:grpSpPr>
            <a:xfrm>
              <a:off x="5222888" y="5985162"/>
              <a:ext cx="542435" cy="123111"/>
              <a:chOff x="5214263" y="5838515"/>
              <a:chExt cx="542435" cy="123111"/>
            </a:xfrm>
          </p:grpSpPr>
          <p:sp>
            <p:nvSpPr>
              <p:cNvPr id="48" name="직사각형 47"/>
              <p:cNvSpPr/>
              <p:nvPr/>
            </p:nvSpPr>
            <p:spPr>
              <a:xfrm>
                <a:off x="5214263" y="5840950"/>
                <a:ext cx="134007" cy="118241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9" name="Rectangle 92"/>
              <p:cNvSpPr>
                <a:spLocks noChangeArrowheads="1"/>
              </p:cNvSpPr>
              <p:nvPr/>
            </p:nvSpPr>
            <p:spPr bwMode="auto">
              <a:xfrm>
                <a:off x="5448921" y="5838515"/>
                <a:ext cx="307777" cy="1231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8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무역</a:t>
                </a:r>
                <a:r>
                  <a:rPr lang="ko-KR" altLang="en-US" sz="800" b="1" noProof="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국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50" name="모서리가 둥근 직사각형 49"/>
          <p:cNvSpPr/>
          <p:nvPr/>
        </p:nvSpPr>
        <p:spPr>
          <a:xfrm>
            <a:off x="6962061" y="5012180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브라질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448270" y="5513643"/>
            <a:ext cx="947819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오스트리아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2461071" y="5003594"/>
            <a:ext cx="947819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인도네시아</a:t>
            </a:r>
          </a:p>
        </p:txBody>
      </p:sp>
      <p:sp>
        <p:nvSpPr>
          <p:cNvPr id="53" name="모서리가 둥근 직사각형 52"/>
          <p:cNvSpPr/>
          <p:nvPr/>
        </p:nvSpPr>
        <p:spPr>
          <a:xfrm>
            <a:off x="2916089" y="3649000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몽골</a:t>
            </a:r>
          </a:p>
        </p:txBody>
      </p:sp>
      <p:sp>
        <p:nvSpPr>
          <p:cNvPr id="55" name="모서리가 둥근 직사각형 54"/>
          <p:cNvSpPr/>
          <p:nvPr/>
        </p:nvSpPr>
        <p:spPr>
          <a:xfrm>
            <a:off x="4209141" y="4847976"/>
            <a:ext cx="761245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필리핀</a:t>
            </a:r>
          </a:p>
        </p:txBody>
      </p:sp>
      <p:sp>
        <p:nvSpPr>
          <p:cNvPr id="56" name="모서리가 둥근 직사각형 55"/>
          <p:cNvSpPr/>
          <p:nvPr/>
        </p:nvSpPr>
        <p:spPr>
          <a:xfrm>
            <a:off x="528375" y="3082585"/>
            <a:ext cx="812171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네덜란드</a:t>
            </a:r>
          </a:p>
        </p:txBody>
      </p:sp>
      <p:sp>
        <p:nvSpPr>
          <p:cNvPr id="60" name="모서리가 둥근 직사각형 59"/>
          <p:cNvSpPr/>
          <p:nvPr/>
        </p:nvSpPr>
        <p:spPr>
          <a:xfrm>
            <a:off x="6703767" y="4677975"/>
            <a:ext cx="842092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콜롬비아</a:t>
            </a:r>
            <a:endParaRPr lang="ko-KR" altLang="en-US" sz="105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509828" y="4059199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7266904" y="5329221"/>
            <a:ext cx="151558" cy="15155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3365712" y="4727681"/>
            <a:ext cx="785418" cy="268345"/>
          </a:xfrm>
          <a:prstGeom prst="roundRect">
            <a:avLst>
              <a:gd name="adj" fmla="val 50000"/>
            </a:avLst>
          </a:prstGeom>
          <a:solidFill>
            <a:schemeClr val="tx1">
              <a:lumMod val="85000"/>
              <a:lumOff val="15000"/>
            </a:schemeClr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싱가포르</a:t>
            </a:r>
          </a:p>
        </p:txBody>
      </p:sp>
      <p:pic>
        <p:nvPicPr>
          <p:cNvPr id="58" name="그림 5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74" name="타원 73"/>
          <p:cNvSpPr/>
          <p:nvPr/>
        </p:nvSpPr>
        <p:spPr>
          <a:xfrm>
            <a:off x="1630587" y="3745571"/>
            <a:ext cx="151558" cy="151558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816305" y="3738609"/>
            <a:ext cx="761245" cy="268345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 w="2540">
            <a:solidFill>
              <a:schemeClr val="bg1"/>
            </a:solidFill>
          </a:ln>
          <a:effectLst>
            <a:outerShdw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독일</a:t>
            </a:r>
          </a:p>
        </p:txBody>
      </p:sp>
      <p:sp>
        <p:nvSpPr>
          <p:cNvPr id="54" name="타원 53"/>
          <p:cNvSpPr/>
          <p:nvPr/>
        </p:nvSpPr>
        <p:spPr>
          <a:xfrm>
            <a:off x="3296712" y="4546726"/>
            <a:ext cx="151558" cy="151558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ko-KR" altLang="en-US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-10768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89" name="직선 연결선 88"/>
          <p:cNvCxnSpPr/>
          <p:nvPr/>
        </p:nvCxnSpPr>
        <p:spPr>
          <a:xfrm>
            <a:off x="-10769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1904201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524737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10"/>
          <a:stretch/>
        </p:blipFill>
        <p:spPr>
          <a:xfrm>
            <a:off x="3357554" y="1284976"/>
            <a:ext cx="5775376" cy="527670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271156" y="1417826"/>
            <a:ext cx="810200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spc="-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Different </a:t>
            </a:r>
          </a:p>
          <a:p>
            <a:r>
              <a:rPr lang="en-US" altLang="ko-KR" sz="8800" spc="-48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Technology</a:t>
            </a:r>
            <a:endParaRPr lang="ko-KR" altLang="en-US" sz="8800" spc="-48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1155" y="3800578"/>
            <a:ext cx="56188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명성만의 특화된 기술력과 노하우로 고객 </a:t>
            </a:r>
            <a:r>
              <a:rPr lang="ko-KR" altLang="en-US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니즈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실현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23"/>
          <p:cNvGrpSpPr/>
          <p:nvPr/>
        </p:nvGrpSpPr>
        <p:grpSpPr>
          <a:xfrm>
            <a:off x="2862153" y="0"/>
            <a:ext cx="3419694" cy="404037"/>
            <a:chOff x="2264736" y="0"/>
            <a:chExt cx="3419694" cy="404037"/>
          </a:xfrm>
        </p:grpSpPr>
        <p:grpSp>
          <p:nvGrpSpPr>
            <p:cNvPr id="3" name="그룹 25"/>
            <p:cNvGrpSpPr/>
            <p:nvPr/>
          </p:nvGrpSpPr>
          <p:grpSpPr>
            <a:xfrm>
              <a:off x="2264736" y="0"/>
              <a:ext cx="1084521" cy="404037"/>
              <a:chOff x="2264736" y="0"/>
              <a:chExt cx="1084521" cy="404037"/>
            </a:xfrm>
          </p:grpSpPr>
          <p:sp>
            <p:nvSpPr>
              <p:cNvPr id="45" name="양쪽 모서리가 둥근 사각형 44"/>
              <p:cNvSpPr/>
              <p:nvPr/>
            </p:nvSpPr>
            <p:spPr>
              <a:xfrm flipV="1">
                <a:off x="2291317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2264736" y="80028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회사 소개</a:t>
                </a:r>
              </a:p>
            </p:txBody>
          </p:sp>
        </p:grpSp>
        <p:grpSp>
          <p:nvGrpSpPr>
            <p:cNvPr id="4" name="그룹 26"/>
            <p:cNvGrpSpPr/>
            <p:nvPr/>
          </p:nvGrpSpPr>
          <p:grpSpPr>
            <a:xfrm>
              <a:off x="3432323" y="0"/>
              <a:ext cx="1084521" cy="404037"/>
              <a:chOff x="3419032" y="0"/>
              <a:chExt cx="1084521" cy="404037"/>
            </a:xfrm>
          </p:grpSpPr>
          <p:sp>
            <p:nvSpPr>
              <p:cNvPr id="43" name="양쪽 모서리가 둥근 사각형 42"/>
              <p:cNvSpPr/>
              <p:nvPr/>
            </p:nvSpPr>
            <p:spPr>
              <a:xfrm flipV="1">
                <a:off x="3445613" y="0"/>
                <a:ext cx="1031358" cy="404037"/>
              </a:xfrm>
              <a:prstGeom prst="round2SameRec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419032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브랜드 소개</a:t>
                </a:r>
              </a:p>
            </p:txBody>
          </p:sp>
        </p:grpSp>
        <p:grpSp>
          <p:nvGrpSpPr>
            <p:cNvPr id="6" name="그룹 27"/>
            <p:cNvGrpSpPr/>
            <p:nvPr/>
          </p:nvGrpSpPr>
          <p:grpSpPr>
            <a:xfrm>
              <a:off x="4599909" y="0"/>
              <a:ext cx="1084521" cy="404037"/>
              <a:chOff x="5713669" y="0"/>
              <a:chExt cx="1084521" cy="404037"/>
            </a:xfrm>
          </p:grpSpPr>
          <p:sp>
            <p:nvSpPr>
              <p:cNvPr id="41" name="양쪽 모서리가 둥근 사각형 40"/>
              <p:cNvSpPr/>
              <p:nvPr/>
            </p:nvSpPr>
            <p:spPr>
              <a:xfrm flipV="1">
                <a:off x="5740250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5713669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비전 및 목표</a:t>
                </a:r>
              </a:p>
            </p:txBody>
          </p:sp>
        </p:grpSp>
      </p:grpSp>
      <p:pic>
        <p:nvPicPr>
          <p:cNvPr id="31" name="그림 3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2252767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한쪽 모서리가 잘린 사각형 42"/>
          <p:cNvSpPr/>
          <p:nvPr/>
        </p:nvSpPr>
        <p:spPr>
          <a:xfrm>
            <a:off x="214851" y="2234096"/>
            <a:ext cx="2802228" cy="3321584"/>
          </a:xfrm>
          <a:prstGeom prst="snip1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4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에어가전분야의 </a:t>
            </a:r>
            <a:r>
              <a:rPr lang="ko-KR" altLang="en-US" sz="1400" b="1" spc="-50" dirty="0">
                <a:ln>
                  <a:noFill/>
                  <a:prstDash val="solid"/>
                </a:ln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신드롬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4" name="타이틀"/>
          <p:cNvSpPr/>
          <p:nvPr/>
        </p:nvSpPr>
        <p:spPr>
          <a:xfrm>
            <a:off x="1615931" y="2947526"/>
            <a:ext cx="65" cy="220060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lnSpc>
                <a:spcPct val="110000"/>
              </a:lnSpc>
            </a:pPr>
            <a:endParaRPr lang="en-US" altLang="ko-KR" sz="130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341612" y="4588587"/>
            <a:ext cx="40744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06533" y="2243336"/>
            <a:ext cx="174731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21485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93"/>
          <p:cNvGrpSpPr/>
          <p:nvPr/>
        </p:nvGrpSpPr>
        <p:grpSpPr>
          <a:xfrm>
            <a:off x="3170886" y="2234096"/>
            <a:ext cx="2802228" cy="3321584"/>
            <a:chOff x="413938" y="3633066"/>
            <a:chExt cx="1980946" cy="2374293"/>
          </a:xfrm>
        </p:grpSpPr>
        <p:sp>
          <p:nvSpPr>
            <p:cNvPr id="49" name="한쪽 모서리가 잘린 사각형 48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93"/>
          <p:cNvGrpSpPr/>
          <p:nvPr/>
        </p:nvGrpSpPr>
        <p:grpSpPr>
          <a:xfrm>
            <a:off x="6126921" y="2234096"/>
            <a:ext cx="2802228" cy="3321584"/>
            <a:chOff x="413938" y="3633066"/>
            <a:chExt cx="1980946" cy="2374293"/>
          </a:xfrm>
        </p:grpSpPr>
        <p:sp>
          <p:nvSpPr>
            <p:cNvPr id="54" name="한쪽 모서리가 잘린 사각형 53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직선 연결선 59"/>
          <p:cNvCxnSpPr/>
          <p:nvPr/>
        </p:nvCxnSpPr>
        <p:spPr>
          <a:xfrm>
            <a:off x="3165949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612692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한쪽 모서리가 잘린 사각형 65"/>
          <p:cNvSpPr/>
          <p:nvPr/>
        </p:nvSpPr>
        <p:spPr>
          <a:xfrm>
            <a:off x="3175823" y="4126177"/>
            <a:ext cx="2792354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한쪽 모서리가 잘린 사각형 66"/>
          <p:cNvSpPr/>
          <p:nvPr/>
        </p:nvSpPr>
        <p:spPr>
          <a:xfrm>
            <a:off x="6131811" y="4126177"/>
            <a:ext cx="2792354" cy="2155981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136098" y="4149080"/>
            <a:ext cx="2803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공기청정제습기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6119164" y="4509120"/>
            <a:ext cx="2802467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CL-8800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220V, 60Hz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고효율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펠티어식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제습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원형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방열핀으로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제습효율 향상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H13 HEPA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필터 적용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ko-KR" altLang="en-US" sz="105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미세먼지 농도 감지</a:t>
            </a:r>
            <a:r>
              <a:rPr lang="en-US" altLang="ko-KR" sz="105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ko-KR" altLang="en-US" sz="105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풍량</a:t>
            </a:r>
            <a:r>
              <a:rPr lang="ko-KR" altLang="en-US" sz="105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자동 조절</a:t>
            </a:r>
            <a:endParaRPr lang="en-US" altLang="ko-KR" sz="10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189436" y="4149080"/>
            <a:ext cx="2763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허니콤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탁상형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선풍기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3153897" y="4509120"/>
            <a:ext cx="2794000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CL-005L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3.6V, 5,000mAh(LG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셀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허니콤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안전망으로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원거리 송풍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　　　　　 무선으로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사용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　　　　　 바람세기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표시부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　　　　　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</a:rPr>
              <a:t>원버튼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간편 조작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　　　　　 상하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˚ 회전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7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4" name="그림 6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404" b="100000" l="223" r="100000">
                        <a14:foregroundMark x1="6626" y1="36162" x2="6626" y2="36162"/>
                        <a14:foregroundMark x1="45100" y1="30909" x2="45100" y2="30909"/>
                        <a14:foregroundMark x1="53842" y1="41616" x2="53842" y2="41616"/>
                        <a14:foregroundMark x1="70379" y1="43030" x2="70379" y2="43030"/>
                        <a14:foregroundMark x1="87639" y1="41010" x2="87639" y2="41010"/>
                        <a14:backgroundMark x1="66900" y1="16561" x2="66900" y2="165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302" y="1338776"/>
            <a:ext cx="2373890" cy="654274"/>
          </a:xfrm>
          <a:prstGeom prst="rect">
            <a:avLst/>
          </a:prstGeom>
        </p:spPr>
      </p:pic>
      <p:sp>
        <p:nvSpPr>
          <p:cNvPr id="65" name="한쪽 모서리가 잘린 사각형 64"/>
          <p:cNvSpPr/>
          <p:nvPr/>
        </p:nvSpPr>
        <p:spPr>
          <a:xfrm>
            <a:off x="216603" y="4126177"/>
            <a:ext cx="2802228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93844" y="4149080"/>
            <a:ext cx="2647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허니콤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스탠드 선풍기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223837" y="4509120"/>
            <a:ext cx="2799884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CL-8900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DC 24V, 1.5A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허니콤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안전망으로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원거리 송풍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BLDC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모터 사용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리모콘으로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원격 조절 가능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좌우 회전각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30~120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˚ 조절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온도 및 시간 표시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19565" r="19565" b="4384"/>
          <a:stretch>
            <a:fillRect/>
          </a:stretch>
        </p:blipFill>
        <p:spPr bwMode="auto">
          <a:xfrm>
            <a:off x="4000499" y="2307380"/>
            <a:ext cx="93697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" t="2965" r="2480" b="2079"/>
          <a:stretch/>
        </p:blipFill>
        <p:spPr>
          <a:xfrm>
            <a:off x="349545" y="2280137"/>
            <a:ext cx="2206231" cy="1800000"/>
          </a:xfrm>
          <a:prstGeom prst="rect">
            <a:avLst/>
          </a:prstGeom>
        </p:spPr>
      </p:pic>
      <p:pic>
        <p:nvPicPr>
          <p:cNvPr id="62" name="그림 61">
            <a:extLst>
              <a:ext uri="{FF2B5EF4-FFF2-40B4-BE49-F238E27FC236}">
                <a16:creationId xmlns:a16="http://schemas.microsoft.com/office/drawing/2014/main" id="{ED4D0FC8-86BB-4B6F-ABDC-5EB44119C8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240" y="2275431"/>
            <a:ext cx="1512000" cy="1821128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93892C47-9535-463A-926B-597B24ACD3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39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한쪽 모서리가 잘린 사각형 42"/>
          <p:cNvSpPr/>
          <p:nvPr/>
        </p:nvSpPr>
        <p:spPr>
          <a:xfrm>
            <a:off x="214851" y="2234096"/>
            <a:ext cx="2802228" cy="3321584"/>
          </a:xfrm>
          <a:prstGeom prst="snip1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3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b="1" spc="-50" dirty="0">
                <a:ln>
                  <a:noFill/>
                  <a:prstDash val="solid"/>
                </a:ln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글로벌 무선가전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을 향한 도전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4" name="타이틀"/>
          <p:cNvSpPr/>
          <p:nvPr/>
        </p:nvSpPr>
        <p:spPr>
          <a:xfrm>
            <a:off x="1615931" y="2947526"/>
            <a:ext cx="65" cy="220060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lnSpc>
                <a:spcPct val="110000"/>
              </a:lnSpc>
            </a:pPr>
            <a:endParaRPr lang="en-US" altLang="ko-KR" sz="130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341612" y="4588587"/>
            <a:ext cx="40744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06533" y="2243336"/>
            <a:ext cx="174731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21485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93"/>
          <p:cNvGrpSpPr/>
          <p:nvPr/>
        </p:nvGrpSpPr>
        <p:grpSpPr>
          <a:xfrm>
            <a:off x="3170886" y="2234096"/>
            <a:ext cx="2802228" cy="3321584"/>
            <a:chOff x="413938" y="3633066"/>
            <a:chExt cx="1980946" cy="2374293"/>
          </a:xfrm>
        </p:grpSpPr>
        <p:sp>
          <p:nvSpPr>
            <p:cNvPr id="49" name="한쪽 모서리가 잘린 사각형 48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93"/>
          <p:cNvGrpSpPr/>
          <p:nvPr/>
        </p:nvGrpSpPr>
        <p:grpSpPr>
          <a:xfrm>
            <a:off x="6126921" y="2234096"/>
            <a:ext cx="2802228" cy="3321584"/>
            <a:chOff x="413938" y="3633066"/>
            <a:chExt cx="1980946" cy="2374293"/>
          </a:xfrm>
        </p:grpSpPr>
        <p:sp>
          <p:nvSpPr>
            <p:cNvPr id="54" name="한쪽 모서리가 잘린 사각형 53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직선 연결선 59"/>
          <p:cNvCxnSpPr/>
          <p:nvPr/>
        </p:nvCxnSpPr>
        <p:spPr>
          <a:xfrm>
            <a:off x="3165949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612692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한쪽 모서리가 잘린 사각형 64"/>
          <p:cNvSpPr/>
          <p:nvPr/>
        </p:nvSpPr>
        <p:spPr>
          <a:xfrm>
            <a:off x="216603" y="4126177"/>
            <a:ext cx="2802228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한쪽 모서리가 잘린 사각형 65"/>
          <p:cNvSpPr/>
          <p:nvPr/>
        </p:nvSpPr>
        <p:spPr>
          <a:xfrm>
            <a:off x="3175823" y="4124948"/>
            <a:ext cx="2792354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한쪽 모서리가 잘린 사각형 66"/>
          <p:cNvSpPr/>
          <p:nvPr/>
        </p:nvSpPr>
        <p:spPr>
          <a:xfrm>
            <a:off x="6131811" y="4126177"/>
            <a:ext cx="2792354" cy="2155981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93844" y="4149080"/>
            <a:ext cx="2647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흡착식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무선 고속충전</a:t>
            </a:r>
            <a:endParaRPr lang="en-US" altLang="ko-KR" sz="16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보조배터리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223837" y="4762743"/>
            <a:ext cx="279988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SMODO-300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3.7V, 10,000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㎃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h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무선고속충전 지원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QC 3.0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고속 유선충전 지원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고속 유선충전 지원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동시 충전 가능</a:t>
            </a: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6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436" y="1369282"/>
            <a:ext cx="2257255" cy="604568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6150462" y="4235257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블루투스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멀티 스피커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239929" y="4242574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양면 </a:t>
            </a:r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보틀형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손난로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7" r="16926" b="9838"/>
          <a:stretch/>
        </p:blipFill>
        <p:spPr>
          <a:xfrm>
            <a:off x="467544" y="2276872"/>
            <a:ext cx="2075288" cy="1800000"/>
          </a:xfrm>
          <a:prstGeom prst="rect">
            <a:avLst/>
          </a:prstGeom>
        </p:spPr>
      </p:pic>
      <p:sp>
        <p:nvSpPr>
          <p:cNvPr id="68" name="직사각형 67"/>
          <p:cNvSpPr/>
          <p:nvPr/>
        </p:nvSpPr>
        <p:spPr>
          <a:xfrm>
            <a:off x="3203848" y="4733855"/>
            <a:ext cx="279988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SMODO-285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3.7V, 5,000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㎃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h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즉각적인 발열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양면 발열 방식 적용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부드러운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그립감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최고 발열온도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55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2" t="30946" r="2859"/>
          <a:stretch/>
        </p:blipFill>
        <p:spPr>
          <a:xfrm>
            <a:off x="3384120" y="2337245"/>
            <a:ext cx="2195992" cy="1739827"/>
          </a:xfrm>
          <a:prstGeom prst="rect">
            <a:avLst/>
          </a:prstGeom>
        </p:spPr>
      </p:pic>
      <p:sp>
        <p:nvSpPr>
          <p:cNvPr id="77" name="직사각형 76"/>
          <p:cNvSpPr/>
          <p:nvPr/>
        </p:nvSpPr>
        <p:spPr>
          <a:xfrm>
            <a:off x="6164604" y="4725144"/>
            <a:ext cx="279988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SMODO-109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3.7V, 1,800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㎃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h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블루투스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고감도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핸즈프리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통화지원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6W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고출력의 폭넓은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음역대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　　　　 시계 디스플레이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알람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기능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" t="1870" r="1463" b="2708"/>
          <a:stretch/>
        </p:blipFill>
        <p:spPr>
          <a:xfrm>
            <a:off x="6264448" y="2352417"/>
            <a:ext cx="2304257" cy="1724655"/>
          </a:xfrm>
          <a:prstGeom prst="rect">
            <a:avLst/>
          </a:prstGeom>
        </p:spPr>
      </p:pic>
      <p:pic>
        <p:nvPicPr>
          <p:cNvPr id="53" name="그림 52">
            <a:extLst>
              <a:ext uri="{FF2B5EF4-FFF2-40B4-BE49-F238E27FC236}">
                <a16:creationId xmlns:a16="http://schemas.microsoft.com/office/drawing/2014/main" id="{B4413220-C498-49E1-927E-5969EF2A768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06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한쪽 모서리가 잘린 사각형 42"/>
          <p:cNvSpPr/>
          <p:nvPr/>
        </p:nvSpPr>
        <p:spPr>
          <a:xfrm>
            <a:off x="214851" y="2234096"/>
            <a:ext cx="2802228" cy="3321584"/>
          </a:xfrm>
          <a:prstGeom prst="snip1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3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b="1" spc="-50" dirty="0">
                <a:ln>
                  <a:noFill/>
                  <a:prstDash val="solid"/>
                </a:ln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글로벌 무선가전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을 향한 도전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4" name="타이틀"/>
          <p:cNvSpPr/>
          <p:nvPr/>
        </p:nvSpPr>
        <p:spPr>
          <a:xfrm>
            <a:off x="1615931" y="2947526"/>
            <a:ext cx="65" cy="220060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lnSpc>
                <a:spcPct val="110000"/>
              </a:lnSpc>
            </a:pPr>
            <a:endParaRPr lang="en-US" altLang="ko-KR" sz="130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341612" y="4588587"/>
            <a:ext cx="40744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06533" y="2243336"/>
            <a:ext cx="174731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21485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93"/>
          <p:cNvGrpSpPr/>
          <p:nvPr/>
        </p:nvGrpSpPr>
        <p:grpSpPr>
          <a:xfrm>
            <a:off x="3170886" y="2234096"/>
            <a:ext cx="2802228" cy="3321584"/>
            <a:chOff x="413938" y="3633066"/>
            <a:chExt cx="1980946" cy="2374293"/>
          </a:xfrm>
        </p:grpSpPr>
        <p:sp>
          <p:nvSpPr>
            <p:cNvPr id="49" name="한쪽 모서리가 잘린 사각형 48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93"/>
          <p:cNvGrpSpPr/>
          <p:nvPr/>
        </p:nvGrpSpPr>
        <p:grpSpPr>
          <a:xfrm>
            <a:off x="6126921" y="2234096"/>
            <a:ext cx="2802228" cy="3321584"/>
            <a:chOff x="413938" y="3633066"/>
            <a:chExt cx="1980946" cy="2374293"/>
          </a:xfrm>
        </p:grpSpPr>
        <p:sp>
          <p:nvSpPr>
            <p:cNvPr id="54" name="한쪽 모서리가 잘린 사각형 53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직선 연결선 59"/>
          <p:cNvCxnSpPr/>
          <p:nvPr/>
        </p:nvCxnSpPr>
        <p:spPr>
          <a:xfrm>
            <a:off x="3165949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612692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한쪽 모서리가 잘린 사각형 64"/>
          <p:cNvSpPr/>
          <p:nvPr/>
        </p:nvSpPr>
        <p:spPr>
          <a:xfrm>
            <a:off x="216603" y="4126177"/>
            <a:ext cx="2802228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한쪽 모서리가 잘린 사각형 65"/>
          <p:cNvSpPr/>
          <p:nvPr/>
        </p:nvSpPr>
        <p:spPr>
          <a:xfrm>
            <a:off x="3175823" y="4124948"/>
            <a:ext cx="2792354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한쪽 모서리가 잘린 사각형 66"/>
          <p:cNvSpPr/>
          <p:nvPr/>
        </p:nvSpPr>
        <p:spPr>
          <a:xfrm>
            <a:off x="6131811" y="4126177"/>
            <a:ext cx="2792354" cy="2155981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6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436" y="1369282"/>
            <a:ext cx="2257255" cy="604568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6150462" y="4235257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무선충전 마우스패드</a:t>
            </a:r>
            <a:endParaRPr lang="ko-KR" altLang="en-US" sz="1000" b="1" spc="-50" dirty="0">
              <a:ln>
                <a:noFill/>
                <a:prstDash val="solid"/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6125211" y="4657405"/>
            <a:ext cx="2799884" cy="1515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SMODO-207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5W(5V, 1A), 10W(9V, 1.1A)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유연한 마우스패드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사용자의 편의에 맞춘 사용 영역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  간편한 충전방식</a:t>
            </a: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  10W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급 고속충전 지원</a:t>
            </a:r>
            <a:endParaRPr lang="en-US" altLang="ko-KR" sz="1050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203848" y="4235249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무선충전 </a:t>
            </a:r>
            <a:r>
              <a:rPr lang="en-US" altLang="ko-KR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LED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스탠드</a:t>
            </a:r>
            <a:endParaRPr lang="ko-KR" altLang="en-US" sz="1000" b="1" spc="-50" dirty="0">
              <a:ln>
                <a:noFill/>
                <a:prstDash val="solid"/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214678" y="4657397"/>
            <a:ext cx="279988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SMODO-910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12V, 2A(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10W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무선충전지원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5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 밝기 조절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3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가지 색온도 조절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상하좌우 각도 조절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96029" y="4242574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핸디형 선풍기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59948" y="4733855"/>
            <a:ext cx="2799884" cy="1515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SMODO-156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3.7V, 1,950mAh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7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엽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날개의 부드러운 바람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3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 풍속 조절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90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 각도 조절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핸즈프리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넥스트랩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4B9114-5D93-4C8D-8A6B-744732D73B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280" y="2304256"/>
            <a:ext cx="1772816" cy="177281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BD1848E-7857-4E18-B5BB-44DDDA051C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60" y="2329760"/>
            <a:ext cx="1747312" cy="17473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E3B0912-6693-4BAC-88D4-CAABFD20311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/>
          <a:stretch/>
        </p:blipFill>
        <p:spPr>
          <a:xfrm>
            <a:off x="6535022" y="2327994"/>
            <a:ext cx="2032732" cy="1739087"/>
          </a:xfrm>
          <a:prstGeom prst="rect">
            <a:avLst/>
          </a:prstGeom>
        </p:spPr>
      </p:pic>
      <p:pic>
        <p:nvPicPr>
          <p:cNvPr id="70" name="그림 69">
            <a:extLst>
              <a:ext uri="{FF2B5EF4-FFF2-40B4-BE49-F238E27FC236}">
                <a16:creationId xmlns:a16="http://schemas.microsoft.com/office/drawing/2014/main" id="{A992B901-86DB-4267-B1F6-FFF91272DE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569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한쪽 모서리가 잘린 사각형 42"/>
          <p:cNvSpPr/>
          <p:nvPr/>
        </p:nvSpPr>
        <p:spPr>
          <a:xfrm>
            <a:off x="214851" y="2234096"/>
            <a:ext cx="2802228" cy="3321584"/>
          </a:xfrm>
          <a:prstGeom prst="snip1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3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b="1" spc="-50" dirty="0">
                <a:ln>
                  <a:noFill/>
                  <a:prstDash val="solid"/>
                </a:ln>
                <a:solidFill>
                  <a:schemeClr val="accent6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글로벌 무선가전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을 향한 도전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4" name="타이틀"/>
          <p:cNvSpPr/>
          <p:nvPr/>
        </p:nvSpPr>
        <p:spPr>
          <a:xfrm>
            <a:off x="1615931" y="2947526"/>
            <a:ext cx="65" cy="220060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lnSpc>
                <a:spcPct val="110000"/>
              </a:lnSpc>
            </a:pPr>
            <a:endParaRPr lang="en-US" altLang="ko-KR" sz="130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341612" y="4588587"/>
            <a:ext cx="40744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06533" y="2243336"/>
            <a:ext cx="174731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21485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93"/>
          <p:cNvGrpSpPr/>
          <p:nvPr/>
        </p:nvGrpSpPr>
        <p:grpSpPr>
          <a:xfrm>
            <a:off x="3170886" y="2234096"/>
            <a:ext cx="2802228" cy="3321584"/>
            <a:chOff x="413938" y="3633066"/>
            <a:chExt cx="1980946" cy="2374293"/>
          </a:xfrm>
        </p:grpSpPr>
        <p:sp>
          <p:nvSpPr>
            <p:cNvPr id="49" name="한쪽 모서리가 잘린 사각형 48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93"/>
          <p:cNvGrpSpPr/>
          <p:nvPr/>
        </p:nvGrpSpPr>
        <p:grpSpPr>
          <a:xfrm>
            <a:off x="6126921" y="2234096"/>
            <a:ext cx="2802228" cy="3321584"/>
            <a:chOff x="413938" y="3633066"/>
            <a:chExt cx="1980946" cy="2374293"/>
          </a:xfrm>
        </p:grpSpPr>
        <p:sp>
          <p:nvSpPr>
            <p:cNvPr id="54" name="한쪽 모서리가 잘린 사각형 53"/>
            <p:cNvSpPr/>
            <p:nvPr/>
          </p:nvSpPr>
          <p:spPr>
            <a:xfrm>
              <a:off x="413938" y="3633066"/>
              <a:ext cx="1980946" cy="2374293"/>
            </a:xfrm>
            <a:prstGeom prst="snip1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5400" dist="12700" dir="5400000" algn="t" rotWithShape="0">
                <a:prstClr val="black">
                  <a:alpha val="8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타이틀"/>
            <p:cNvSpPr/>
            <p:nvPr/>
          </p:nvSpPr>
          <p:spPr>
            <a:xfrm>
              <a:off x="1404387" y="4143031"/>
              <a:ext cx="46" cy="157301"/>
            </a:xfrm>
            <a:prstGeom prst="rect">
              <a:avLst/>
            </a:prstGeom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110000"/>
                </a:lnSpc>
              </a:pPr>
              <a:endPara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503548" y="5316074"/>
              <a:ext cx="288032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620133" y="3639671"/>
              <a:ext cx="12352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직선 연결선 59"/>
          <p:cNvCxnSpPr/>
          <p:nvPr/>
        </p:nvCxnSpPr>
        <p:spPr>
          <a:xfrm>
            <a:off x="3165949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6126921" y="6314798"/>
            <a:ext cx="280222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한쪽 모서리가 잘린 사각형 64"/>
          <p:cNvSpPr/>
          <p:nvPr/>
        </p:nvSpPr>
        <p:spPr>
          <a:xfrm>
            <a:off x="216603" y="4126177"/>
            <a:ext cx="2802228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한쪽 모서리가 잘린 사각형 65"/>
          <p:cNvSpPr/>
          <p:nvPr/>
        </p:nvSpPr>
        <p:spPr>
          <a:xfrm>
            <a:off x="3175823" y="4124948"/>
            <a:ext cx="2792354" cy="2155982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한쪽 모서리가 잘린 사각형 66"/>
          <p:cNvSpPr/>
          <p:nvPr/>
        </p:nvSpPr>
        <p:spPr>
          <a:xfrm>
            <a:off x="6131811" y="4126177"/>
            <a:ext cx="2792354" cy="2155981"/>
          </a:xfrm>
          <a:prstGeom prst="snip1Rect">
            <a:avLst>
              <a:gd name="adj" fmla="val 322"/>
            </a:avLst>
          </a:prstGeom>
          <a:solidFill>
            <a:schemeClr val="accent6"/>
          </a:solidFill>
          <a:ln w="3175">
            <a:solidFill>
              <a:schemeClr val="bg2">
                <a:lumMod val="25000"/>
              </a:schemeClr>
            </a:solidFill>
          </a:ln>
          <a:effectLst>
            <a:outerShdw blurRad="25400" dist="12700" dir="5400000" algn="t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6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50462" y="4235257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초음파 </a:t>
            </a:r>
            <a:r>
              <a:rPr lang="en-US" altLang="ko-KR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UV-C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살균 세척기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6125211" y="4657405"/>
            <a:ext cx="2798954" cy="1515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SMODO-404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UV-C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살균과 초음파 살균 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타이머 설정으로 편리하게 사용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  </a:t>
            </a:r>
            <a:r>
              <a:rPr lang="ko-KR" altLang="en-US" sz="1050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넓은수조로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많은 양을 한번에 살균</a:t>
            </a:r>
            <a:endParaRPr lang="en-US" altLang="ko-KR" sz="1050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               </a:t>
            </a:r>
            <a:r>
              <a:rPr lang="ko-KR" altLang="en-US" sz="1050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다용도 살균 세척기능 제공</a:t>
            </a:r>
            <a:endParaRPr lang="en-US" altLang="ko-KR" sz="1050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203848" y="4235249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무선 </a:t>
            </a:r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칫솔살균</a:t>
            </a:r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건조기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214678" y="4657397"/>
            <a:ext cx="2799884" cy="1515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CL-401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3.7V, 500mAh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UV-C LED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살균 및 바람건조기능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살균 및 건조방식 특허등록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산업통상부 굿디자인 선정제품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무선충전방식으로 휴대성용이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96029" y="4242574"/>
            <a:ext cx="2757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무선 </a:t>
            </a:r>
            <a:r>
              <a:rPr lang="ko-KR" altLang="en-US" sz="1600" b="1" spc="-50" dirty="0" err="1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미니고데기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59948" y="4733855"/>
            <a:ext cx="2799884" cy="1515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모델명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CL-601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　격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3.6V, 2,450mAh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　징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온도조절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-200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 ℃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틸팅방식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 온도조절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가열판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스테인레스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스틸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세라믹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작동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 후 </a:t>
            </a:r>
            <a:r>
              <a:rPr lang="en-US" altLang="ko-KR" sz="10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160</a:t>
            </a:r>
            <a:r>
              <a:rPr lang="ko-KR" altLang="en-US" sz="1050" dirty="0">
                <a:solidFill>
                  <a:schemeClr val="bg1"/>
                </a:solidFill>
                <a:latin typeface="맑은 고딕" panose="020B0503020000020004" pitchFamily="50" charset="-127"/>
              </a:rPr>
              <a:t> ℃ 도달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0" name="그림 69">
            <a:extLst>
              <a:ext uri="{FF2B5EF4-FFF2-40B4-BE49-F238E27FC236}">
                <a16:creationId xmlns:a16="http://schemas.microsoft.com/office/drawing/2014/main" id="{A992B901-86DB-4267-B1F6-FFF91272DE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6BA2829-D116-4C99-A585-6A6C4EAFFE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724" y="2353358"/>
            <a:ext cx="1747311" cy="174313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1EEAB7D-0586-49DC-8C7E-CC0BFE23A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888" y="2395356"/>
            <a:ext cx="1916807" cy="161571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3249F6F-CA14-4785-8A69-6ADC645948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6155" y="2353967"/>
            <a:ext cx="2213121" cy="157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59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 bwMode="auto">
          <a:xfrm>
            <a:off x="299698" y="154805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3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b="1" spc="-50" dirty="0">
                <a:ln>
                  <a:noFill/>
                  <a:prstDash val="solid"/>
                </a:ln>
                <a:solidFill>
                  <a:srgbClr val="00B0F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구강관리 용품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전문 브랜드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6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pic>
        <p:nvPicPr>
          <p:cNvPr id="70" name="그림 69">
            <a:extLst>
              <a:ext uri="{FF2B5EF4-FFF2-40B4-BE49-F238E27FC236}">
                <a16:creationId xmlns:a16="http://schemas.microsoft.com/office/drawing/2014/main" id="{A992B901-86DB-4267-B1F6-FFF91272DE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4CE4916C-5013-49F4-AA19-A62BE39687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29BEEB7-46AE-4A13-ADFF-2CF3EB1C891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148" r="21491"/>
          <a:stretch/>
        </p:blipFill>
        <p:spPr>
          <a:xfrm>
            <a:off x="4572000" y="2139026"/>
            <a:ext cx="3528392" cy="235371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E40F3E3F-1662-4DEE-BB8D-9BC931BDCA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35" t="-130" r="24874"/>
          <a:stretch/>
        </p:blipFill>
        <p:spPr>
          <a:xfrm>
            <a:off x="323528" y="2636912"/>
            <a:ext cx="4056061" cy="3304607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511F076-7BFC-4617-915E-4325FA91A1B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19032" y1="41697" x2="14677" y2="41697"/>
                        <a14:foregroundMark x1="20726" y1="42435" x2="21210" y2="66421"/>
                        <a14:foregroundMark x1="35323" y1="66052" x2="35323" y2="45018"/>
                        <a14:foregroundMark x1="42258" y1="63469" x2="42258" y2="42804"/>
                        <a14:foregroundMark x1="49435" y1="43542" x2="49032" y2="66421"/>
                        <a14:foregroundMark x1="55484" y1="36531" x2="55323" y2="36531"/>
                        <a14:backgroundMark x1="48629" y1="64945" x2="48629" y2="64945"/>
                        <a14:backgroundMark x1="48629" y1="61255" x2="48629" y2="61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84" t="31662" r="42350" b="29814"/>
          <a:stretch/>
        </p:blipFill>
        <p:spPr>
          <a:xfrm>
            <a:off x="3347864" y="1425625"/>
            <a:ext cx="2448272" cy="45537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8E530CD-B3C4-44F6-8E84-DBC7584D48B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2988" r="13776" b="16041"/>
          <a:stretch/>
        </p:blipFill>
        <p:spPr>
          <a:xfrm>
            <a:off x="5002384" y="4204379"/>
            <a:ext cx="3818088" cy="214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421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 bwMode="auto">
          <a:xfrm>
            <a:off x="299698" y="154805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Brand Story</a:t>
            </a:r>
          </a:p>
        </p:txBody>
      </p:sp>
      <p:grpSp>
        <p:nvGrpSpPr>
          <p:cNvPr id="3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직사각형 40"/>
          <p:cNvSpPr/>
          <p:nvPr/>
        </p:nvSpPr>
        <p:spPr>
          <a:xfrm>
            <a:off x="2760128" y="1005944"/>
            <a:ext cx="3613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“</a:t>
            </a:r>
            <a:r>
              <a:rPr lang="ko-KR" altLang="en-US" sz="1400" b="1" spc="-50" dirty="0" err="1">
                <a:ln>
                  <a:noFill/>
                  <a:prstDash val="solid"/>
                </a:ln>
                <a:solidFill>
                  <a:srgbClr val="FF99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헤어미용가전기기</a:t>
            </a:r>
            <a:r>
              <a:rPr lang="ko-KR" altLang="en-US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전문 브랜드</a:t>
            </a:r>
            <a:r>
              <a:rPr lang="en-US" altLang="ko-KR" sz="1400" spc="-50" dirty="0">
                <a:ln>
                  <a:noFill/>
                  <a:prstDash val="solid"/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”</a:t>
            </a:r>
            <a:endParaRPr lang="ko-KR" altLang="en-US" sz="1400" spc="-50" dirty="0">
              <a:ln>
                <a:noFill/>
                <a:prstDash val="solid"/>
              </a:ln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81" y="1364665"/>
            <a:ext cx="1199620" cy="499112"/>
          </a:xfrm>
          <a:prstGeom prst="rect">
            <a:avLst/>
          </a:prstGeom>
        </p:spPr>
      </p:pic>
      <p:grpSp>
        <p:nvGrpSpPr>
          <p:cNvPr id="6" name="그룹 198"/>
          <p:cNvGrpSpPr/>
          <p:nvPr/>
        </p:nvGrpSpPr>
        <p:grpSpPr>
          <a:xfrm>
            <a:off x="223838" y="1656039"/>
            <a:ext cx="8696325" cy="0"/>
            <a:chOff x="223838" y="1495425"/>
            <a:chExt cx="8696325" cy="0"/>
          </a:xfrm>
        </p:grpSpPr>
        <p:cxnSp>
          <p:nvCxnSpPr>
            <p:cNvPr id="74" name="직선 연결선 73"/>
            <p:cNvCxnSpPr/>
            <p:nvPr/>
          </p:nvCxnSpPr>
          <p:spPr>
            <a:xfrm>
              <a:off x="223838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544163" y="1495425"/>
              <a:ext cx="237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양쪽 모서리가 둥근 사각형 75"/>
          <p:cNvSpPr/>
          <p:nvPr/>
        </p:nvSpPr>
        <p:spPr>
          <a:xfrm rot="5400000">
            <a:off x="4240541" y="-216746"/>
            <a:ext cx="653043" cy="378142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  <p:pic>
        <p:nvPicPr>
          <p:cNvPr id="70" name="그림 69">
            <a:extLst>
              <a:ext uri="{FF2B5EF4-FFF2-40B4-BE49-F238E27FC236}">
                <a16:creationId xmlns:a16="http://schemas.microsoft.com/office/drawing/2014/main" id="{A992B901-86DB-4267-B1F6-FFF91272DE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4CE4916C-5013-49F4-AA19-A62BE39687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4C3B1DC-FC88-4365-A5FA-53FB1CF729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350" r="24800"/>
          <a:stretch/>
        </p:blipFill>
        <p:spPr>
          <a:xfrm>
            <a:off x="389650" y="2278796"/>
            <a:ext cx="4573400" cy="372127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F937ADA-38B6-43BE-8434-E132A26581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44660" y1="51111" x2="46602" y2="37778"/>
                        <a14:foregroundMark x1="54369" y1="35556" x2="62136" y2="60000"/>
                        <a14:foregroundMark x1="70874" y1="44444" x2="70874" y2="71111"/>
                        <a14:foregroundMark x1="80583" y1="40000" x2="85437" y2="60000"/>
                        <a14:backgroundMark x1="19417" y1="44444" x2="19417" y2="44444"/>
                        <a14:backgroundMark x1="31068" y1="37778" x2="31068" y2="37778"/>
                        <a14:backgroundMark x1="47573" y1="57778" x2="47573" y2="57778"/>
                        <a14:backgroundMark x1="49515" y1="42222" x2="49515" y2="422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85581" y="1412776"/>
            <a:ext cx="1272544" cy="55596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6155E2D-289D-4C13-80B3-673F61F187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0382" y="4404478"/>
            <a:ext cx="2187923" cy="174292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C5D3216-4096-4BE4-BB0C-C765252349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884" y="2313576"/>
            <a:ext cx="2504712" cy="243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45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71156" y="2051886"/>
            <a:ext cx="810200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spc="-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Different </a:t>
            </a:r>
          </a:p>
          <a:p>
            <a:r>
              <a:rPr lang="en-US" altLang="ko-KR" sz="8800" spc="-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</a:t>
            </a:r>
            <a:endParaRPr lang="ko-KR" altLang="en-US" sz="8800" spc="-3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366" y="1378501"/>
            <a:ext cx="7253146" cy="5181915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grpSp>
        <p:nvGrpSpPr>
          <p:cNvPr id="3" name="그룹 29"/>
          <p:cNvGrpSpPr/>
          <p:nvPr/>
        </p:nvGrpSpPr>
        <p:grpSpPr>
          <a:xfrm>
            <a:off x="2862153" y="0"/>
            <a:ext cx="3419694" cy="404037"/>
            <a:chOff x="2264736" y="0"/>
            <a:chExt cx="3419694" cy="404037"/>
          </a:xfrm>
        </p:grpSpPr>
        <p:grpSp>
          <p:nvGrpSpPr>
            <p:cNvPr id="4" name="그룹 30"/>
            <p:cNvGrpSpPr/>
            <p:nvPr/>
          </p:nvGrpSpPr>
          <p:grpSpPr>
            <a:xfrm>
              <a:off x="2264736" y="0"/>
              <a:ext cx="1084521" cy="404037"/>
              <a:chOff x="2264736" y="0"/>
              <a:chExt cx="1084521" cy="404037"/>
            </a:xfrm>
          </p:grpSpPr>
          <p:sp>
            <p:nvSpPr>
              <p:cNvPr id="38" name="양쪽 모서리가 둥근 사각형 37"/>
              <p:cNvSpPr/>
              <p:nvPr/>
            </p:nvSpPr>
            <p:spPr>
              <a:xfrm flipV="1">
                <a:off x="2291317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2264736" y="80028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회사 소개</a:t>
                </a:r>
              </a:p>
            </p:txBody>
          </p:sp>
        </p:grpSp>
        <p:grpSp>
          <p:nvGrpSpPr>
            <p:cNvPr id="6" name="그룹 31"/>
            <p:cNvGrpSpPr/>
            <p:nvPr/>
          </p:nvGrpSpPr>
          <p:grpSpPr>
            <a:xfrm>
              <a:off x="3432323" y="0"/>
              <a:ext cx="1084521" cy="404037"/>
              <a:chOff x="3419032" y="0"/>
              <a:chExt cx="1084521" cy="404037"/>
            </a:xfrm>
          </p:grpSpPr>
          <p:sp>
            <p:nvSpPr>
              <p:cNvPr id="36" name="양쪽 모서리가 둥근 사각형 35"/>
              <p:cNvSpPr/>
              <p:nvPr/>
            </p:nvSpPr>
            <p:spPr>
              <a:xfrm flipV="1">
                <a:off x="3445613" y="0"/>
                <a:ext cx="1031358" cy="40403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419032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브랜드 소개</a:t>
                </a:r>
              </a:p>
            </p:txBody>
          </p:sp>
        </p:grpSp>
        <p:grpSp>
          <p:nvGrpSpPr>
            <p:cNvPr id="7" name="그룹 32"/>
            <p:cNvGrpSpPr/>
            <p:nvPr/>
          </p:nvGrpSpPr>
          <p:grpSpPr>
            <a:xfrm>
              <a:off x="4599909" y="0"/>
              <a:ext cx="1084521" cy="404037"/>
              <a:chOff x="5713669" y="0"/>
              <a:chExt cx="1084521" cy="404037"/>
            </a:xfrm>
          </p:grpSpPr>
          <p:sp>
            <p:nvSpPr>
              <p:cNvPr id="34" name="양쪽 모서리가 둥근 사각형 33"/>
              <p:cNvSpPr/>
              <p:nvPr/>
            </p:nvSpPr>
            <p:spPr>
              <a:xfrm flipV="1">
                <a:off x="5740250" y="0"/>
                <a:ext cx="1031358" cy="404037"/>
              </a:xfrm>
              <a:prstGeom prst="round2SameRec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5713669" y="63519"/>
                <a:ext cx="1084521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비전 및 목표</a:t>
                </a: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271156" y="4287499"/>
            <a:ext cx="535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새로운 가능성을 향해 달려나가는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명성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30419544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462163" y="2869029"/>
            <a:ext cx="5676900" cy="3676822"/>
          </a:xfrm>
          <a:prstGeom prst="rect">
            <a:avLst/>
          </a:prstGeom>
        </p:spPr>
      </p:pic>
      <p:sp>
        <p:nvSpPr>
          <p:cNvPr id="48" name="직사각형 47"/>
          <p:cNvSpPr/>
          <p:nvPr/>
        </p:nvSpPr>
        <p:spPr>
          <a:xfrm>
            <a:off x="4442716" y="2485727"/>
            <a:ext cx="3068652" cy="1605826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190299" y="4577517"/>
            <a:ext cx="3068652" cy="1605826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434832" y="4577517"/>
            <a:ext cx="3076536" cy="1605826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190299" y="2479171"/>
            <a:ext cx="3076536" cy="1605826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Competitiveness</a:t>
            </a:r>
          </a:p>
        </p:txBody>
      </p:sp>
      <p:pic>
        <p:nvPicPr>
          <p:cNvPr id="40" name="그림 39" descr="44.png"/>
          <p:cNvPicPr>
            <a:picLocks noChangeAspect="1"/>
          </p:cNvPicPr>
          <p:nvPr/>
        </p:nvPicPr>
        <p:blipFill>
          <a:blip r:embed="rId4" cstate="print"/>
          <a:srcRect t="22037" b="32975"/>
          <a:stretch>
            <a:fillRect/>
          </a:stretch>
        </p:blipFill>
        <p:spPr>
          <a:xfrm>
            <a:off x="656731" y="1247143"/>
            <a:ext cx="7181848" cy="1168416"/>
          </a:xfrm>
          <a:prstGeom prst="rect">
            <a:avLst/>
          </a:prstGeom>
        </p:spPr>
      </p:pic>
      <p:sp>
        <p:nvSpPr>
          <p:cNvPr id="41" name="직사각형 40"/>
          <p:cNvSpPr/>
          <p:nvPr/>
        </p:nvSpPr>
        <p:spPr>
          <a:xfrm>
            <a:off x="1383831" y="1242366"/>
            <a:ext cx="5950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무선가전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글로벌 선두기업으로 도약</a:t>
            </a:r>
          </a:p>
        </p:txBody>
      </p:sp>
      <p:grpSp>
        <p:nvGrpSpPr>
          <p:cNvPr id="4" name="그룹 52"/>
          <p:cNvGrpSpPr/>
          <p:nvPr/>
        </p:nvGrpSpPr>
        <p:grpSpPr>
          <a:xfrm>
            <a:off x="1190299" y="2135425"/>
            <a:ext cx="3076536" cy="1949572"/>
            <a:chOff x="1135118" y="2135425"/>
            <a:chExt cx="3076536" cy="1949572"/>
          </a:xfrm>
        </p:grpSpPr>
        <p:sp>
          <p:nvSpPr>
            <p:cNvPr id="46" name="직사각형 45"/>
            <p:cNvSpPr/>
            <p:nvPr/>
          </p:nvSpPr>
          <p:spPr>
            <a:xfrm>
              <a:off x="1135118" y="2135425"/>
              <a:ext cx="3076536" cy="1949572"/>
            </a:xfrm>
            <a:prstGeom prst="rect">
              <a:avLst/>
            </a:prstGeom>
            <a:noFill/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35118" y="2135425"/>
              <a:ext cx="3076536" cy="341099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한쪽 모서리가 잘린 사각형 51"/>
            <p:cNvSpPr/>
            <p:nvPr/>
          </p:nvSpPr>
          <p:spPr>
            <a:xfrm>
              <a:off x="1135118" y="2135425"/>
              <a:ext cx="3076536" cy="343746"/>
            </a:xfrm>
            <a:prstGeom prst="snip1Rect">
              <a:avLst>
                <a:gd name="adj" fmla="val 50000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1404693" y="2132778"/>
            <a:ext cx="2647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방대한 유통망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455500" y="2981786"/>
            <a:ext cx="25461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ko-KR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25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년 </a:t>
            </a:r>
            <a:r>
              <a:rPr lang="ko-KR" altLang="en-US" sz="1200" b="1" spc="-30" dirty="0" err="1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업력의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 신뢰를 바탕으로 하는 </a:t>
            </a:r>
            <a:r>
              <a:rPr lang="en-US" altLang="ko-KR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3,000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여 개의 방대한 유통망 보유</a:t>
            </a:r>
            <a:endParaRPr lang="en-US" altLang="ko-KR" sz="1200" b="1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</p:txBody>
      </p:sp>
      <p:grpSp>
        <p:nvGrpSpPr>
          <p:cNvPr id="5" name="그룹 55"/>
          <p:cNvGrpSpPr/>
          <p:nvPr/>
        </p:nvGrpSpPr>
        <p:grpSpPr>
          <a:xfrm>
            <a:off x="4434832" y="2135425"/>
            <a:ext cx="3076536" cy="1949572"/>
            <a:chOff x="1135118" y="2135425"/>
            <a:chExt cx="3076536" cy="1949572"/>
          </a:xfrm>
        </p:grpSpPr>
        <p:sp>
          <p:nvSpPr>
            <p:cNvPr id="57" name="직사각형 56"/>
            <p:cNvSpPr/>
            <p:nvPr/>
          </p:nvSpPr>
          <p:spPr>
            <a:xfrm>
              <a:off x="1135118" y="2135425"/>
              <a:ext cx="3076536" cy="1949572"/>
            </a:xfrm>
            <a:prstGeom prst="rect">
              <a:avLst/>
            </a:prstGeom>
            <a:noFill/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1135118" y="2135425"/>
              <a:ext cx="3076536" cy="341099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9" name="한쪽 모서리가 잘린 사각형 58"/>
            <p:cNvSpPr/>
            <p:nvPr/>
          </p:nvSpPr>
          <p:spPr>
            <a:xfrm>
              <a:off x="1135118" y="2135425"/>
              <a:ext cx="3076536" cy="343746"/>
            </a:xfrm>
            <a:prstGeom prst="snip1Rect">
              <a:avLst>
                <a:gd name="adj" fmla="val 50000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4649226" y="2132778"/>
            <a:ext cx="2647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가격 경쟁력</a:t>
            </a:r>
            <a:endParaRPr lang="ko-KR" altLang="en-US" sz="1000" b="1" spc="-50" dirty="0">
              <a:ln>
                <a:noFill/>
                <a:prstDash val="soli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grpSp>
        <p:nvGrpSpPr>
          <p:cNvPr id="6" name="그룹 61"/>
          <p:cNvGrpSpPr/>
          <p:nvPr/>
        </p:nvGrpSpPr>
        <p:grpSpPr>
          <a:xfrm>
            <a:off x="1190299" y="4242466"/>
            <a:ext cx="3076536" cy="1949572"/>
            <a:chOff x="1135118" y="2135425"/>
            <a:chExt cx="3076536" cy="1949572"/>
          </a:xfrm>
        </p:grpSpPr>
        <p:sp>
          <p:nvSpPr>
            <p:cNvPr id="63" name="직사각형 62"/>
            <p:cNvSpPr/>
            <p:nvPr/>
          </p:nvSpPr>
          <p:spPr>
            <a:xfrm>
              <a:off x="1135118" y="2135425"/>
              <a:ext cx="3076536" cy="1949572"/>
            </a:xfrm>
            <a:prstGeom prst="rect">
              <a:avLst/>
            </a:prstGeom>
            <a:noFill/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1135118" y="2135425"/>
              <a:ext cx="3076536" cy="341099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5" name="한쪽 모서리가 잘린 사각형 64"/>
            <p:cNvSpPr/>
            <p:nvPr/>
          </p:nvSpPr>
          <p:spPr>
            <a:xfrm>
              <a:off x="1135118" y="2135425"/>
              <a:ext cx="3076536" cy="343746"/>
            </a:xfrm>
            <a:prstGeom prst="snip1Rect">
              <a:avLst>
                <a:gd name="adj" fmla="val 50000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1404693" y="4239819"/>
            <a:ext cx="2647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상품 기획 능력</a:t>
            </a:r>
          </a:p>
        </p:txBody>
      </p:sp>
      <p:sp>
        <p:nvSpPr>
          <p:cNvPr id="67" name="직사각형 66"/>
          <p:cNvSpPr/>
          <p:nvPr/>
        </p:nvSpPr>
        <p:spPr>
          <a:xfrm>
            <a:off x="1419572" y="5075051"/>
            <a:ext cx="25461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고객의 편의성과 소비자 만족 </a:t>
            </a:r>
            <a:endParaRPr lang="en-US" altLang="ko-KR" sz="1200" b="1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  <a:p>
            <a:pPr lvl="0" algn="ctr">
              <a:lnSpc>
                <a:spcPct val="150000"/>
              </a:lnSpc>
            </a:pP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최우선의 상품 기획 능력</a:t>
            </a:r>
          </a:p>
        </p:txBody>
      </p:sp>
      <p:grpSp>
        <p:nvGrpSpPr>
          <p:cNvPr id="7" name="그룹 73"/>
          <p:cNvGrpSpPr/>
          <p:nvPr/>
        </p:nvGrpSpPr>
        <p:grpSpPr>
          <a:xfrm>
            <a:off x="4434832" y="4232447"/>
            <a:ext cx="3076536" cy="1949572"/>
            <a:chOff x="1135118" y="2135425"/>
            <a:chExt cx="3076536" cy="1949572"/>
          </a:xfrm>
        </p:grpSpPr>
        <p:sp>
          <p:nvSpPr>
            <p:cNvPr id="75" name="직사각형 74"/>
            <p:cNvSpPr/>
            <p:nvPr/>
          </p:nvSpPr>
          <p:spPr>
            <a:xfrm>
              <a:off x="1135118" y="2135425"/>
              <a:ext cx="3076536" cy="1949572"/>
            </a:xfrm>
            <a:prstGeom prst="rect">
              <a:avLst/>
            </a:prstGeom>
            <a:noFill/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1135118" y="2135425"/>
              <a:ext cx="3076536" cy="341099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7" name="한쪽 모서리가 잘린 사각형 76"/>
            <p:cNvSpPr/>
            <p:nvPr/>
          </p:nvSpPr>
          <p:spPr>
            <a:xfrm>
              <a:off x="1135118" y="2135425"/>
              <a:ext cx="3076536" cy="343746"/>
            </a:xfrm>
            <a:prstGeom prst="snip1Rect">
              <a:avLst>
                <a:gd name="adj" fmla="val 50000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4649226" y="4229800"/>
            <a:ext cx="2647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50" dirty="0">
                <a:ln>
                  <a:noFill/>
                  <a:prstDash val="soli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신규 투자 능력</a:t>
            </a:r>
          </a:p>
        </p:txBody>
      </p:sp>
      <p:sp>
        <p:nvSpPr>
          <p:cNvPr id="79" name="직사각형 78"/>
          <p:cNvSpPr/>
          <p:nvPr/>
        </p:nvSpPr>
        <p:spPr>
          <a:xfrm>
            <a:off x="4700033" y="4971363"/>
            <a:ext cx="2546131" cy="838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신뢰성을 갖춘 탄탄한 재무구조를 </a:t>
            </a:r>
            <a:endParaRPr lang="en-US" altLang="ko-KR" sz="1200" b="1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  <a:p>
            <a:pPr lvl="0" algn="ctr">
              <a:lnSpc>
                <a:spcPct val="150000"/>
              </a:lnSpc>
            </a:pP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바탕으로 하는 투자 능력</a:t>
            </a:r>
            <a:endParaRPr lang="en-US" altLang="ko-KR" sz="1200" b="1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  <a:p>
            <a:pPr lvl="0" algn="ctr"/>
            <a:endParaRPr lang="en-US" altLang="ko-KR" sz="200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  <a:p>
            <a:pPr algn="ctr"/>
            <a:r>
              <a:rPr lang="en-US" altLang="ko-KR" sz="1050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(</a:t>
            </a:r>
            <a:r>
              <a:rPr lang="ko-KR" altLang="en-US" sz="105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무차입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 경영기업</a:t>
            </a:r>
            <a:r>
              <a:rPr lang="en-US" altLang="ko-KR" sz="1050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)</a:t>
            </a:r>
            <a:endParaRPr lang="ko-KR" altLang="en-US" sz="1050" spc="-30" dirty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4419600" y="2981786"/>
            <a:ext cx="3081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중국 현지법인</a:t>
            </a:r>
            <a:r>
              <a:rPr lang="en-US" altLang="ko-KR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(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대표이사 </a:t>
            </a:r>
            <a:r>
              <a:rPr lang="en-US" altLang="ko-KR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100% 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출자기업</a:t>
            </a:r>
            <a:r>
              <a:rPr lang="en-US" altLang="ko-KR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) </a:t>
            </a:r>
            <a:r>
              <a:rPr lang="ko-KR" altLang="en-US" sz="1200" b="1" spc="-3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의 생산라인을 통한 가격 경쟁력 확보</a:t>
            </a: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49" name="직사각형 48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0" name="직선 연결선 49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475646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1" y="4012324"/>
            <a:ext cx="9144000" cy="25553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Competitiveness</a:t>
            </a:r>
          </a:p>
        </p:txBody>
      </p:sp>
      <p:pic>
        <p:nvPicPr>
          <p:cNvPr id="5" name="그림 4" descr="44.png"/>
          <p:cNvPicPr>
            <a:picLocks noChangeAspect="1"/>
          </p:cNvPicPr>
          <p:nvPr/>
        </p:nvPicPr>
        <p:blipFill>
          <a:blip r:embed="rId2" cstate="print"/>
          <a:srcRect t="22037" b="32975"/>
          <a:stretch>
            <a:fillRect/>
          </a:stretch>
        </p:blipFill>
        <p:spPr>
          <a:xfrm>
            <a:off x="924745" y="1247143"/>
            <a:ext cx="7181848" cy="116841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79169" y="1242366"/>
            <a:ext cx="7048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주도 경영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</a:t>
            </a:r>
            <a:r>
              <a:rPr lang="ko-KR" altLang="en-US" sz="2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통한 혁신적 제품 개발</a:t>
            </a:r>
          </a:p>
        </p:txBody>
      </p:sp>
      <p:grpSp>
        <p:nvGrpSpPr>
          <p:cNvPr id="7" name="그룹 31"/>
          <p:cNvGrpSpPr/>
          <p:nvPr/>
        </p:nvGrpSpPr>
        <p:grpSpPr>
          <a:xfrm>
            <a:off x="1348776" y="2341182"/>
            <a:ext cx="1363261" cy="1316420"/>
            <a:chOff x="1308538" y="2184389"/>
            <a:chExt cx="1363261" cy="1316420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12" name="타원 11"/>
            <p:cNvSpPr/>
            <p:nvPr/>
          </p:nvSpPr>
          <p:spPr>
            <a:xfrm>
              <a:off x="1308538" y="2184389"/>
              <a:ext cx="1363261" cy="1316420"/>
            </a:xfrm>
            <a:prstGeom prst="ellipse">
              <a:avLst/>
            </a:prstGeom>
            <a:grpFill/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480400" y="2611767"/>
              <a:ext cx="1019536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고객 </a:t>
              </a:r>
              <a:r>
                <a:rPr lang="ko-KR" altLang="en-US" sz="1200" dirty="0" err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니즈</a:t>
              </a:r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파악</a:t>
              </a:r>
            </a:p>
          </p:txBody>
        </p:sp>
      </p:grpSp>
      <p:grpSp>
        <p:nvGrpSpPr>
          <p:cNvPr id="8" name="그룹 30"/>
          <p:cNvGrpSpPr/>
          <p:nvPr/>
        </p:nvGrpSpPr>
        <p:grpSpPr>
          <a:xfrm>
            <a:off x="3052915" y="2341182"/>
            <a:ext cx="1363261" cy="1316420"/>
            <a:chOff x="2766523" y="2192051"/>
            <a:chExt cx="1363261" cy="1316420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26" name="타원 25"/>
            <p:cNvSpPr/>
            <p:nvPr/>
          </p:nvSpPr>
          <p:spPr>
            <a:xfrm>
              <a:off x="2766523" y="2192051"/>
              <a:ext cx="1363261" cy="1316420"/>
            </a:xfrm>
            <a:prstGeom prst="ellipse">
              <a:avLst/>
            </a:prstGeom>
            <a:grpFill/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938385" y="2634818"/>
              <a:ext cx="1019536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아이디어와 </a:t>
              </a:r>
              <a:endPara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디자인 접목 </a:t>
              </a:r>
            </a:p>
          </p:txBody>
        </p:sp>
      </p:grpSp>
      <p:grpSp>
        <p:nvGrpSpPr>
          <p:cNvPr id="13" name="그룹 29"/>
          <p:cNvGrpSpPr/>
          <p:nvPr/>
        </p:nvGrpSpPr>
        <p:grpSpPr>
          <a:xfrm>
            <a:off x="4757054" y="2341182"/>
            <a:ext cx="1363261" cy="1316420"/>
            <a:chOff x="4219308" y="2192051"/>
            <a:chExt cx="1363261" cy="1316420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27" name="타원 26"/>
            <p:cNvSpPr/>
            <p:nvPr/>
          </p:nvSpPr>
          <p:spPr>
            <a:xfrm>
              <a:off x="4219308" y="2192051"/>
              <a:ext cx="1363261" cy="1316420"/>
            </a:xfrm>
            <a:prstGeom prst="ellipse">
              <a:avLst/>
            </a:prstGeom>
            <a:grpFill/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391170" y="2634818"/>
              <a:ext cx="1019536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기술적 </a:t>
              </a:r>
              <a:endPara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타당성 검토</a:t>
              </a:r>
            </a:p>
          </p:txBody>
        </p:sp>
      </p:grpSp>
      <p:grpSp>
        <p:nvGrpSpPr>
          <p:cNvPr id="14" name="그룹 28"/>
          <p:cNvGrpSpPr/>
          <p:nvPr/>
        </p:nvGrpSpPr>
        <p:grpSpPr>
          <a:xfrm>
            <a:off x="6461194" y="2341182"/>
            <a:ext cx="1363261" cy="1316420"/>
            <a:chOff x="5672093" y="2192051"/>
            <a:chExt cx="1363261" cy="1316420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28" name="타원 27"/>
            <p:cNvSpPr/>
            <p:nvPr/>
          </p:nvSpPr>
          <p:spPr>
            <a:xfrm>
              <a:off x="5672093" y="2192051"/>
              <a:ext cx="1363261" cy="1316420"/>
            </a:xfrm>
            <a:prstGeom prst="ellipse">
              <a:avLst/>
            </a:prstGeom>
            <a:grpFill/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5843955" y="2619429"/>
              <a:ext cx="1019536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혁신 제품 </a:t>
              </a:r>
              <a:endPara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출시</a:t>
              </a:r>
            </a:p>
          </p:txBody>
        </p:sp>
      </p:grpSp>
      <p:pic>
        <p:nvPicPr>
          <p:cNvPr id="33" name="그림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298" y="3660602"/>
            <a:ext cx="4816366" cy="3084454"/>
          </a:xfrm>
          <a:prstGeom prst="rect">
            <a:avLst/>
          </a:prstGeom>
        </p:spPr>
      </p:pic>
      <p:grpSp>
        <p:nvGrpSpPr>
          <p:cNvPr id="17" name="그룹 17"/>
          <p:cNvGrpSpPr/>
          <p:nvPr/>
        </p:nvGrpSpPr>
        <p:grpSpPr>
          <a:xfrm>
            <a:off x="357816" y="4256848"/>
            <a:ext cx="5112108" cy="2095021"/>
            <a:chOff x="452412" y="4256848"/>
            <a:chExt cx="4936139" cy="2095021"/>
          </a:xfrm>
        </p:grpSpPr>
        <p:grpSp>
          <p:nvGrpSpPr>
            <p:cNvPr id="18" name="그룹 12"/>
            <p:cNvGrpSpPr/>
            <p:nvPr/>
          </p:nvGrpSpPr>
          <p:grpSpPr>
            <a:xfrm>
              <a:off x="723302" y="4256848"/>
              <a:ext cx="4371115" cy="472810"/>
              <a:chOff x="788525" y="4256848"/>
              <a:chExt cx="4371115" cy="472810"/>
            </a:xfrm>
          </p:grpSpPr>
          <p:sp>
            <p:nvSpPr>
              <p:cNvPr id="35" name="양쪽 모서리가 둥근 사각형 34"/>
              <p:cNvSpPr/>
              <p:nvPr/>
            </p:nvSpPr>
            <p:spPr>
              <a:xfrm rot="5400000">
                <a:off x="2737678" y="2307695"/>
                <a:ext cx="472810" cy="4371115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" name="직사각형 2"/>
              <p:cNvSpPr/>
              <p:nvPr/>
            </p:nvSpPr>
            <p:spPr>
              <a:xfrm>
                <a:off x="1245291" y="4362447"/>
                <a:ext cx="3600068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회사 전체 인원 중 15% 이상 디자인 팀 핵심 인력 보유</a:t>
                </a:r>
              </a:p>
            </p:txBody>
          </p:sp>
        </p:grpSp>
        <p:grpSp>
          <p:nvGrpSpPr>
            <p:cNvPr id="20" name="그룹 13"/>
            <p:cNvGrpSpPr/>
            <p:nvPr/>
          </p:nvGrpSpPr>
          <p:grpSpPr>
            <a:xfrm>
              <a:off x="452412" y="4797586"/>
              <a:ext cx="4936139" cy="472810"/>
              <a:chOff x="554891" y="4797586"/>
              <a:chExt cx="4936139" cy="472810"/>
            </a:xfrm>
          </p:grpSpPr>
          <p:sp>
            <p:nvSpPr>
              <p:cNvPr id="42" name="양쪽 모서리가 둥근 사각형 41"/>
              <p:cNvSpPr/>
              <p:nvPr/>
            </p:nvSpPr>
            <p:spPr>
              <a:xfrm rot="5400000">
                <a:off x="2774933" y="2848433"/>
                <a:ext cx="472810" cy="4371115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5" name="직사각형 44"/>
              <p:cNvSpPr/>
              <p:nvPr/>
            </p:nvSpPr>
            <p:spPr>
              <a:xfrm>
                <a:off x="554891" y="4895976"/>
                <a:ext cx="493613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0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제품 디자인 및  회사 제품 홍보 디자인 브랜드 이미지 창출 및 </a:t>
                </a:r>
                <a:r>
                  <a:rPr lang="ko-KR" altLang="en-US" sz="1000" dirty="0" err="1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카달로그</a:t>
                </a:r>
                <a:r>
                  <a:rPr lang="ko-KR" altLang="en-US" sz="10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제작 </a:t>
                </a:r>
              </a:p>
            </p:txBody>
          </p:sp>
        </p:grpSp>
        <p:grpSp>
          <p:nvGrpSpPr>
            <p:cNvPr id="21" name="그룹 14"/>
            <p:cNvGrpSpPr/>
            <p:nvPr/>
          </p:nvGrpSpPr>
          <p:grpSpPr>
            <a:xfrm>
              <a:off x="723302" y="5338322"/>
              <a:ext cx="4371115" cy="472810"/>
              <a:chOff x="788525" y="5338322"/>
              <a:chExt cx="4371115" cy="472810"/>
            </a:xfrm>
          </p:grpSpPr>
          <p:sp>
            <p:nvSpPr>
              <p:cNvPr id="43" name="양쪽 모서리가 둥근 사각형 42"/>
              <p:cNvSpPr/>
              <p:nvPr/>
            </p:nvSpPr>
            <p:spPr>
              <a:xfrm rot="5400000">
                <a:off x="2737678" y="3389169"/>
                <a:ext cx="472810" cy="4371115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6" name="직사각형 45"/>
              <p:cNvSpPr/>
              <p:nvPr/>
            </p:nvSpPr>
            <p:spPr>
              <a:xfrm>
                <a:off x="1245291" y="5443921"/>
                <a:ext cx="3457585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최근 </a:t>
                </a:r>
                <a:r>
                  <a:rPr lang="en-US" altLang="ko-KR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</a:t>
                </a:r>
                <a:r>
                  <a:rPr lang="ko-KR" altLang="en-US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년간 제품 디자인 지식재산권 </a:t>
                </a:r>
                <a:r>
                  <a:rPr lang="en-US" altLang="ko-KR" sz="110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32</a:t>
                </a:r>
                <a:r>
                  <a:rPr lang="ko-KR" altLang="en-US" sz="110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건 </a:t>
                </a:r>
                <a:r>
                  <a:rPr lang="ko-KR" altLang="en-US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등록</a:t>
                </a:r>
              </a:p>
            </p:txBody>
          </p:sp>
        </p:grpSp>
        <p:grpSp>
          <p:nvGrpSpPr>
            <p:cNvPr id="23" name="그룹 16"/>
            <p:cNvGrpSpPr/>
            <p:nvPr/>
          </p:nvGrpSpPr>
          <p:grpSpPr>
            <a:xfrm>
              <a:off x="723302" y="5879059"/>
              <a:ext cx="4371115" cy="472810"/>
              <a:chOff x="788525" y="5879059"/>
              <a:chExt cx="4371115" cy="472810"/>
            </a:xfrm>
          </p:grpSpPr>
          <p:sp>
            <p:nvSpPr>
              <p:cNvPr id="44" name="양쪽 모서리가 둥근 사각형 43"/>
              <p:cNvSpPr/>
              <p:nvPr/>
            </p:nvSpPr>
            <p:spPr>
              <a:xfrm rot="5400000">
                <a:off x="2737678" y="3929906"/>
                <a:ext cx="472810" cy="4371115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856634" y="5984658"/>
                <a:ext cx="4303005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고객 편의성 향상 및 우수한 디자인 개발을  바탕으로 한 제품 개발 </a:t>
                </a:r>
              </a:p>
            </p:txBody>
          </p:sp>
        </p:grpSp>
      </p:grpSp>
      <p:sp>
        <p:nvSpPr>
          <p:cNvPr id="49" name="이등변 삼각형 48"/>
          <p:cNvSpPr/>
          <p:nvPr/>
        </p:nvSpPr>
        <p:spPr>
          <a:xfrm rot="5400000">
            <a:off x="2774328" y="2941720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이등변 삼각형 49"/>
          <p:cNvSpPr/>
          <p:nvPr/>
        </p:nvSpPr>
        <p:spPr>
          <a:xfrm rot="5400000">
            <a:off x="4505756" y="2941720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이등변 삼각형 50"/>
          <p:cNvSpPr/>
          <p:nvPr/>
        </p:nvSpPr>
        <p:spPr>
          <a:xfrm rot="5400000">
            <a:off x="6195479" y="2941720"/>
            <a:ext cx="213447" cy="14612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41" name="직사각형 40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8" name="직선 연결선 47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36622780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그림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56762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Goals</a:t>
            </a:r>
          </a:p>
        </p:txBody>
      </p:sp>
      <p:sp>
        <p:nvSpPr>
          <p:cNvPr id="19" name="양쪽 모서리가 둥근 사각형 18"/>
          <p:cNvSpPr/>
          <p:nvPr/>
        </p:nvSpPr>
        <p:spPr>
          <a:xfrm rot="5400000">
            <a:off x="4328551" y="-763060"/>
            <a:ext cx="1900919" cy="72399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68686A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양쪽 모서리가 둥근 사각형 20"/>
          <p:cNvSpPr/>
          <p:nvPr/>
        </p:nvSpPr>
        <p:spPr>
          <a:xfrm rot="5400000">
            <a:off x="3285217" y="907234"/>
            <a:ext cx="1900920" cy="389935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7979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양쪽 모서리가 둥근 사각형 24"/>
          <p:cNvSpPr/>
          <p:nvPr/>
        </p:nvSpPr>
        <p:spPr>
          <a:xfrm rot="5400000">
            <a:off x="1049951" y="1329455"/>
            <a:ext cx="1900919" cy="305491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E2E2E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14609" y="2103647"/>
            <a:ext cx="1213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610" y="1068487"/>
            <a:ext cx="1110390" cy="10193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직사각형 28"/>
          <p:cNvSpPr/>
          <p:nvPr/>
        </p:nvSpPr>
        <p:spPr>
          <a:xfrm>
            <a:off x="733448" y="2520279"/>
            <a:ext cx="251226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중국법인을 거점으로 중국시장 진입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브랜드 이미지 제고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해외 파트너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바이어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발굴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 유망기업 진입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90172" y="2103647"/>
            <a:ext cx="1213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3619374" y="2520279"/>
            <a:ext cx="2583718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 품목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수출시장 다변화</a:t>
            </a:r>
            <a:endParaRPr lang="en-US" altLang="ko-KR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해외파트너와 지속적인 관계 구축</a:t>
            </a:r>
            <a:endParaRPr lang="en-US" altLang="ko-KR" sz="105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주요국가 현지 거점 확보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유럽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</a:t>
            </a:r>
            <a:r>
              <a:rPr lang="en-US" altLang="ko-KR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수출 선도기업으로 진입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99562" y="2103647"/>
            <a:ext cx="1213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2025</a:t>
            </a:r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6275551" y="2520279"/>
            <a:ext cx="2563649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제품의 특색</a:t>
            </a:r>
            <a:r>
              <a:rPr lang="en-US" altLang="ko-KR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기능성</a:t>
            </a:r>
            <a:r>
              <a:rPr lang="en-US" altLang="ko-KR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가치 강화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세계적인 브랜드 파워 확보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수출기반기업으로 성장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  무선가전 글로벌 선두 기업으로 성장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525" y="866151"/>
            <a:ext cx="1285977" cy="12859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730" y="947087"/>
            <a:ext cx="1205041" cy="12050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0" name="직사각형 59"/>
          <p:cNvSpPr/>
          <p:nvPr/>
        </p:nvSpPr>
        <p:spPr>
          <a:xfrm>
            <a:off x="7431251" y="4543621"/>
            <a:ext cx="134007" cy="11824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431250" y="4705657"/>
            <a:ext cx="134007" cy="11824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Rectangle 92"/>
          <p:cNvSpPr>
            <a:spLocks noChangeArrowheads="1"/>
          </p:cNvSpPr>
          <p:nvPr/>
        </p:nvSpPr>
        <p:spPr bwMode="auto">
          <a:xfrm>
            <a:off x="7665909" y="4705657"/>
            <a:ext cx="410369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투자금액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4" name="Rectangle 92"/>
          <p:cNvSpPr>
            <a:spLocks noChangeArrowheads="1"/>
          </p:cNvSpPr>
          <p:nvPr/>
        </p:nvSpPr>
        <p:spPr bwMode="auto">
          <a:xfrm>
            <a:off x="7673451" y="4543621"/>
            <a:ext cx="410369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판매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금액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" name="그룹 70"/>
          <p:cNvGrpSpPr/>
          <p:nvPr/>
        </p:nvGrpSpPr>
        <p:grpSpPr>
          <a:xfrm>
            <a:off x="2143754" y="3950259"/>
            <a:ext cx="4856493" cy="2455329"/>
            <a:chOff x="2222902" y="3950259"/>
            <a:chExt cx="4856493" cy="2455329"/>
          </a:xfrm>
        </p:grpSpPr>
        <p:grpSp>
          <p:nvGrpSpPr>
            <p:cNvPr id="3" name="그룹 55"/>
            <p:cNvGrpSpPr/>
            <p:nvPr/>
          </p:nvGrpSpPr>
          <p:grpSpPr>
            <a:xfrm>
              <a:off x="2222902" y="5465323"/>
              <a:ext cx="1466499" cy="940265"/>
              <a:chOff x="2222902" y="5465323"/>
              <a:chExt cx="1466499" cy="940265"/>
            </a:xfrm>
          </p:grpSpPr>
          <p:pic>
            <p:nvPicPr>
              <p:cNvPr id="44" name="그림 43" descr="56.png"/>
              <p:cNvPicPr>
                <a:picLocks noChangeAspect="1"/>
              </p:cNvPicPr>
              <p:nvPr/>
            </p:nvPicPr>
            <p:blipFill>
              <a:blip r:embed="rId6" cstate="print">
                <a:lum bright="-5000" contrast="19000"/>
              </a:blip>
              <a:srcRect b="25676"/>
              <a:stretch>
                <a:fillRect/>
              </a:stretch>
            </p:blipFill>
            <p:spPr>
              <a:xfrm>
                <a:off x="2582360" y="5465323"/>
                <a:ext cx="760463" cy="641632"/>
              </a:xfrm>
              <a:prstGeom prst="rect">
                <a:avLst/>
              </a:prstGeom>
            </p:spPr>
          </p:pic>
          <p:grpSp>
            <p:nvGrpSpPr>
              <p:cNvPr id="4" name="그룹 51"/>
              <p:cNvGrpSpPr/>
              <p:nvPr/>
            </p:nvGrpSpPr>
            <p:grpSpPr>
              <a:xfrm>
                <a:off x="2222902" y="6103212"/>
                <a:ext cx="1466499" cy="302376"/>
                <a:chOff x="1900236" y="4179693"/>
                <a:chExt cx="720000" cy="208037"/>
              </a:xfrm>
            </p:grpSpPr>
            <p:sp>
              <p:nvSpPr>
                <p:cNvPr id="40" name="모서리가 둥근 직사각형 39"/>
                <p:cNvSpPr/>
                <p:nvPr/>
              </p:nvSpPr>
              <p:spPr>
                <a:xfrm>
                  <a:off x="1900236" y="4179693"/>
                  <a:ext cx="720000" cy="20803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0000">
                    <a:alpha val="74902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 bwMode="auto">
                <a:xfrm>
                  <a:off x="1954236" y="4214172"/>
                  <a:ext cx="612000" cy="1270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spAutoFit/>
                  <a:scene3d>
                    <a:camera prst="orthographicFront"/>
                    <a:lightRig rig="brightRoom" dir="t"/>
                  </a:scene3d>
                  <a:sp3d extrusionH="57150" prstMaterial="powder">
                    <a:bevelT w="1270" h="1270"/>
                  </a:sp3d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ko-KR" sz="12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맑은 고딕" panose="020B0503020000020004" pitchFamily="50" charset="-127"/>
                      <a:ea typeface="맑은 고딕" panose="020B0503020000020004" pitchFamily="50" charset="-127"/>
                      <a:cs typeface="Arial" pitchFamily="34" charset="0"/>
                    </a:rPr>
                    <a:t>2019</a:t>
                  </a:r>
                </a:p>
              </p:txBody>
            </p:sp>
          </p:grpSp>
          <p:pic>
            <p:nvPicPr>
              <p:cNvPr id="42" name="그림 41" descr="56.png"/>
              <p:cNvPicPr>
                <a:picLocks noChangeAspect="1"/>
              </p:cNvPicPr>
              <p:nvPr/>
            </p:nvPicPr>
            <p:blipFill>
              <a:blip r:embed="rId6" cstate="print">
                <a:grayscl/>
                <a:lum bright="-4000" contrast="14000"/>
              </a:blip>
              <a:srcRect b="83784"/>
              <a:stretch>
                <a:fillRect/>
              </a:stretch>
            </p:blipFill>
            <p:spPr>
              <a:xfrm>
                <a:off x="2583802" y="5941176"/>
                <a:ext cx="760463" cy="165780"/>
              </a:xfrm>
              <a:prstGeom prst="rect">
                <a:avLst/>
              </a:prstGeom>
            </p:spPr>
          </p:pic>
        </p:grpSp>
        <p:grpSp>
          <p:nvGrpSpPr>
            <p:cNvPr id="5" name="그룹 56"/>
            <p:cNvGrpSpPr/>
            <p:nvPr/>
          </p:nvGrpSpPr>
          <p:grpSpPr>
            <a:xfrm>
              <a:off x="5612896" y="3950259"/>
              <a:ext cx="1466499" cy="2455329"/>
              <a:chOff x="5612896" y="3929456"/>
              <a:chExt cx="1466499" cy="2455329"/>
            </a:xfrm>
          </p:grpSpPr>
          <p:pic>
            <p:nvPicPr>
              <p:cNvPr id="51" name="그림 50" descr="56.png"/>
              <p:cNvPicPr>
                <a:picLocks noChangeAspect="1"/>
              </p:cNvPicPr>
              <p:nvPr/>
            </p:nvPicPr>
            <p:blipFill>
              <a:blip r:embed="rId6" cstate="print">
                <a:lum bright="-5000" contrast="19000"/>
              </a:blip>
              <a:srcRect b="25676"/>
              <a:stretch>
                <a:fillRect/>
              </a:stretch>
            </p:blipFill>
            <p:spPr>
              <a:xfrm>
                <a:off x="5972354" y="3929456"/>
                <a:ext cx="760463" cy="2156698"/>
              </a:xfrm>
              <a:prstGeom prst="rect">
                <a:avLst/>
              </a:prstGeom>
            </p:spPr>
          </p:pic>
          <p:grpSp>
            <p:nvGrpSpPr>
              <p:cNvPr id="6" name="그룹 51"/>
              <p:cNvGrpSpPr/>
              <p:nvPr/>
            </p:nvGrpSpPr>
            <p:grpSpPr>
              <a:xfrm>
                <a:off x="5612896" y="6082409"/>
                <a:ext cx="1466499" cy="302376"/>
                <a:chOff x="1900236" y="4179693"/>
                <a:chExt cx="720000" cy="208037"/>
              </a:xfrm>
            </p:grpSpPr>
            <p:sp>
              <p:nvSpPr>
                <p:cNvPr id="53" name="모서리가 둥근 직사각형 52"/>
                <p:cNvSpPr/>
                <p:nvPr/>
              </p:nvSpPr>
              <p:spPr>
                <a:xfrm>
                  <a:off x="1900236" y="4179693"/>
                  <a:ext cx="720000" cy="20803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0000">
                    <a:alpha val="74902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 bwMode="auto">
                <a:xfrm>
                  <a:off x="1954236" y="4214172"/>
                  <a:ext cx="612000" cy="1270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spAutoFit/>
                  <a:scene3d>
                    <a:camera prst="orthographicFront"/>
                    <a:lightRig rig="brightRoom" dir="t"/>
                  </a:scene3d>
                  <a:sp3d extrusionH="57150" prstMaterial="powder">
                    <a:bevelT w="1270" h="1270"/>
                  </a:sp3d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ko-KR" sz="12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맑은 고딕" panose="020B0503020000020004" pitchFamily="50" charset="-127"/>
                      <a:ea typeface="맑은 고딕" panose="020B0503020000020004" pitchFamily="50" charset="-127"/>
                      <a:cs typeface="Arial" pitchFamily="34" charset="0"/>
                    </a:rPr>
                    <a:t>2025</a:t>
                  </a:r>
                </a:p>
              </p:txBody>
            </p:sp>
          </p:grpSp>
          <p:pic>
            <p:nvPicPr>
              <p:cNvPr id="55" name="그림 54" descr="56.png"/>
              <p:cNvPicPr>
                <a:picLocks noChangeAspect="1"/>
              </p:cNvPicPr>
              <p:nvPr/>
            </p:nvPicPr>
            <p:blipFill>
              <a:blip r:embed="rId6" cstate="print">
                <a:grayscl/>
                <a:lum bright="-4000" contrast="14000"/>
              </a:blip>
              <a:srcRect b="83784"/>
              <a:stretch>
                <a:fillRect/>
              </a:stretch>
            </p:blipFill>
            <p:spPr>
              <a:xfrm>
                <a:off x="5973796" y="5534858"/>
                <a:ext cx="760463" cy="551296"/>
              </a:xfrm>
              <a:prstGeom prst="rect">
                <a:avLst/>
              </a:prstGeom>
            </p:spPr>
          </p:pic>
        </p:grpSp>
        <p:grpSp>
          <p:nvGrpSpPr>
            <p:cNvPr id="7" name="그룹 57"/>
            <p:cNvGrpSpPr/>
            <p:nvPr/>
          </p:nvGrpSpPr>
          <p:grpSpPr>
            <a:xfrm>
              <a:off x="3917899" y="4847666"/>
              <a:ext cx="1466499" cy="1557922"/>
              <a:chOff x="3912688" y="4835962"/>
              <a:chExt cx="1466499" cy="1557922"/>
            </a:xfrm>
          </p:grpSpPr>
          <p:pic>
            <p:nvPicPr>
              <p:cNvPr id="46" name="그림 45" descr="56.png"/>
              <p:cNvPicPr>
                <a:picLocks noChangeAspect="1"/>
              </p:cNvPicPr>
              <p:nvPr/>
            </p:nvPicPr>
            <p:blipFill>
              <a:blip r:embed="rId6" cstate="print">
                <a:lum bright="-5000" contrast="19000"/>
              </a:blip>
              <a:srcRect b="25676"/>
              <a:stretch>
                <a:fillRect/>
              </a:stretch>
            </p:blipFill>
            <p:spPr>
              <a:xfrm>
                <a:off x="4272146" y="4835962"/>
                <a:ext cx="760463" cy="1259290"/>
              </a:xfrm>
              <a:prstGeom prst="rect">
                <a:avLst/>
              </a:prstGeom>
            </p:spPr>
          </p:pic>
          <p:pic>
            <p:nvPicPr>
              <p:cNvPr id="50" name="그림 49" descr="56.png"/>
              <p:cNvPicPr>
                <a:picLocks noChangeAspect="1"/>
              </p:cNvPicPr>
              <p:nvPr/>
            </p:nvPicPr>
            <p:blipFill>
              <a:blip r:embed="rId6" cstate="print">
                <a:grayscl/>
                <a:lum bright="-4000" contrast="14000"/>
              </a:blip>
              <a:srcRect b="83784"/>
              <a:stretch>
                <a:fillRect/>
              </a:stretch>
            </p:blipFill>
            <p:spPr>
              <a:xfrm>
                <a:off x="4273588" y="5809666"/>
                <a:ext cx="760463" cy="285586"/>
              </a:xfrm>
              <a:prstGeom prst="rect">
                <a:avLst/>
              </a:prstGeom>
            </p:spPr>
          </p:pic>
          <p:grpSp>
            <p:nvGrpSpPr>
              <p:cNvPr id="8" name="그룹 51"/>
              <p:cNvGrpSpPr/>
              <p:nvPr/>
            </p:nvGrpSpPr>
            <p:grpSpPr>
              <a:xfrm>
                <a:off x="3912688" y="6091508"/>
                <a:ext cx="1466499" cy="302376"/>
                <a:chOff x="1900236" y="4179693"/>
                <a:chExt cx="720000" cy="208037"/>
              </a:xfrm>
            </p:grpSpPr>
            <p:sp>
              <p:nvSpPr>
                <p:cNvPr id="48" name="모서리가 둥근 직사각형 47"/>
                <p:cNvSpPr/>
                <p:nvPr/>
              </p:nvSpPr>
              <p:spPr>
                <a:xfrm>
                  <a:off x="1900236" y="4179693"/>
                  <a:ext cx="720000" cy="20803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0000">
                    <a:alpha val="74902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 bwMode="auto">
                <a:xfrm>
                  <a:off x="1954236" y="4214172"/>
                  <a:ext cx="612000" cy="1270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spAutoFit/>
                  <a:scene3d>
                    <a:camera prst="orthographicFront"/>
                    <a:lightRig rig="brightRoom" dir="t"/>
                  </a:scene3d>
                  <a:sp3d extrusionH="57150" prstMaterial="powder">
                    <a:bevelT w="1270" h="1270"/>
                  </a:sp3d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ko-KR" sz="12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맑은 고딕" panose="020B0503020000020004" pitchFamily="50" charset="-127"/>
                      <a:ea typeface="맑은 고딕" panose="020B0503020000020004" pitchFamily="50" charset="-127"/>
                      <a:cs typeface="Arial" pitchFamily="34" charset="0"/>
                    </a:rPr>
                    <a:t>2022</a:t>
                  </a:r>
                </a:p>
              </p:txBody>
            </p:sp>
          </p:grpSp>
        </p:grpSp>
        <p:sp>
          <p:nvSpPr>
            <p:cNvPr id="65" name="TextBox 64"/>
            <p:cNvSpPr txBox="1"/>
            <p:nvPr/>
          </p:nvSpPr>
          <p:spPr>
            <a:xfrm>
              <a:off x="2680154" y="5921360"/>
              <a:ext cx="65426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680154" y="5594257"/>
              <a:ext cx="65426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250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69227" y="5877667"/>
              <a:ext cx="65426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100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384993" y="5219479"/>
              <a:ext cx="65426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1,200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995810" y="5736549"/>
              <a:ext cx="7853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200</a:t>
              </a:r>
              <a:r>
                <a:rPr lang="ko-KR" altLang="en-US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995810" y="4688979"/>
              <a:ext cx="7853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2,000</a:t>
              </a:r>
              <a:r>
                <a:rPr lang="ko-KR" altLang="en-US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억</a:t>
              </a:r>
            </a:p>
          </p:txBody>
        </p:sp>
      </p:grpSp>
      <p:sp>
        <p:nvSpPr>
          <p:cNvPr id="73" name="모서리가 둥근 직사각형 72"/>
          <p:cNvSpPr/>
          <p:nvPr/>
        </p:nvSpPr>
        <p:spPr>
          <a:xfrm>
            <a:off x="7218823" y="4391025"/>
            <a:ext cx="1010777" cy="5524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4" name="그림 7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56" name="직사각형 55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7" name="직선 연결선 56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39266812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0286"/>
            <a:ext cx="9144000" cy="5108158"/>
          </a:xfrm>
          <a:prstGeom prst="rect">
            <a:avLst/>
          </a:prstGeom>
        </p:spPr>
      </p:pic>
      <p:pic>
        <p:nvPicPr>
          <p:cNvPr id="13" name="그림 12" descr="2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61338" y="774229"/>
            <a:ext cx="2876550" cy="284642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2" name="TextBox 31"/>
          <p:cNvSpPr txBox="1"/>
          <p:nvPr/>
        </p:nvSpPr>
        <p:spPr bwMode="auto">
          <a:xfrm>
            <a:off x="313254" y="220231"/>
            <a:ext cx="763306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brightRoom" dir="t"/>
            </a:scene3d>
            <a:sp3d prstMaterial="powder">
              <a:bevelT w="1270" h="1270"/>
              <a:contourClr>
                <a:srgbClr val="002060"/>
              </a:contourClr>
            </a:sp3d>
          </a:bodyPr>
          <a:lstStyle/>
          <a:p>
            <a:pPr>
              <a:defRPr/>
            </a:pPr>
            <a:r>
              <a:rPr lang="en-US" altLang="ko-K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Vision &amp; Mission</a:t>
            </a:r>
          </a:p>
        </p:txBody>
      </p:sp>
      <p:grpSp>
        <p:nvGrpSpPr>
          <p:cNvPr id="2" name="그룹 7"/>
          <p:cNvGrpSpPr/>
          <p:nvPr/>
        </p:nvGrpSpPr>
        <p:grpSpPr>
          <a:xfrm>
            <a:off x="2384078" y="3962688"/>
            <a:ext cx="4213339" cy="444209"/>
            <a:chOff x="2384078" y="3962688"/>
            <a:chExt cx="4213339" cy="444209"/>
          </a:xfrm>
          <a:solidFill>
            <a:schemeClr val="accent6"/>
          </a:solidFill>
        </p:grpSpPr>
        <p:sp>
          <p:nvSpPr>
            <p:cNvPr id="29" name="양쪽 모서리가 둥근 사각형 28"/>
            <p:cNvSpPr/>
            <p:nvPr/>
          </p:nvSpPr>
          <p:spPr>
            <a:xfrm rot="5400000">
              <a:off x="4268643" y="2078123"/>
              <a:ext cx="444209" cy="4213339"/>
            </a:xfrm>
            <a:prstGeom prst="round2SameRect">
              <a:avLst>
                <a:gd name="adj1" fmla="val 50000"/>
                <a:gd name="adj2" fmla="val 50000"/>
              </a:avLst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587061" y="4030904"/>
              <a:ext cx="3807372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고용창출과 지역경제 활성화에 기여</a:t>
              </a:r>
            </a:p>
          </p:txBody>
        </p:sp>
      </p:grpSp>
      <p:grpSp>
        <p:nvGrpSpPr>
          <p:cNvPr id="3" name="그룹 8"/>
          <p:cNvGrpSpPr/>
          <p:nvPr/>
        </p:nvGrpSpPr>
        <p:grpSpPr>
          <a:xfrm>
            <a:off x="2384078" y="4579435"/>
            <a:ext cx="4213339" cy="444209"/>
            <a:chOff x="2384078" y="4567023"/>
            <a:chExt cx="4213339" cy="444209"/>
          </a:xfrm>
          <a:solidFill>
            <a:schemeClr val="accent6"/>
          </a:solidFill>
        </p:grpSpPr>
        <p:sp>
          <p:nvSpPr>
            <p:cNvPr id="51" name="양쪽 모서리가 둥근 사각형 50"/>
            <p:cNvSpPr/>
            <p:nvPr/>
          </p:nvSpPr>
          <p:spPr>
            <a:xfrm rot="5400000">
              <a:off x="4268643" y="2682458"/>
              <a:ext cx="444209" cy="4213339"/>
            </a:xfrm>
            <a:prstGeom prst="round2SameRect">
              <a:avLst>
                <a:gd name="adj1" fmla="val 50000"/>
                <a:gd name="adj2" fmla="val 50000"/>
              </a:avLst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587061" y="4635239"/>
              <a:ext cx="3807372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경영 효율성 향상과 생산성 혁신</a:t>
              </a:r>
            </a:p>
          </p:txBody>
        </p:sp>
      </p:grpSp>
      <p:grpSp>
        <p:nvGrpSpPr>
          <p:cNvPr id="4" name="그룹 9"/>
          <p:cNvGrpSpPr/>
          <p:nvPr/>
        </p:nvGrpSpPr>
        <p:grpSpPr>
          <a:xfrm>
            <a:off x="2392943" y="5196182"/>
            <a:ext cx="4213339" cy="444209"/>
            <a:chOff x="2392943" y="5171358"/>
            <a:chExt cx="4213339" cy="444209"/>
          </a:xfrm>
          <a:solidFill>
            <a:schemeClr val="accent6"/>
          </a:solidFill>
        </p:grpSpPr>
        <p:sp>
          <p:nvSpPr>
            <p:cNvPr id="53" name="양쪽 모서리가 둥근 사각형 52"/>
            <p:cNvSpPr/>
            <p:nvPr/>
          </p:nvSpPr>
          <p:spPr>
            <a:xfrm rot="5400000">
              <a:off x="4277508" y="3286793"/>
              <a:ext cx="444209" cy="4213339"/>
            </a:xfrm>
            <a:prstGeom prst="round2SameRect">
              <a:avLst>
                <a:gd name="adj1" fmla="val 50000"/>
                <a:gd name="adj2" fmla="val 50000"/>
              </a:avLst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503592" y="5239573"/>
              <a:ext cx="4045489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적극적인 투자</a:t>
              </a:r>
              <a:r>
                <a:rPr lang="en-US" altLang="ko-KR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, </a:t>
              </a:r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지원으로 수출기반기업으로의 성장</a:t>
              </a:r>
            </a:p>
          </p:txBody>
        </p:sp>
      </p:grpSp>
      <p:grpSp>
        <p:nvGrpSpPr>
          <p:cNvPr id="5" name="그룹 10"/>
          <p:cNvGrpSpPr/>
          <p:nvPr/>
        </p:nvGrpSpPr>
        <p:grpSpPr>
          <a:xfrm>
            <a:off x="2384078" y="5812930"/>
            <a:ext cx="4213339" cy="444209"/>
            <a:chOff x="2384078" y="5812930"/>
            <a:chExt cx="4213339" cy="444209"/>
          </a:xfrm>
          <a:solidFill>
            <a:schemeClr val="accent6"/>
          </a:solidFill>
        </p:grpSpPr>
        <p:sp>
          <p:nvSpPr>
            <p:cNvPr id="55" name="양쪽 모서리가 둥근 사각형 54"/>
            <p:cNvSpPr/>
            <p:nvPr/>
          </p:nvSpPr>
          <p:spPr>
            <a:xfrm rot="5400000">
              <a:off x="4268643" y="3928365"/>
              <a:ext cx="444209" cy="4213339"/>
            </a:xfrm>
            <a:prstGeom prst="round2SameRect">
              <a:avLst>
                <a:gd name="adj1" fmla="val 50000"/>
                <a:gd name="adj2" fmla="val 50000"/>
              </a:avLst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587061" y="5881146"/>
              <a:ext cx="3807372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무선가전분야 진출을 위한 </a:t>
              </a:r>
              <a:r>
                <a:rPr lang="en-US" altLang="ko-KR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R&amp;D </a:t>
              </a:r>
              <a:r>
                <a:rPr lang="ko-KR" altLang="en-US" sz="1400" spc="-50" dirty="0">
                  <a:ln>
                    <a:noFill/>
                    <a:prstDash val="solid"/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역량 강화</a:t>
              </a:r>
            </a:p>
          </p:txBody>
        </p:sp>
      </p:grpSp>
      <p:pic>
        <p:nvPicPr>
          <p:cNvPr id="39" name="그림 3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041" y="2032106"/>
            <a:ext cx="1087411" cy="30085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-4937" y="6567624"/>
            <a:ext cx="9154800" cy="290377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3" name="직선 연결선 32"/>
          <p:cNvCxnSpPr/>
          <p:nvPr/>
        </p:nvCxnSpPr>
        <p:spPr>
          <a:xfrm>
            <a:off x="-4938" y="6572535"/>
            <a:ext cx="9154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910032" y="6612785"/>
            <a:ext cx="5288961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spc="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700" spc="200" dirty="0">
                <a:solidFill>
                  <a:prstClr val="white">
                    <a:lumMod val="7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HALLENGE FOR THE BEST</a:t>
            </a:r>
          </a:p>
        </p:txBody>
      </p:sp>
    </p:spTree>
    <p:extLst>
      <p:ext uri="{BB962C8B-B14F-4D97-AF65-F5344CB8AC3E}">
        <p14:creationId xmlns:p14="http://schemas.microsoft.com/office/powerpoint/2010/main" val="2001328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그림 4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타이틀"/>
          <p:cNvSpPr/>
          <p:nvPr/>
        </p:nvSpPr>
        <p:spPr>
          <a:xfrm>
            <a:off x="4159685" y="2153549"/>
            <a:ext cx="4292332" cy="261610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SzPct val="90000"/>
            </a:pPr>
            <a:r>
              <a:rPr lang="ko-KR" altLang="en-US" sz="1700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최고의 기술력과 다양한 서비스로 고객 가치 창출</a:t>
            </a:r>
          </a:p>
        </p:txBody>
      </p:sp>
      <p:sp>
        <p:nvSpPr>
          <p:cNvPr id="65" name="타이틀"/>
          <p:cNvSpPr/>
          <p:nvPr/>
        </p:nvSpPr>
        <p:spPr>
          <a:xfrm>
            <a:off x="4159685" y="2502495"/>
            <a:ext cx="4459769" cy="569387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SzPct val="90000"/>
            </a:pPr>
            <a:r>
              <a:rPr lang="ko-KR" altLang="en-US" sz="3700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고객과 함께 성장하는</a:t>
            </a:r>
            <a:endParaRPr lang="en-US" altLang="ko-KR" sz="3700" spc="-1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타이틀"/>
          <p:cNvSpPr/>
          <p:nvPr/>
        </p:nvSpPr>
        <p:spPr>
          <a:xfrm>
            <a:off x="4151446" y="3080965"/>
            <a:ext cx="5086497" cy="569387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SzPct val="90000"/>
            </a:pPr>
            <a:r>
              <a:rPr lang="ko-KR" altLang="en-US" sz="37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무선가전</a:t>
            </a:r>
            <a:r>
              <a:rPr lang="ko-KR" altLang="en-US" sz="3700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분야 선도 기업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4180233" y="2486614"/>
            <a:ext cx="445976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그림 69" descr="삼성전자중국PJT(표지)_004.png"/>
          <p:cNvPicPr>
            <a:picLocks noChangeAspect="1"/>
          </p:cNvPicPr>
          <p:nvPr/>
        </p:nvPicPr>
        <p:blipFill>
          <a:blip r:embed="rId4" cstate="print"/>
          <a:srcRect t="22900" r="14018"/>
          <a:stretch>
            <a:fillRect/>
          </a:stretch>
        </p:blipFill>
        <p:spPr bwMode="auto">
          <a:xfrm>
            <a:off x="4284663" y="1196975"/>
            <a:ext cx="26289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그림 70" descr="삼성전자중국PJT(표지)_006.png"/>
          <p:cNvPicPr>
            <a:picLocks noChangeAspect="1"/>
          </p:cNvPicPr>
          <p:nvPr/>
        </p:nvPicPr>
        <p:blipFill>
          <a:blip r:embed="rId5" cstate="print"/>
          <a:srcRect t="32846" r="39822"/>
          <a:stretch>
            <a:fillRect/>
          </a:stretch>
        </p:blipFill>
        <p:spPr bwMode="auto">
          <a:xfrm>
            <a:off x="2568649" y="3030538"/>
            <a:ext cx="32385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154" y="3700779"/>
            <a:ext cx="3639644" cy="100696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9000" y1="59036" x2="9000" y2="59036"/>
                        <a14:foregroundMark x1="23000" y1="63855" x2="23000" y2="63855"/>
                        <a14:foregroundMark x1="31667" y1="66265" x2="31667" y2="66265"/>
                        <a14:foregroundMark x1="40333" y1="60241" x2="40333" y2="60241"/>
                        <a14:foregroundMark x1="49667" y1="59036" x2="49667" y2="59036"/>
                        <a14:foregroundMark x1="67333" y1="57831" x2="67333" y2="57831"/>
                        <a14:foregroundMark x1="76000" y1="65060" x2="76000" y2="65060"/>
                        <a14:foregroundMark x1="91000" y1="53012" x2="91000" y2="53012"/>
                        <a14:foregroundMark x1="87000" y1="43373" x2="87000" y2="43373"/>
                        <a14:foregroundMark x1="18667" y1="66265" x2="18667" y2="66265"/>
                        <a14:foregroundMark x1="63667" y1="67470" x2="63667" y2="67470"/>
                        <a14:foregroundMark x1="95000" y1="40964" x2="95000" y2="40964"/>
                        <a14:backgroundMark x1="91333" y1="36145" x2="91333" y2="36145"/>
                        <a14:backgroundMark x1="52333" y1="15663" x2="52333" y2="15663"/>
                        <a14:backgroundMark x1="3000" y1="90361" x2="3000" y2="90361"/>
                        <a14:backgroundMark x1="1667" y1="61446" x2="1667" y2="61446"/>
                        <a14:backgroundMark x1="20667" y1="77108" x2="20667" y2="77108"/>
                        <a14:backgroundMark x1="64667" y1="91566" x2="64667" y2="91566"/>
                        <a14:backgroundMark x1="88333" y1="81928" x2="88333" y2="81928"/>
                        <a14:backgroundMark x1="78667" y1="22892" x2="78667" y2="22892"/>
                        <a14:backgroundMark x1="37667" y1="20482" x2="37667" y2="20482"/>
                        <a14:backgroundMark x1="18667" y1="22892" x2="18667" y2="22892"/>
                        <a14:backgroundMark x1="74333" y1="66265" x2="74333" y2="66265"/>
                        <a14:backgroundMark x1="56333" y1="61446" x2="56333" y2="61446"/>
                        <a14:backgroundMark x1="39000" y1="66265" x2="39000" y2="66265"/>
                        <a14:backgroundMark x1="13667" y1="66265" x2="13667" y2="66265"/>
                        <a14:backgroundMark x1="14000" y1="72289" x2="14000" y2="72289"/>
                        <a14:backgroundMark x1="14667" y1="77108" x2="14667" y2="77108"/>
                        <a14:backgroundMark x1="6333" y1="67470" x2="6333" y2="67470"/>
                        <a14:backgroundMark x1="13000" y1="60241" x2="13000" y2="60241"/>
                        <a14:backgroundMark x1="21000" y1="66265" x2="21000" y2="66265"/>
                        <a14:backgroundMark x1="26000" y1="59036" x2="26000" y2="59036"/>
                        <a14:backgroundMark x1="91000" y1="22892" x2="91000" y2="22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758" y="6898"/>
            <a:ext cx="1206305" cy="3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21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1631</Words>
  <Application>Microsoft Office PowerPoint</Application>
  <PresentationFormat>화면 슬라이드 쇼(4:3)</PresentationFormat>
  <Paragraphs>403</Paragraphs>
  <Slides>23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9" baseType="lpstr">
      <vt:lpstr>TitilliumMaps26L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a</cp:lastModifiedBy>
  <cp:revision>107</cp:revision>
  <dcterms:created xsi:type="dcterms:W3CDTF">2019-09-04T01:42:07Z</dcterms:created>
  <dcterms:modified xsi:type="dcterms:W3CDTF">2021-04-09T09:12:33Z</dcterms:modified>
</cp:coreProperties>
</file>