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59" r:id="rId11"/>
    <p:sldId id="261" r:id="rId12"/>
    <p:sldId id="278" r:id="rId13"/>
    <p:sldId id="260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277" r:id="rId23"/>
    <p:sldId id="262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62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15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056A14-0316-45F0-9B8E-FE2576432661}" type="doc">
      <dgm:prSet loTypeId="urn:microsoft.com/office/officeart/2005/8/layout/chevron1" loCatId="process" qsTypeId="urn:microsoft.com/office/officeart/2005/8/quickstyle/simple1" qsCatId="simple" csTypeId="urn:microsoft.com/office/officeart/2005/8/colors/accent3_4" csCatId="accent3" phldr="1"/>
      <dgm:spPr/>
    </dgm:pt>
    <dgm:pt modelId="{096F093B-96DF-468C-AC46-D9EA47770D99}">
      <dgm:prSet phldrT="[텍스트]"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담당교수</a:t>
          </a:r>
          <a:endParaRPr lang="en-US" altLang="ko-KR" sz="18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  <a:p>
          <a:pPr latinLnBrk="1">
            <a:lnSpc>
              <a:spcPct val="100000"/>
            </a:lnSpc>
          </a:pP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이슈 제시</a:t>
          </a:r>
          <a:endParaRPr lang="ko-KR" altLang="en-US" sz="18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644CACE2-C631-4089-8F41-7A9511051513}" type="parTrans" cxnId="{C373A227-6A87-4DE1-AD79-95E9E7526A78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1D474DB6-AB25-49E8-8DBF-BDD388393834}" type="sibTrans" cxnId="{C373A227-6A87-4DE1-AD79-95E9E7526A78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06EB80AD-D5A9-4ADD-9EC6-7D03F7526EA0}">
      <dgm:prSet phldrT="[텍스트]"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18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문제 분석 및</a:t>
          </a:r>
          <a:endParaRPr lang="en-US" altLang="ko-KR" sz="18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  <a:p>
          <a:pPr latinLnBrk="1">
            <a:lnSpc>
              <a:spcPct val="100000"/>
            </a:lnSpc>
          </a:pPr>
          <a:r>
            <a:rPr lang="ko-KR" altLang="en-US" sz="18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팀 구성</a:t>
          </a:r>
        </a:p>
      </dgm:t>
    </dgm:pt>
    <dgm:pt modelId="{B7C3A948-AD30-4E7C-9EFA-926E094A8ADC}" type="parTrans" cxnId="{51FD81E0-82FE-4231-B65F-1CA045805EB5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5274351E-7335-4B37-B725-30A7429BAEE1}" type="sibTrans" cxnId="{51FD81E0-82FE-4231-B65F-1CA045805EB5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87F21727-04A2-4EBF-BAE3-82EDA1C1473D}">
      <dgm:prSet phldrT="[텍스트]" custT="1"/>
      <dgm:spPr>
        <a:ln w="25400">
          <a:solidFill>
            <a:srgbClr val="FF0000"/>
          </a:solidFill>
        </a:ln>
      </dgm:spPr>
      <dgm:t>
        <a:bodyPr/>
        <a:lstStyle/>
        <a:p>
          <a:pPr latinLnBrk="1">
            <a:lnSpc>
              <a:spcPct val="100000"/>
            </a:lnSpc>
          </a:pP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프로젝트</a:t>
          </a:r>
          <a:r>
            <a:rPr lang="en-US" altLang="ko-KR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(</a:t>
          </a: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과제</a:t>
          </a:r>
          <a:r>
            <a:rPr lang="en-US" altLang="ko-KR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)</a:t>
          </a:r>
        </a:p>
        <a:p>
          <a:pPr latinLnBrk="1">
            <a:lnSpc>
              <a:spcPct val="100000"/>
            </a:lnSpc>
          </a:pP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기획</a:t>
          </a:r>
          <a:endParaRPr lang="ko-KR" altLang="en-US" sz="18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4E3F7CB4-C185-4CD1-A841-0A8DD11C82DF}" type="parTrans" cxnId="{B54431F2-64A4-4874-90DC-64ABF2924C7A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A1C102A1-0D9E-476F-8425-D25590F94699}" type="sibTrans" cxnId="{B54431F2-64A4-4874-90DC-64ABF2924C7A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EB787651-B6DC-43A7-A513-F014C4CC695F}">
      <dgm:prSet phldrT="[텍스트]"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프로젝트</a:t>
          </a:r>
          <a:r>
            <a:rPr lang="en-US" altLang="ko-KR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(</a:t>
          </a: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과제</a:t>
          </a:r>
          <a:r>
            <a:rPr lang="en-US" altLang="ko-KR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)</a:t>
          </a:r>
        </a:p>
        <a:p>
          <a:pPr latinLnBrk="1">
            <a:lnSpc>
              <a:spcPct val="100000"/>
            </a:lnSpc>
          </a:pP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수행</a:t>
          </a:r>
          <a:endParaRPr lang="ko-KR" altLang="en-US" sz="18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377D0A75-2E03-42C8-AFCE-AC6BF689A061}" type="parTrans" cxnId="{42FFCA41-E631-4052-BDCB-543B2289DB84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FAF911CE-F3C2-4474-B9A3-0810AF06A43D}" type="sibTrans" cxnId="{42FFCA41-E631-4052-BDCB-543B2289DB84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E1424FEC-8030-4EA9-91C3-0193188C5774}">
      <dgm:prSet phldrT="[텍스트]"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18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최종 평가</a:t>
          </a:r>
          <a:endParaRPr lang="ko-KR" altLang="en-US" sz="18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97002523-0AB0-4B68-89EF-56313E31A879}" type="parTrans" cxnId="{E78292DB-58BB-4390-A1AB-50AF2FABA477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A378ECE5-BFF8-4E26-932F-15035BA7237A}" type="sibTrans" cxnId="{E78292DB-58BB-4390-A1AB-50AF2FABA477}">
      <dgm:prSet/>
      <dgm:spPr/>
      <dgm:t>
        <a:bodyPr/>
        <a:lstStyle/>
        <a:p>
          <a:pPr latinLnBrk="1">
            <a:lnSpc>
              <a:spcPct val="100000"/>
            </a:lnSpc>
          </a:pPr>
          <a:endParaRPr lang="ko-KR" altLang="en-US" sz="20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41452E18-F191-485E-AA9E-FE57F820262B}" type="pres">
      <dgm:prSet presAssocID="{AD056A14-0316-45F0-9B8E-FE2576432661}" presName="Name0" presStyleCnt="0">
        <dgm:presLayoutVars>
          <dgm:dir/>
          <dgm:animLvl val="lvl"/>
          <dgm:resizeHandles val="exact"/>
        </dgm:presLayoutVars>
      </dgm:prSet>
      <dgm:spPr/>
    </dgm:pt>
    <dgm:pt modelId="{48E653D1-E033-430C-B53D-B0D6C91FF1E6}" type="pres">
      <dgm:prSet presAssocID="{096F093B-96DF-468C-AC46-D9EA47770D99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F8C72494-94DC-4295-9F29-E4E4051B820C}" type="pres">
      <dgm:prSet presAssocID="{1D474DB6-AB25-49E8-8DBF-BDD388393834}" presName="parTxOnlySpace" presStyleCnt="0"/>
      <dgm:spPr/>
    </dgm:pt>
    <dgm:pt modelId="{437D19EC-D177-4A05-A1D4-EF739D03BC30}" type="pres">
      <dgm:prSet presAssocID="{06EB80AD-D5A9-4ADD-9EC6-7D03F7526EA0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DCBF2DC3-9863-40D2-865D-CEACEC6DBCD2}" type="pres">
      <dgm:prSet presAssocID="{5274351E-7335-4B37-B725-30A7429BAEE1}" presName="parTxOnlySpace" presStyleCnt="0"/>
      <dgm:spPr/>
    </dgm:pt>
    <dgm:pt modelId="{40F1CD53-8293-43E0-85FE-45D2F9D1A97E}" type="pres">
      <dgm:prSet presAssocID="{87F21727-04A2-4EBF-BAE3-82EDA1C1473D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4FC5B1F7-4158-4241-892B-77D7450A12B8}" type="pres">
      <dgm:prSet presAssocID="{A1C102A1-0D9E-476F-8425-D25590F94699}" presName="parTxOnlySpace" presStyleCnt="0"/>
      <dgm:spPr/>
    </dgm:pt>
    <dgm:pt modelId="{7577C4FA-B127-41D5-A426-4C7711E8D78A}" type="pres">
      <dgm:prSet presAssocID="{EB787651-B6DC-43A7-A513-F014C4CC695F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22230067-110D-4A7B-9A6B-AC1C6BCC2B73}" type="pres">
      <dgm:prSet presAssocID="{FAF911CE-F3C2-4474-B9A3-0810AF06A43D}" presName="parTxOnlySpace" presStyleCnt="0"/>
      <dgm:spPr/>
    </dgm:pt>
    <dgm:pt modelId="{59FA6564-ECC1-445F-B5DE-4B1091A18CBB}" type="pres">
      <dgm:prSet presAssocID="{E1424FEC-8030-4EA9-91C3-0193188C5774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6C44F125-2D56-4874-AA08-E9AE6F197638}" type="presOf" srcId="{096F093B-96DF-468C-AC46-D9EA47770D99}" destId="{48E653D1-E033-430C-B53D-B0D6C91FF1E6}" srcOrd="0" destOrd="0" presId="urn:microsoft.com/office/officeart/2005/8/layout/chevron1"/>
    <dgm:cxn modelId="{C373A227-6A87-4DE1-AD79-95E9E7526A78}" srcId="{AD056A14-0316-45F0-9B8E-FE2576432661}" destId="{096F093B-96DF-468C-AC46-D9EA47770D99}" srcOrd="0" destOrd="0" parTransId="{644CACE2-C631-4089-8F41-7A9511051513}" sibTransId="{1D474DB6-AB25-49E8-8DBF-BDD388393834}"/>
    <dgm:cxn modelId="{19E86A2A-05CE-4C3C-99C2-FF365EF760CE}" type="presOf" srcId="{E1424FEC-8030-4EA9-91C3-0193188C5774}" destId="{59FA6564-ECC1-445F-B5DE-4B1091A18CBB}" srcOrd="0" destOrd="0" presId="urn:microsoft.com/office/officeart/2005/8/layout/chevron1"/>
    <dgm:cxn modelId="{42FFCA41-E631-4052-BDCB-543B2289DB84}" srcId="{AD056A14-0316-45F0-9B8E-FE2576432661}" destId="{EB787651-B6DC-43A7-A513-F014C4CC695F}" srcOrd="3" destOrd="0" parTransId="{377D0A75-2E03-42C8-AFCE-AC6BF689A061}" sibTransId="{FAF911CE-F3C2-4474-B9A3-0810AF06A43D}"/>
    <dgm:cxn modelId="{BA08D154-D25E-4164-87B9-F517F1CBEB1B}" type="presOf" srcId="{06EB80AD-D5A9-4ADD-9EC6-7D03F7526EA0}" destId="{437D19EC-D177-4A05-A1D4-EF739D03BC30}" srcOrd="0" destOrd="0" presId="urn:microsoft.com/office/officeart/2005/8/layout/chevron1"/>
    <dgm:cxn modelId="{CFBFD991-BA73-408D-AF74-5B8D743EFD91}" type="presOf" srcId="{87F21727-04A2-4EBF-BAE3-82EDA1C1473D}" destId="{40F1CD53-8293-43E0-85FE-45D2F9D1A97E}" srcOrd="0" destOrd="0" presId="urn:microsoft.com/office/officeart/2005/8/layout/chevron1"/>
    <dgm:cxn modelId="{FEC6E0CC-BC89-4B0D-A2C2-D37AAE3B3D62}" type="presOf" srcId="{EB787651-B6DC-43A7-A513-F014C4CC695F}" destId="{7577C4FA-B127-41D5-A426-4C7711E8D78A}" srcOrd="0" destOrd="0" presId="urn:microsoft.com/office/officeart/2005/8/layout/chevron1"/>
    <dgm:cxn modelId="{8F3CC8D9-CC36-4063-8F89-890F7A99F7B7}" type="presOf" srcId="{AD056A14-0316-45F0-9B8E-FE2576432661}" destId="{41452E18-F191-485E-AA9E-FE57F820262B}" srcOrd="0" destOrd="0" presId="urn:microsoft.com/office/officeart/2005/8/layout/chevron1"/>
    <dgm:cxn modelId="{E78292DB-58BB-4390-A1AB-50AF2FABA477}" srcId="{AD056A14-0316-45F0-9B8E-FE2576432661}" destId="{E1424FEC-8030-4EA9-91C3-0193188C5774}" srcOrd="4" destOrd="0" parTransId="{97002523-0AB0-4B68-89EF-56313E31A879}" sibTransId="{A378ECE5-BFF8-4E26-932F-15035BA7237A}"/>
    <dgm:cxn modelId="{51FD81E0-82FE-4231-B65F-1CA045805EB5}" srcId="{AD056A14-0316-45F0-9B8E-FE2576432661}" destId="{06EB80AD-D5A9-4ADD-9EC6-7D03F7526EA0}" srcOrd="1" destOrd="0" parTransId="{B7C3A948-AD30-4E7C-9EFA-926E094A8ADC}" sibTransId="{5274351E-7335-4B37-B725-30A7429BAEE1}"/>
    <dgm:cxn modelId="{B54431F2-64A4-4874-90DC-64ABF2924C7A}" srcId="{AD056A14-0316-45F0-9B8E-FE2576432661}" destId="{87F21727-04A2-4EBF-BAE3-82EDA1C1473D}" srcOrd="2" destOrd="0" parTransId="{4E3F7CB4-C185-4CD1-A841-0A8DD11C82DF}" sibTransId="{A1C102A1-0D9E-476F-8425-D25590F94699}"/>
    <dgm:cxn modelId="{DC69EE44-411B-4F66-92DB-2054B56B372C}" type="presParOf" srcId="{41452E18-F191-485E-AA9E-FE57F820262B}" destId="{48E653D1-E033-430C-B53D-B0D6C91FF1E6}" srcOrd="0" destOrd="0" presId="urn:microsoft.com/office/officeart/2005/8/layout/chevron1"/>
    <dgm:cxn modelId="{3D366694-B55D-4916-8AAE-9C8868976893}" type="presParOf" srcId="{41452E18-F191-485E-AA9E-FE57F820262B}" destId="{F8C72494-94DC-4295-9F29-E4E4051B820C}" srcOrd="1" destOrd="0" presId="urn:microsoft.com/office/officeart/2005/8/layout/chevron1"/>
    <dgm:cxn modelId="{21EC1DDE-95D6-4C86-A3B7-112545A737AE}" type="presParOf" srcId="{41452E18-F191-485E-AA9E-FE57F820262B}" destId="{437D19EC-D177-4A05-A1D4-EF739D03BC30}" srcOrd="2" destOrd="0" presId="urn:microsoft.com/office/officeart/2005/8/layout/chevron1"/>
    <dgm:cxn modelId="{CBE0682A-4C3C-4FAA-B808-607856041288}" type="presParOf" srcId="{41452E18-F191-485E-AA9E-FE57F820262B}" destId="{DCBF2DC3-9863-40D2-865D-CEACEC6DBCD2}" srcOrd="3" destOrd="0" presId="urn:microsoft.com/office/officeart/2005/8/layout/chevron1"/>
    <dgm:cxn modelId="{F9CCC384-DA37-4AB8-8AC9-440E3A113398}" type="presParOf" srcId="{41452E18-F191-485E-AA9E-FE57F820262B}" destId="{40F1CD53-8293-43E0-85FE-45D2F9D1A97E}" srcOrd="4" destOrd="0" presId="urn:microsoft.com/office/officeart/2005/8/layout/chevron1"/>
    <dgm:cxn modelId="{64F38FEF-482E-47DC-9FED-8CF13EE82DB0}" type="presParOf" srcId="{41452E18-F191-485E-AA9E-FE57F820262B}" destId="{4FC5B1F7-4158-4241-892B-77D7450A12B8}" srcOrd="5" destOrd="0" presId="urn:microsoft.com/office/officeart/2005/8/layout/chevron1"/>
    <dgm:cxn modelId="{54E075B2-5612-46AB-B02F-59F082FC18BC}" type="presParOf" srcId="{41452E18-F191-485E-AA9E-FE57F820262B}" destId="{7577C4FA-B127-41D5-A426-4C7711E8D78A}" srcOrd="6" destOrd="0" presId="urn:microsoft.com/office/officeart/2005/8/layout/chevron1"/>
    <dgm:cxn modelId="{1AA9AF1B-E11B-45D9-9D76-8667E4E7229A}" type="presParOf" srcId="{41452E18-F191-485E-AA9E-FE57F820262B}" destId="{22230067-110D-4A7B-9A6B-AC1C6BCC2B73}" srcOrd="7" destOrd="0" presId="urn:microsoft.com/office/officeart/2005/8/layout/chevron1"/>
    <dgm:cxn modelId="{4FC94A20-5D87-4ED3-9E1E-8E4461AECFDA}" type="presParOf" srcId="{41452E18-F191-485E-AA9E-FE57F820262B}" destId="{59FA6564-ECC1-445F-B5DE-4B1091A18CBB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653D1-E033-430C-B53D-B0D6C91FF1E6}">
      <dsp:nvSpPr>
        <dsp:cNvPr id="0" name=""/>
        <dsp:cNvSpPr/>
      </dsp:nvSpPr>
      <dsp:spPr>
        <a:xfrm>
          <a:off x="2832" y="376054"/>
          <a:ext cx="2520631" cy="1008252"/>
        </a:xfrm>
        <a:prstGeom prst="chevron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담당교수</a:t>
          </a:r>
          <a:endParaRPr lang="en-US" altLang="ko-KR" sz="1800" kern="120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이슈 제시</a:t>
          </a:r>
          <a:endParaRPr lang="ko-KR" altLang="en-US" sz="1800" kern="12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sp:txBody>
      <dsp:txXfrm>
        <a:off x="506958" y="376054"/>
        <a:ext cx="1512379" cy="1008252"/>
      </dsp:txXfrm>
    </dsp:sp>
    <dsp:sp modelId="{437D19EC-D177-4A05-A1D4-EF739D03BC30}">
      <dsp:nvSpPr>
        <dsp:cNvPr id="0" name=""/>
        <dsp:cNvSpPr/>
      </dsp:nvSpPr>
      <dsp:spPr>
        <a:xfrm>
          <a:off x="2271400" y="376054"/>
          <a:ext cx="2520631" cy="1008252"/>
        </a:xfrm>
        <a:prstGeom prst="chevron">
          <a:avLst/>
        </a:prstGeom>
        <a:solidFill>
          <a:schemeClr val="accent3">
            <a:shade val="50000"/>
            <a:hueOff val="0"/>
            <a:satOff val="0"/>
            <a:lumOff val="143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문제 분석 및</a:t>
          </a:r>
          <a:endParaRPr lang="en-US" altLang="ko-KR" sz="1800" kern="12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팀 구성</a:t>
          </a:r>
        </a:p>
      </dsp:txBody>
      <dsp:txXfrm>
        <a:off x="2775526" y="376054"/>
        <a:ext cx="1512379" cy="1008252"/>
      </dsp:txXfrm>
    </dsp:sp>
    <dsp:sp modelId="{40F1CD53-8293-43E0-85FE-45D2F9D1A97E}">
      <dsp:nvSpPr>
        <dsp:cNvPr id="0" name=""/>
        <dsp:cNvSpPr/>
      </dsp:nvSpPr>
      <dsp:spPr>
        <a:xfrm>
          <a:off x="4539969" y="376054"/>
          <a:ext cx="2520631" cy="1008252"/>
        </a:xfrm>
        <a:prstGeom prst="chevron">
          <a:avLst/>
        </a:prstGeom>
        <a:solidFill>
          <a:schemeClr val="accent3">
            <a:shade val="50000"/>
            <a:hueOff val="0"/>
            <a:satOff val="0"/>
            <a:lumOff val="28770"/>
            <a:alphaOff val="0"/>
          </a:schemeClr>
        </a:solidFill>
        <a:ln w="254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프로젝트</a:t>
          </a:r>
          <a:r>
            <a:rPr lang="en-US" altLang="ko-KR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(</a:t>
          </a: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과제</a:t>
          </a:r>
          <a:r>
            <a:rPr lang="en-US" altLang="ko-KR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)</a:t>
          </a:r>
        </a:p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기획</a:t>
          </a:r>
          <a:endParaRPr lang="ko-KR" altLang="en-US" sz="1800" kern="12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sp:txBody>
      <dsp:txXfrm>
        <a:off x="5044095" y="376054"/>
        <a:ext cx="1512379" cy="1008252"/>
      </dsp:txXfrm>
    </dsp:sp>
    <dsp:sp modelId="{7577C4FA-B127-41D5-A426-4C7711E8D78A}">
      <dsp:nvSpPr>
        <dsp:cNvPr id="0" name=""/>
        <dsp:cNvSpPr/>
      </dsp:nvSpPr>
      <dsp:spPr>
        <a:xfrm>
          <a:off x="6808538" y="376054"/>
          <a:ext cx="2520631" cy="1008252"/>
        </a:xfrm>
        <a:prstGeom prst="chevron">
          <a:avLst/>
        </a:prstGeom>
        <a:solidFill>
          <a:schemeClr val="accent3">
            <a:shade val="50000"/>
            <a:hueOff val="0"/>
            <a:satOff val="0"/>
            <a:lumOff val="2877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프로젝트</a:t>
          </a:r>
          <a:r>
            <a:rPr lang="en-US" altLang="ko-KR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(</a:t>
          </a: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과제</a:t>
          </a:r>
          <a:r>
            <a:rPr lang="en-US" altLang="ko-KR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)</a:t>
          </a:r>
        </a:p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수행</a:t>
          </a:r>
          <a:endParaRPr lang="ko-KR" altLang="en-US" sz="1800" kern="12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sp:txBody>
      <dsp:txXfrm>
        <a:off x="7312664" y="376054"/>
        <a:ext cx="1512379" cy="1008252"/>
      </dsp:txXfrm>
    </dsp:sp>
    <dsp:sp modelId="{59FA6564-ECC1-445F-B5DE-4B1091A18CBB}">
      <dsp:nvSpPr>
        <dsp:cNvPr id="0" name=""/>
        <dsp:cNvSpPr/>
      </dsp:nvSpPr>
      <dsp:spPr>
        <a:xfrm>
          <a:off x="9077106" y="376054"/>
          <a:ext cx="2520631" cy="1008252"/>
        </a:xfrm>
        <a:prstGeom prst="chevron">
          <a:avLst/>
        </a:prstGeom>
        <a:solidFill>
          <a:schemeClr val="accent3">
            <a:shade val="50000"/>
            <a:hueOff val="0"/>
            <a:satOff val="0"/>
            <a:lumOff val="143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rPr>
            <a:t>최종 평가</a:t>
          </a:r>
          <a:endParaRPr lang="ko-KR" altLang="en-US" sz="1800" kern="1200" dirty="0">
            <a:ln>
              <a:solidFill>
                <a:schemeClr val="tx1">
                  <a:lumMod val="95000"/>
                  <a:lumOff val="5000"/>
                  <a:alpha val="30000"/>
                </a:schemeClr>
              </a:solidFill>
            </a:ln>
            <a:solidFill>
              <a:schemeClr val="tx1">
                <a:lumMod val="95000"/>
                <a:lumOff val="5000"/>
              </a:schemeClr>
            </a:solidFill>
            <a:latin typeface="나눔스퀘어" panose="020B0600000101010101" pitchFamily="50" charset="-127"/>
            <a:ea typeface="나눔스퀘어" panose="020B0600000101010101" pitchFamily="50" charset="-127"/>
          </a:endParaRPr>
        </a:p>
      </dsp:txBody>
      <dsp:txXfrm>
        <a:off x="9581232" y="376054"/>
        <a:ext cx="1512379" cy="1008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1639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647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9477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373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49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076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0952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3336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1472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240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4775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164E6-CE4A-45E5-B56C-8809DBCDCD5C}" type="datetimeFigureOut">
              <a:rPr lang="ko-KR" altLang="en-US" smtClean="0"/>
              <a:t>2021-09-07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D38D1-9631-4E72-93D0-9492F8B924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162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c\Desktop\Untitled-1.pn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33" y="413061"/>
            <a:ext cx="8822267" cy="6444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17987" y="1851801"/>
            <a:ext cx="79560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6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2021-2 </a:t>
            </a:r>
            <a:r>
              <a:rPr lang="ko-KR" altLang="en-US" sz="36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융합실무</a:t>
            </a:r>
            <a:r>
              <a:rPr lang="ko-KR" altLang="en-US" sz="36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교과목 학생 설명회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16644" y="4094853"/>
            <a:ext cx="2558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2021. 9. 6. (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월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28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56820" y="4953206"/>
            <a:ext cx="4078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산학인재원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(LINC+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사업단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28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2910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2355132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융합실무</a:t>
            </a:r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교과목이란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503" y="1467152"/>
            <a:ext cx="116005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교수가 제시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한 이슈분야에서 팀 별로 </a:t>
            </a:r>
            <a:r>
              <a:rPr lang="ko-KR" altLang="en-US" sz="2400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과제를 도출하고</a:t>
            </a:r>
            <a:r>
              <a:rPr lang="en-US" altLang="ko-KR" sz="2400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그 과제를 해결해가는 교과목</a:t>
            </a:r>
            <a:endParaRPr lang="en-US" altLang="ko-KR" sz="2400" dirty="0">
              <a:ln>
                <a:solidFill>
                  <a:srgbClr val="0000FF">
                    <a:alpha val="30000"/>
                  </a:srgbClr>
                </a:solidFill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문제중심학습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(PBL: Problem-Based Learning)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을 통해 학생들이 자기주도적으로 </a:t>
            </a:r>
            <a:endParaRPr lang="en-US" altLang="ko-KR" sz="24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전공지식 기반의 사회문제해결형 프로젝트를 수행하는 교과목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0503" y="3509895"/>
            <a:ext cx="2419252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융합실무</a:t>
            </a:r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교과목 특징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0503" y="3910005"/>
            <a:ext cx="116005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강의 시간이 배정되어 있지 않은 실습 교과목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(96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시간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3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학점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×2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시간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×16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주 충족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→ 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학생 팀 별 </a:t>
            </a:r>
            <a:r>
              <a:rPr lang="ko-KR" altLang="en-US" sz="2400" dirty="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활동시간을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정해서 주차 활동하며</a:t>
            </a:r>
            <a:r>
              <a:rPr lang="en-US" altLang="ko-KR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주별활동보고서 작성 및 제출</a:t>
            </a:r>
            <a:endParaRPr lang="en-US" altLang="ko-KR" sz="2400" dirty="0">
              <a:ln>
                <a:solidFill>
                  <a:srgbClr val="FF0000">
                    <a:alpha val="30000"/>
                  </a:srgb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전공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3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학점 등급제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(A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학점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50%)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담당교수는 강의를 하지 않으며 팀 프로젝트 진행이 원활하도록 코칭 역할</a:t>
            </a:r>
          </a:p>
        </p:txBody>
      </p:sp>
    </p:spTree>
    <p:extLst>
      <p:ext uri="{BB962C8B-B14F-4D97-AF65-F5344CB8AC3E}">
        <p14:creationId xmlns:p14="http://schemas.microsoft.com/office/powerpoint/2010/main" val="3479191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안내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1717137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지원 대상 학과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503" y="1467152"/>
            <a:ext cx="11600571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LINC+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사업단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참여학과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학생으로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융합실무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교과목 수강 학생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613775"/>
              </p:ext>
            </p:extLst>
          </p:nvPr>
        </p:nvGraphicFramePr>
        <p:xfrm>
          <a:off x="260500" y="2460309"/>
          <a:ext cx="11600574" cy="21618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0289">
                  <a:extLst>
                    <a:ext uri="{9D8B030D-6E8A-4147-A177-3AD203B41FA5}">
                      <a16:colId xmlns:a16="http://schemas.microsoft.com/office/drawing/2014/main" val="416277658"/>
                    </a:ext>
                  </a:extLst>
                </a:gridCol>
                <a:gridCol w="2177142">
                  <a:extLst>
                    <a:ext uri="{9D8B030D-6E8A-4147-A177-3AD203B41FA5}">
                      <a16:colId xmlns:a16="http://schemas.microsoft.com/office/drawing/2014/main" val="2392892168"/>
                    </a:ext>
                  </a:extLst>
                </a:gridCol>
                <a:gridCol w="2472856">
                  <a:extLst>
                    <a:ext uri="{9D8B030D-6E8A-4147-A177-3AD203B41FA5}">
                      <a16:colId xmlns:a16="http://schemas.microsoft.com/office/drawing/2014/main" val="983338271"/>
                    </a:ext>
                  </a:extLst>
                </a:gridCol>
                <a:gridCol w="2482322">
                  <a:extLst>
                    <a:ext uri="{9D8B030D-6E8A-4147-A177-3AD203B41FA5}">
                      <a16:colId xmlns:a16="http://schemas.microsoft.com/office/drawing/2014/main" val="1638174021"/>
                    </a:ext>
                  </a:extLst>
                </a:gridCol>
                <a:gridCol w="1750422">
                  <a:extLst>
                    <a:ext uri="{9D8B030D-6E8A-4147-A177-3AD203B41FA5}">
                      <a16:colId xmlns:a16="http://schemas.microsoft.com/office/drawing/2014/main" val="1941860432"/>
                    </a:ext>
                  </a:extLst>
                </a:gridCol>
                <a:gridCol w="1567543">
                  <a:extLst>
                    <a:ext uri="{9D8B030D-6E8A-4147-A177-3AD203B41FA5}">
                      <a16:colId xmlns:a16="http://schemas.microsoft.com/office/drawing/2014/main" val="2516016835"/>
                    </a:ext>
                  </a:extLst>
                </a:gridCol>
              </a:tblGrid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연번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학과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과목명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담당교수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학점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성적 부여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17909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의용공학과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의용공학융합실무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허윤석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P/F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1612965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패션마케팅학과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패션마케팅융합실무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여은아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P/F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191807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전기에너지공학전공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전기에너지공학융합실무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장길현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P/F</a:t>
                      </a:r>
                      <a:endParaRPr lang="ko-KR" altLang="en-US" sz="18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885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961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1653017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운영 프로세스</a:t>
            </a:r>
          </a:p>
        </p:txBody>
      </p:sp>
      <p:graphicFrame>
        <p:nvGraphicFramePr>
          <p:cNvPr id="5" name="다이어그램 4"/>
          <p:cNvGraphicFramePr/>
          <p:nvPr>
            <p:extLst>
              <p:ext uri="{D42A27DB-BD31-4B8C-83A1-F6EECF244321}">
                <p14:modId xmlns:p14="http://schemas.microsoft.com/office/powerpoint/2010/main" val="2577339405"/>
              </p:ext>
            </p:extLst>
          </p:nvPr>
        </p:nvGraphicFramePr>
        <p:xfrm>
          <a:off x="260502" y="1808852"/>
          <a:ext cx="11600571" cy="1760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81038" y="3830339"/>
            <a:ext cx="27004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문제해결을 위한 자료수집</a:t>
            </a:r>
            <a:endParaRPr lang="en-US" altLang="ko-KR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자료조사</a:t>
            </a:r>
            <a:endParaRPr lang="en-US" altLang="ko-KR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현장방문</a:t>
            </a:r>
            <a:endParaRPr lang="en-US" altLang="ko-KR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멘토링 등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25575" y="3830339"/>
            <a:ext cx="2700411" cy="467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계획서 평가 및 보완</a:t>
            </a:r>
          </a:p>
        </p:txBody>
      </p:sp>
      <p:cxnSp>
        <p:nvCxnSpPr>
          <p:cNvPr id="11" name="직선 연결선 10"/>
          <p:cNvCxnSpPr/>
          <p:nvPr/>
        </p:nvCxnSpPr>
        <p:spPr>
          <a:xfrm flipH="1">
            <a:off x="3731244" y="3180553"/>
            <a:ext cx="544" cy="649786"/>
          </a:xfrm>
          <a:prstGeom prst="line">
            <a:avLst/>
          </a:prstGeom>
          <a:ln w="31750">
            <a:solidFill>
              <a:srgbClr val="00B050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7375781" y="2689032"/>
            <a:ext cx="0" cy="1141307"/>
          </a:xfrm>
          <a:prstGeom prst="line">
            <a:avLst/>
          </a:prstGeom>
          <a:ln w="3175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9536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1579278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학생</a:t>
            </a:r>
            <a:r>
              <a:rPr lang="en-US" altLang="ko-KR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팀</a:t>
            </a:r>
            <a:r>
              <a:rPr lang="en-US" altLang="ko-KR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수행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681335"/>
              </p:ext>
            </p:extLst>
          </p:nvPr>
        </p:nvGraphicFramePr>
        <p:xfrm>
          <a:off x="260503" y="1547592"/>
          <a:ext cx="11600574" cy="47221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3086">
                  <a:extLst>
                    <a:ext uri="{9D8B030D-6E8A-4147-A177-3AD203B41FA5}">
                      <a16:colId xmlns:a16="http://schemas.microsoft.com/office/drawing/2014/main" val="416277658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392892168"/>
                    </a:ext>
                  </a:extLst>
                </a:gridCol>
                <a:gridCol w="7210697">
                  <a:extLst>
                    <a:ext uri="{9D8B030D-6E8A-4147-A177-3AD203B41FA5}">
                      <a16:colId xmlns:a16="http://schemas.microsoft.com/office/drawing/2014/main" val="1638174021"/>
                    </a:ext>
                  </a:extLst>
                </a:gridCol>
                <a:gridCol w="1867991">
                  <a:extLst>
                    <a:ext uri="{9D8B030D-6E8A-4147-A177-3AD203B41FA5}">
                      <a16:colId xmlns:a16="http://schemas.microsoft.com/office/drawing/2014/main" val="2516016835"/>
                    </a:ext>
                  </a:extLst>
                </a:gridCol>
              </a:tblGrid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연번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단계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내용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비고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17909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1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문제 분석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담당교수가 제시한 방법으로 문제를 조사하고 분석</a:t>
                      </a:r>
                      <a:endParaRPr lang="en-US" altLang="ko-KR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구성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★필수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매주 활동보고서를</a:t>
                      </a:r>
                      <a:endParaRPr lang="en-US" altLang="ko-KR" spc="-150" dirty="0">
                        <a:ln>
                          <a:solidFill>
                            <a:srgbClr val="0000FF">
                              <a:alpha val="30000"/>
                            </a:srgbClr>
                          </a:solidFill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담당교수에게 제출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781490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2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프로젝트 기획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팀원이 역할을 분담하여 프로젝트 수행 계획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 작성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3666047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3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계획서 평가 및 보완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검토결과를 반영한 수행 계획서 완성 및 제출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 및 </a:t>
                      </a:r>
                      <a:r>
                        <a:rPr lang="ko-KR" altLang="en-US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제출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160523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4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프로젝트 수행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팀원이 역할을 분담하여 프로젝트 수행</a:t>
                      </a:r>
                      <a:endParaRPr lang="en-US" altLang="ko-KR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최종 </a:t>
                      </a:r>
                      <a:r>
                        <a:rPr lang="ko-KR" altLang="en-US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수행계획서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제출 후 팀 별 지원금 사용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3466783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5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중간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중간 발표 준비 및 실시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학과별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검토의견 반영하여 프로젝트 추진 일정 및 방법 변경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1408749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6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프로젝트 수행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팀원이 역할을 분담하여 프로젝트 수행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9362633"/>
                  </a:ext>
                </a:extLst>
              </a:tr>
              <a:tr h="5404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7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최종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최종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발표 준비 및 실시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학과별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결과보고서 작성 및 제출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 및 </a:t>
                      </a:r>
                      <a:r>
                        <a:rPr lang="ko-KR" altLang="en-US" baseline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제출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161296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0503" y="6378799"/>
            <a:ext cx="11600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학과 특성상 수행 절차가 다를 수 있으니 담당교수에게 확인 바람</a:t>
            </a:r>
          </a:p>
        </p:txBody>
      </p:sp>
    </p:spTree>
    <p:extLst>
      <p:ext uri="{BB962C8B-B14F-4D97-AF65-F5344CB8AC3E}">
        <p14:creationId xmlns:p14="http://schemas.microsoft.com/office/powerpoint/2010/main" val="1422147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1653017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프로젝트 코칭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770184"/>
              </p:ext>
            </p:extLst>
          </p:nvPr>
        </p:nvGraphicFramePr>
        <p:xfrm>
          <a:off x="260503" y="1456151"/>
          <a:ext cx="11600574" cy="45396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1646">
                  <a:extLst>
                    <a:ext uri="{9D8B030D-6E8A-4147-A177-3AD203B41FA5}">
                      <a16:colId xmlns:a16="http://schemas.microsoft.com/office/drawing/2014/main" val="416277658"/>
                    </a:ext>
                  </a:extLst>
                </a:gridCol>
                <a:gridCol w="1162594">
                  <a:extLst>
                    <a:ext uri="{9D8B030D-6E8A-4147-A177-3AD203B41FA5}">
                      <a16:colId xmlns:a16="http://schemas.microsoft.com/office/drawing/2014/main" val="2392892168"/>
                    </a:ext>
                  </a:extLst>
                </a:gridCol>
                <a:gridCol w="6413863">
                  <a:extLst>
                    <a:ext uri="{9D8B030D-6E8A-4147-A177-3AD203B41FA5}">
                      <a16:colId xmlns:a16="http://schemas.microsoft.com/office/drawing/2014/main" val="1638174021"/>
                    </a:ext>
                  </a:extLst>
                </a:gridCol>
                <a:gridCol w="3422471">
                  <a:extLst>
                    <a:ext uri="{9D8B030D-6E8A-4147-A177-3AD203B41FA5}">
                      <a16:colId xmlns:a16="http://schemas.microsoft.com/office/drawing/2014/main" val="2516016835"/>
                    </a:ext>
                  </a:extLst>
                </a:gridCol>
              </a:tblGrid>
              <a:tr h="487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연번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단계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담당교수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멘토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17909"/>
                  </a:ext>
                </a:extLst>
              </a:tr>
              <a:tr h="4870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1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이슈 제시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이슈 분야 범위를 한정하여 설정하고 제시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781490"/>
                  </a:ext>
                </a:extLst>
              </a:tr>
              <a:tr h="5260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2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문제 분석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학생들이 설정된 이슈 분야를 이해하고 분석할 수 있도록 지도</a:t>
                      </a:r>
                      <a:endParaRPr lang="en-US" altLang="ko-KR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제안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발표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자료조사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현장방문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멘토링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특강 등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멘토링을 통해 학생들이 문제에 대해 이해하고 분석할 수 있도록 지도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3666047"/>
                  </a:ext>
                </a:extLst>
              </a:tr>
              <a:tr h="5260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3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프로젝트 기획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이슈 분야 분석 방법 및 프로젝트 수행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계획서 작성 지도</a:t>
                      </a:r>
                      <a:endParaRPr lang="en-US" altLang="ko-KR" sz="1400" baseline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 추천 및 선정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160523"/>
                  </a:ext>
                </a:extLst>
              </a:tr>
              <a:tr h="4870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4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rgbClr val="FF0000">
                                <a:alpha val="3000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계획서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제출한 계획서를 검토하고 의견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보완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을 제시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서면평가 실시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spc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3466783"/>
                  </a:ext>
                </a:extLst>
              </a:tr>
              <a:tr h="4870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5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프로젝트 수행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별로 담당교수 지도 희망할 경우 개별 면담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별로 지도 희망할 경우 멘토링 진행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1408749"/>
                  </a:ext>
                </a:extLst>
              </a:tr>
              <a:tr h="5260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6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rgbClr val="FF0000">
                                <a:alpha val="3000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중간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중간 발표 실시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학과별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하고 주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별활동보고서와 발표 결과로 중간 평가 및 의견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보완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 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제시</a:t>
                      </a:r>
                      <a:endParaRPr lang="en-US" altLang="ko-KR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중간 발표 실시할 때 멘토도 참석하여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9362633"/>
                  </a:ext>
                </a:extLst>
              </a:tr>
              <a:tr h="4870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7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프로젝트 수행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별로 담당교수 지도 희망할 경우 개별 면담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별로 지도 희망할 경우 멘토링 진행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1612965"/>
                  </a:ext>
                </a:extLst>
              </a:tr>
              <a:tr h="5260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50" dirty="0">
                          <a:ln>
                            <a:solidFill>
                              <a:srgbClr val="FF0000">
                                <a:alpha val="3000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최종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 발표 실시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학과별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하고 계획서 평가</a:t>
                      </a:r>
                      <a:r>
                        <a:rPr lang="en-US" altLang="ko-KR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4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중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간 평가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발표 평가</a:t>
                      </a:r>
                      <a:r>
                        <a:rPr lang="en-US" altLang="ko-KR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400" baseline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주별</a:t>
                      </a:r>
                      <a:r>
                        <a:rPr lang="ko-KR" altLang="en-US" sz="14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보고 등 종합 평가하여 학점 부여</a:t>
                      </a:r>
                      <a:endParaRPr lang="ko-KR" altLang="en-US" sz="14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sz="1400" spc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 발표 실시할 때 멘토도 참석하여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182176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0503" y="5946524"/>
            <a:ext cx="11600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en-US" altLang="ko-KR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1~16</a:t>
            </a:r>
            <a:r>
              <a:rPr lang="ko-KR" altLang="en-US" dirty="0" err="1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주별</a:t>
            </a:r>
            <a:r>
              <a:rPr lang="ko-KR" altLang="en-US" dirty="0">
                <a:ln>
                  <a:solidFill>
                    <a:srgbClr val="0000FF">
                      <a:alpha val="30000"/>
                    </a:srgbClr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활동보고서 제출</a:t>
            </a:r>
            <a:r>
              <a:rPr lang="ko-KR" altLang="en-US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을 통해 담당교수가 수행에 대한 검토 및 의견 제시</a:t>
            </a:r>
            <a:endParaRPr lang="en-US" altLang="ko-KR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학과 특성상 수행 절차가 다를 수 있으니 담당교수에게 확인 바람</a:t>
            </a:r>
          </a:p>
        </p:txBody>
      </p:sp>
    </p:spTree>
    <p:extLst>
      <p:ext uri="{BB962C8B-B14F-4D97-AF65-F5344CB8AC3E}">
        <p14:creationId xmlns:p14="http://schemas.microsoft.com/office/powerpoint/2010/main" val="4090123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1781257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팀 구성 및 활동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503" y="1467152"/>
            <a:ext cx="116005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팀 구성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3~6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인의 학생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멘토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필수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×)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수업 시간이 정해져 있지 않은 교과목으로 매주 팀 별로 특정시간에 만나는 </a:t>
            </a:r>
            <a:r>
              <a:rPr lang="ko-KR" altLang="en-US" sz="24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팀 미팅 데이</a:t>
            </a:r>
            <a:r>
              <a:rPr lang="ko-KR" altLang="en-US" sz="24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권장</a:t>
            </a:r>
            <a:endParaRPr lang="en-US" altLang="ko-KR" sz="24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Ex.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목요일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16~19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</a:t>
            </a:r>
            <a:endParaRPr lang="en-US" altLang="ko-KR" sz="24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매주 팀 별로 만나서 진행한 내용으로 주별활동보고서 작성 → 담당교수에게 제출</a:t>
            </a:r>
            <a:endParaRPr lang="en-US" altLang="ko-KR" sz="24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미팅 장소는 학과 장소 또는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산학인재원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C-SPACE(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산학협력관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지하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층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사용 권장</a:t>
            </a:r>
            <a:endParaRPr lang="en-US" altLang="ko-KR" sz="24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r>
              <a:rPr lang="en-US" altLang="ko-KR" sz="2400" u="sng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※</a:t>
            </a:r>
            <a:r>
              <a:rPr lang="ko-KR" altLang="en-US" sz="2400" u="sng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사용 시 사전 문의 바람</a:t>
            </a:r>
            <a:endParaRPr lang="en-US" altLang="ko-KR" sz="2400" u="sng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최종 수행 계획서 제출 팀은 바로 팀 별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과제비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사용 가능</a:t>
            </a:r>
          </a:p>
        </p:txBody>
      </p:sp>
    </p:spTree>
    <p:extLst>
      <p:ext uri="{BB962C8B-B14F-4D97-AF65-F5344CB8AC3E}">
        <p14:creationId xmlns:p14="http://schemas.microsoft.com/office/powerpoint/2010/main" val="3724269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28248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1418978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교과목 평가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503" y="1467152"/>
            <a:ext cx="11600571" cy="1701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u="sng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담당교수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가 팀 별 계획서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중간 발표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결과 발표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주별활동보고서 등을 </a:t>
            </a:r>
            <a:r>
              <a:rPr lang="ko-KR" altLang="en-US" sz="2400" u="sng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종합적으로 평가</a:t>
            </a:r>
            <a:endParaRPr lang="en-US" altLang="ko-KR" sz="2400" u="sng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융합실무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교과목 이수는 해당 학기에 등록된 학생에 한하므로 휴학 중 수행은 불인정</a:t>
            </a:r>
            <a:endParaRPr lang="en-US" altLang="ko-KR" sz="24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상세 평가는 담당교수 및 학과별로 다를 수 있으니 담당교수에게 문의 바람</a:t>
            </a:r>
          </a:p>
        </p:txBody>
      </p:sp>
    </p:spTree>
    <p:extLst>
      <p:ext uri="{BB962C8B-B14F-4D97-AF65-F5344CB8AC3E}">
        <p14:creationId xmlns:p14="http://schemas.microsoft.com/office/powerpoint/2010/main" val="3611534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2499402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산학인재원</a:t>
            </a:r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지원 일정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503" y="1467152"/>
            <a:ext cx="11600571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수행기간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2021. 9. ~ 2021. 12.(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한 학기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 ※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추후 일정 변경 가능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436445"/>
              </p:ext>
            </p:extLst>
          </p:nvPr>
        </p:nvGraphicFramePr>
        <p:xfrm>
          <a:off x="260503" y="2100727"/>
          <a:ext cx="11600574" cy="4094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26834">
                  <a:extLst>
                    <a:ext uri="{9D8B030D-6E8A-4147-A177-3AD203B41FA5}">
                      <a16:colId xmlns:a16="http://schemas.microsoft.com/office/drawing/2014/main" val="416277658"/>
                    </a:ext>
                  </a:extLst>
                </a:gridCol>
                <a:gridCol w="8673740">
                  <a:extLst>
                    <a:ext uri="{9D8B030D-6E8A-4147-A177-3AD203B41FA5}">
                      <a16:colId xmlns:a16="http://schemas.microsoft.com/office/drawing/2014/main" val="2392892168"/>
                    </a:ext>
                  </a:extLst>
                </a:gridCol>
              </a:tblGrid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</a:rPr>
                        <a:t>일정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17909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9. 6. ~ 12. 17.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학과별 과제 활동비 지원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 재료비 </a:t>
                      </a:r>
                      <a:r>
                        <a:rPr lang="en-US" altLang="ko-KR" sz="18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×)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781490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9. 7.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학생 설명회 실시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교과목 설명 및 운영 일정 등 안내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 (※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 홈페이지 개시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9897144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9. 6. ~ 9. 22.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 수행 계획서 제출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 제출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),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검토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0017651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9. 27. ~ 12. 10.</a:t>
                      </a:r>
                      <a:endParaRPr lang="ko-KR" altLang="en-US" dirty="0">
                        <a:ln>
                          <a:solidFill>
                            <a:srgbClr val="0000FF">
                              <a:alpha val="30000"/>
                            </a:srgbClr>
                          </a:solidFill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수행 팀 별 지원금 지원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재료비 및 여비 등 지원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수시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dirty="0">
                        <a:ln>
                          <a:solidFill>
                            <a:srgbClr val="0000FF">
                              <a:alpha val="30000"/>
                            </a:srgbClr>
                          </a:solidFill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454647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10 ~ 11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월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전문 교육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(Ex.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특허출원교육 등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 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실시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9362633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12. 17.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 수행 완료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0978397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12. 13. ~ 12. 17.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 수행 결과보고서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제출 및 멘토링 일지 제출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baseline="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 제출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16129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2350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1067042"/>
            <a:ext cx="2419252" cy="400110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산학인재원</a:t>
            </a:r>
            <a:r>
              <a:rPr lang="ko-KR" altLang="en-US" sz="20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지원 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503" y="1467152"/>
            <a:ext cx="11600571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과제비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팀당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1,000,000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원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795467"/>
              </p:ext>
            </p:extLst>
          </p:nvPr>
        </p:nvGraphicFramePr>
        <p:xfrm>
          <a:off x="260503" y="2139916"/>
          <a:ext cx="11600574" cy="28892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9006">
                  <a:extLst>
                    <a:ext uri="{9D8B030D-6E8A-4147-A177-3AD203B41FA5}">
                      <a16:colId xmlns:a16="http://schemas.microsoft.com/office/drawing/2014/main" val="416277658"/>
                    </a:ext>
                  </a:extLst>
                </a:gridCol>
                <a:gridCol w="4624251">
                  <a:extLst>
                    <a:ext uri="{9D8B030D-6E8A-4147-A177-3AD203B41FA5}">
                      <a16:colId xmlns:a16="http://schemas.microsoft.com/office/drawing/2014/main" val="2392892168"/>
                    </a:ext>
                  </a:extLst>
                </a:gridCol>
                <a:gridCol w="4637317">
                  <a:extLst>
                    <a:ext uri="{9D8B030D-6E8A-4147-A177-3AD203B41FA5}">
                      <a16:colId xmlns:a16="http://schemas.microsoft.com/office/drawing/2014/main" val="1809469694"/>
                    </a:ext>
                  </a:extLst>
                </a:gridCol>
              </a:tblGrid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비목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ln>
                            <a:solidFill>
                              <a:srgbClr val="FF0000">
                                <a:alpha val="3000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부적정</a:t>
                      </a:r>
                      <a:r>
                        <a:rPr lang="ko-KR" altLang="en-US" dirty="0">
                          <a:ln>
                            <a:solidFill>
                              <a:srgbClr val="FF0000">
                                <a:alpha val="3000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사례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17909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재료비 및 시제품 제작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 수행에 필요한 재료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구입</a:t>
                      </a:r>
                      <a:endParaRPr lang="en-US" altLang="ko-KR" baseline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학생들이 직접 할 수 없는 부분 외주 가공</a:t>
                      </a:r>
                      <a:endParaRPr lang="en-US" altLang="ko-KR" baseline="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사무용품성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및 컴퓨터관련 용품</a:t>
                      </a:r>
                      <a:endParaRPr lang="en-US" altLang="ko-KR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 수행과 무관한 재료 구입</a:t>
                      </a:r>
                      <a:endParaRPr lang="en-US" altLang="ko-KR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현금성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물품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상품권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입장료 등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rgbClr val="FF0000">
                                <a:alpha val="3000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재료 구입부터 작품 전체 가공까지 외주 업체에</a:t>
                      </a:r>
                      <a:endParaRPr lang="en-US" altLang="ko-KR" dirty="0">
                        <a:ln>
                          <a:solidFill>
                            <a:srgbClr val="FF0000">
                              <a:alpha val="30000"/>
                            </a:srgbClr>
                          </a:solidFill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ko-KR" altLang="en-US" dirty="0">
                          <a:ln>
                            <a:solidFill>
                              <a:srgbClr val="FF0000">
                                <a:alpha val="3000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 일괄 맡기는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781490"/>
                  </a:ext>
                </a:extLst>
              </a:tr>
              <a:tr h="511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출장비 및 활동비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 수행을 위한 시외 출장 교통비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실비 지원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 수행 활동을 위한 회의비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식비</a:t>
                      </a:r>
                      <a:endParaRPr lang="en-US" altLang="ko-KR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 (1</a:t>
                      </a:r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인당 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10,000</a:t>
                      </a:r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원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최대 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200,000</a:t>
                      </a:r>
                      <a:r>
                        <a:rPr lang="ko-KR" altLang="en-US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원 사용 가능</a:t>
                      </a:r>
                      <a:r>
                        <a:rPr lang="en-US" altLang="ko-KR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dirty="0">
                        <a:ln>
                          <a:solidFill>
                            <a:srgbClr val="0000FF">
                              <a:alpha val="30000"/>
                            </a:srgbClr>
                          </a:solidFill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시외 출장지 내 이동 교통비는 지원 불가</a:t>
                      </a:r>
                      <a:endParaRPr lang="en-US" altLang="ko-KR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편의점</a:t>
                      </a:r>
                      <a:r>
                        <a:rPr lang="en-US" altLang="ko-KR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마트</a:t>
                      </a:r>
                      <a:r>
                        <a:rPr lang="en-US" altLang="ko-KR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등 식자재 구입 불가</a:t>
                      </a:r>
                      <a:endParaRPr lang="ko-KR" altLang="en-US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989714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60503" y="5017487"/>
            <a:ext cx="116005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멘토 지도 수당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400,000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원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(50,000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원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×8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회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9~12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월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팀 별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과제비와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별도 지원</a:t>
            </a:r>
            <a:endParaRPr lang="en-US" altLang="ko-KR" sz="24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월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회 이상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1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회 멘토링 진행 시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2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시간 이상 해야 함</a:t>
            </a:r>
          </a:p>
        </p:txBody>
      </p:sp>
    </p:spTree>
    <p:extLst>
      <p:ext uri="{BB962C8B-B14F-4D97-AF65-F5344CB8AC3E}">
        <p14:creationId xmlns:p14="http://schemas.microsoft.com/office/powerpoint/2010/main" val="2874403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79103" y="1757548"/>
            <a:ext cx="6009823" cy="42751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0503" y="228248"/>
            <a:ext cx="51219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수행 시 안내사항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0503" y="675155"/>
            <a:ext cx="1160057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2200" u="sng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세금계산서</a:t>
            </a:r>
            <a:r>
              <a:rPr lang="en-US" altLang="ko-KR" sz="2200" u="sng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200" u="sng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현금영수증 모두 계명대학교 </a:t>
            </a:r>
            <a:r>
              <a:rPr lang="ko-KR" altLang="en-US" sz="2200" u="sng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산학협력단</a:t>
            </a:r>
            <a:r>
              <a:rPr lang="ko-KR" altLang="en-US" sz="2200" u="sng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사업자 번호로 발급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받아야 함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이외의 세금계산서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현금영수증은 정산이 불가능하며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u="sng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서류는 원본만 인정</a:t>
            </a:r>
            <a:endParaRPr lang="en-US" altLang="ko-KR" sz="2000" u="sng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현금영수증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사업자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):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계명대학교 </a:t>
            </a:r>
            <a:r>
              <a:rPr lang="ko-KR" altLang="en-US" sz="20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산학협력단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2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503-82-09622</a:t>
            </a:r>
          </a:p>
          <a:p>
            <a:pPr>
              <a:lnSpc>
                <a:spcPct val="150000"/>
              </a:lnSpc>
            </a:pP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세금계산서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전자 세금계산서 가능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발생 시 반드시 사업단에 우선 연락하여 사업단에서 발행할 수 있도록 함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과제 수행과 관련하여 재료 구입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과제수행 활동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출장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은 사전 승인을 받고 진행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과제 수행 후 최종 정산 시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미제출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서류와 당 사업 목적과 불일치하는 항목은 해당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금액분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전액 환수 조치함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과제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수행팀은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사업단이 정한 기간에 결과보고서를 사업단으로 제출하여야 함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시제품 사진 첨부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sz="2200" u="sng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융합실무</a:t>
            </a:r>
            <a:r>
              <a:rPr lang="ko-KR" altLang="en-US" sz="2200" u="sng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교과목 관련 공지는 사업단 홈페이지를 통해 해당내용을 사전에 안내하여 공지 미확인에 따른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</a:t>
            </a:r>
            <a:r>
              <a:rPr lang="ko-KR" altLang="en-US" sz="2200" u="sng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불이익을 받지 않도록 해야 함</a:t>
            </a:r>
            <a:endParaRPr lang="en-US" altLang="ko-KR" sz="2200" u="sng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★ </a:t>
            </a:r>
            <a:r>
              <a:rPr lang="ko-KR" altLang="en-US" sz="2200" spc="-150" dirty="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융합실수</a:t>
            </a:r>
            <a:r>
              <a:rPr lang="ko-KR" altLang="en-US" sz="22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교과목 이수 시</a:t>
            </a:r>
            <a:r>
              <a:rPr lang="en-US" altLang="ko-KR" sz="22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LINC+</a:t>
            </a:r>
            <a:r>
              <a:rPr lang="ko-KR" altLang="en-US" sz="22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마일리지 </a:t>
            </a:r>
            <a:r>
              <a:rPr lang="en-US" altLang="ko-KR" sz="22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10</a:t>
            </a:r>
            <a:r>
              <a:rPr lang="ko-KR" altLang="en-US" sz="2200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점 지급</a:t>
            </a:r>
            <a:endParaRPr lang="en-US" altLang="ko-KR" sz="2200" spc="-150" dirty="0">
              <a:ln>
                <a:solidFill>
                  <a:srgbClr val="FF0000">
                    <a:alpha val="30000"/>
                  </a:srgb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3865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28248"/>
            <a:ext cx="51219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수행 시 주의사항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503" y="675155"/>
            <a:ext cx="11600571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현금영수증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미발행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개인카드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지출 등은 지불이 불가능함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반드시 사업단 사업자등록번호로 현금영수증 발행 또는 세금계산서 발행 요청을 진행해야 함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모호한 재료 구입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회의비 지출의 경우 사전에 반드시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산학인재원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행정직원에게 문의 후 구매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/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지출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청구서 제출 시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청구서</a:t>
            </a:r>
            <a:r>
              <a:rPr lang="en-US" altLang="ko-KR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-</a:t>
            </a:r>
            <a:r>
              <a:rPr lang="ko-KR" altLang="en-US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영수증</a:t>
            </a:r>
            <a:r>
              <a:rPr lang="en-US" altLang="ko-KR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-</a:t>
            </a:r>
            <a:r>
              <a:rPr lang="ko-KR" altLang="en-US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거래명세서</a:t>
            </a:r>
            <a:r>
              <a:rPr lang="en-US" altLang="ko-KR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-</a:t>
            </a:r>
            <a:r>
              <a:rPr lang="ko-KR" altLang="en-US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견적서</a:t>
            </a:r>
            <a:r>
              <a:rPr lang="en-US" altLang="ko-KR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-</a:t>
            </a:r>
            <a:r>
              <a:rPr lang="ko-KR" altLang="en-US" sz="2200" b="1" spc="-150" dirty="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비교견적서</a:t>
            </a:r>
            <a:r>
              <a:rPr lang="en-US" altLang="ko-KR" sz="2200" b="1" spc="-15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-</a:t>
            </a:r>
            <a:r>
              <a:rPr lang="ko-KR" altLang="en-US" sz="2200" b="1" spc="-150" dirty="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검수사진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이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반드시 포함되어야 함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미 제출 시 지불 불가능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이는 교육부 및 교내 지침으로 예외 없음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산학협력단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지불일은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화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/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목으로 지정되어 있음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1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차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–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산학인재원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검토 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/ 2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차 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– </a:t>
            </a:r>
            <a:r>
              <a:rPr lang="ko-KR" altLang="en-US" sz="2200" spc="-15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산학협력단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회계 검토 이후 지불 가능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지불이 급한 건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계산서 발행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등</a:t>
            </a:r>
            <a:r>
              <a:rPr lang="en-US" altLang="ko-KR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2200" spc="-15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은 반드시 연락 바람</a:t>
            </a:r>
            <a:endParaRPr lang="en-US" altLang="ko-KR" sz="2200" spc="-15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33534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5753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 서식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46574"/>
              </p:ext>
            </p:extLst>
          </p:nvPr>
        </p:nvGraphicFramePr>
        <p:xfrm>
          <a:off x="260503" y="836021"/>
          <a:ext cx="11600574" cy="58652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0914">
                  <a:extLst>
                    <a:ext uri="{9D8B030D-6E8A-4147-A177-3AD203B41FA5}">
                      <a16:colId xmlns:a16="http://schemas.microsoft.com/office/drawing/2014/main" val="416277658"/>
                    </a:ext>
                  </a:extLst>
                </a:gridCol>
                <a:gridCol w="3762103">
                  <a:extLst>
                    <a:ext uri="{9D8B030D-6E8A-4147-A177-3AD203B41FA5}">
                      <a16:colId xmlns:a16="http://schemas.microsoft.com/office/drawing/2014/main" val="983338271"/>
                    </a:ext>
                  </a:extLst>
                </a:gridCol>
                <a:gridCol w="2547257">
                  <a:extLst>
                    <a:ext uri="{9D8B030D-6E8A-4147-A177-3AD203B41FA5}">
                      <a16:colId xmlns:a16="http://schemas.microsoft.com/office/drawing/2014/main" val="1941860432"/>
                    </a:ext>
                  </a:extLst>
                </a:gridCol>
                <a:gridCol w="4010300">
                  <a:extLst>
                    <a:ext uri="{9D8B030D-6E8A-4147-A177-3AD203B41FA5}">
                      <a16:colId xmlns:a16="http://schemas.microsoft.com/office/drawing/2014/main" val="2516016835"/>
                    </a:ext>
                  </a:extLst>
                </a:gridCol>
              </a:tblGrid>
              <a:tr h="4511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서식번호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서식명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제출시기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비고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17909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융합실무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교과목 과제 수행 계획서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신청서 접수기간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공통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781490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재료구입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및 시제품</a:t>
                      </a:r>
                      <a:r>
                        <a:rPr lang="ko-KR" altLang="en-US" sz="16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제작 계획서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신청서 접수기간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공통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9362633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멘토링 활용 계획서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신청서 접수기간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멘토가 있는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1612965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구입 목록 및 청구서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상시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관련 제반 서류와 함께 제출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8712032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5]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단일규격사유서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상시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005926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6]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회의록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사업단 공지기간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4110442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융합실무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출장 신청서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출장 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 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시외 출장만 인정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234367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8]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융합실무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출장 복명서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출장 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7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 이내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시외 출장만</a:t>
                      </a:r>
                      <a:r>
                        <a:rPr lang="ko-KR" altLang="en-US" sz="16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인정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9103964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주별활동보고서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주별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645741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10]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수행 결과 보고서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결과보고서 접수기간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7862919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11]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융합실무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수행 평가서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결과보고서 접수기간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학생 별 담당교수 작성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90095208"/>
                  </a:ext>
                </a:extLst>
              </a:tr>
              <a:tr h="4511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멘토링 일지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결과보고서 접수기간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rgbClr val="0000FF">
                                <a:alpha val="3000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 작성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통장사본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재직증명서 추가 제출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5422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0713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5753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운영 서식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556090"/>
              </p:ext>
            </p:extLst>
          </p:nvPr>
        </p:nvGraphicFramePr>
        <p:xfrm>
          <a:off x="260503" y="1031966"/>
          <a:ext cx="11600574" cy="4663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0914">
                  <a:extLst>
                    <a:ext uri="{9D8B030D-6E8A-4147-A177-3AD203B41FA5}">
                      <a16:colId xmlns:a16="http://schemas.microsoft.com/office/drawing/2014/main" val="416277658"/>
                    </a:ext>
                  </a:extLst>
                </a:gridCol>
                <a:gridCol w="3069772">
                  <a:extLst>
                    <a:ext uri="{9D8B030D-6E8A-4147-A177-3AD203B41FA5}">
                      <a16:colId xmlns:a16="http://schemas.microsoft.com/office/drawing/2014/main" val="983338271"/>
                    </a:ext>
                  </a:extLst>
                </a:gridCol>
                <a:gridCol w="2220685">
                  <a:extLst>
                    <a:ext uri="{9D8B030D-6E8A-4147-A177-3AD203B41FA5}">
                      <a16:colId xmlns:a16="http://schemas.microsoft.com/office/drawing/2014/main" val="194186043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516016835"/>
                    </a:ext>
                  </a:extLst>
                </a:gridCol>
                <a:gridCol w="2743203">
                  <a:extLst>
                    <a:ext uri="{9D8B030D-6E8A-4147-A177-3AD203B41FA5}">
                      <a16:colId xmlns:a16="http://schemas.microsoft.com/office/drawing/2014/main" val="3958522709"/>
                    </a:ext>
                  </a:extLst>
                </a:gridCol>
              </a:tblGrid>
              <a:tr h="5829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서식번호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서식명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제출시기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제출처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비고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517909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융합실무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교과목 과제 수행 계획서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계획서 제출기간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</a:t>
                      </a:r>
                      <a:r>
                        <a:rPr lang="ko-KR" altLang="en-US" sz="16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공통 작성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781490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재료 구입 및 시제품</a:t>
                      </a:r>
                      <a:r>
                        <a:rPr lang="ko-KR" altLang="en-US" sz="16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제작 계획서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계획서 제출기간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</a:t>
                      </a:r>
                      <a:r>
                        <a:rPr lang="ko-KR" altLang="en-US" sz="1600" baseline="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공통 작성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9362633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멘토링 활용 계획서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계획서 제출기간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 작성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멘토가 있는 경우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1612965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9]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주별활동보고서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주별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개인별 공통 작성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0645741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10]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수행 결과 보고서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결과보고서 제출기간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팀 별 공통 작성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7862919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11]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융합실무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수행 평가서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결과보고서 제출기간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담당교수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학생별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담당교수 작성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90095208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[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서식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12]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멘토링 일지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결과보고서 제출기간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산학인재원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 작성 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멘토가 있는 경우</a:t>
                      </a:r>
                      <a:r>
                        <a:rPr lang="en-US" altLang="ko-KR" sz="16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lang="ko-KR" altLang="en-US" sz="16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5422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8725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6824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과제 수행 계획서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0772" y="862148"/>
            <a:ext cx="4553191" cy="589134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9746" y="862148"/>
            <a:ext cx="4544418" cy="589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249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6824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과제 수행 계획서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490" y="725342"/>
            <a:ext cx="4604370" cy="587828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221" y="725342"/>
            <a:ext cx="4613124" cy="587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988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6824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과제 수행 계획서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41" y="725342"/>
            <a:ext cx="4597567" cy="596025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4987" y="725342"/>
            <a:ext cx="4677448" cy="596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474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0503" y="202122"/>
            <a:ext cx="6824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과제 수행 계획서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113" y="872540"/>
            <a:ext cx="4741797" cy="598546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056" y="849085"/>
            <a:ext cx="4759623" cy="564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7548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6824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교과목 과제 수행 계획서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530" y="836024"/>
            <a:ext cx="4826941" cy="57823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497327" y="725342"/>
            <a:ext cx="3632228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멘토 참여시 추가 제출서류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0634" y="5404010"/>
            <a:ext cx="10750731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멘토 개인정보활용 동의서</a:t>
            </a:r>
            <a:r>
              <a:rPr lang="en-US" altLang="ko-KR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멘토 재직증명서</a:t>
            </a:r>
            <a:r>
              <a:rPr lang="en-US" altLang="ko-KR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개인 통장사본 함께 첨부하여 제출</a:t>
            </a:r>
          </a:p>
        </p:txBody>
      </p:sp>
    </p:spTree>
    <p:extLst>
      <p:ext uri="{BB962C8B-B14F-4D97-AF65-F5344CB8AC3E}">
        <p14:creationId xmlns:p14="http://schemas.microsoft.com/office/powerpoint/2010/main" val="18885813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55739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주별활동보고서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646" y="778887"/>
            <a:ext cx="5102709" cy="59011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497327" y="725342"/>
            <a:ext cx="3632228" cy="593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학생별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작성</a:t>
            </a:r>
          </a:p>
        </p:txBody>
      </p:sp>
    </p:spTree>
    <p:extLst>
      <p:ext uri="{BB962C8B-B14F-4D97-AF65-F5344CB8AC3E}">
        <p14:creationId xmlns:p14="http://schemas.microsoft.com/office/powerpoint/2010/main" val="2484494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5753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수행 결과 보고서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3885" y="966652"/>
            <a:ext cx="4659751" cy="557784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82" y="941880"/>
            <a:ext cx="4302586" cy="540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7437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503" y="202122"/>
            <a:ext cx="5753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[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참고자료</a:t>
            </a:r>
            <a:r>
              <a:rPr lang="en-US" altLang="ko-KR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] </a:t>
            </a:r>
            <a:r>
              <a:rPr lang="ko-KR" altLang="en-US" sz="28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융합실무</a:t>
            </a:r>
            <a:r>
              <a:rPr lang="ko-KR" altLang="en-US" sz="28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수행 결과 보고서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365" y="1097280"/>
            <a:ext cx="4803951" cy="576072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5959" y="1097280"/>
            <a:ext cx="4701009" cy="57607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06463" y="1260919"/>
            <a:ext cx="2953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err="1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학생별</a:t>
            </a:r>
            <a:r>
              <a:rPr lang="ko-KR" altLang="en-US" sz="2400" dirty="0">
                <a:ln>
                  <a:solidFill>
                    <a:srgbClr val="FF0000">
                      <a:alpha val="30000"/>
                    </a:srgb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 담당교수 작성</a:t>
            </a:r>
          </a:p>
        </p:txBody>
      </p:sp>
    </p:spTree>
    <p:extLst>
      <p:ext uri="{BB962C8B-B14F-4D97-AF65-F5344CB8AC3E}">
        <p14:creationId xmlns:p14="http://schemas.microsoft.com/office/powerpoint/2010/main" val="34882002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" y="2621283"/>
            <a:ext cx="10623582" cy="4247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41728" y="3105835"/>
            <a:ext cx="3108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 사 합 </a:t>
            </a:r>
            <a:r>
              <a:rPr lang="ko-KR" altLang="en-US" sz="36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니</a:t>
            </a:r>
            <a:r>
              <a:rPr lang="ko-KR" altLang="en-US" sz="36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다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66308" y="4987261"/>
            <a:ext cx="83253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☎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580-6777(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담당자 </a:t>
            </a:r>
            <a:r>
              <a:rPr lang="ko-KR" altLang="en-US" sz="2400" dirty="0" err="1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강승연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 algn="r"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08:30 ~ 17:30 (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점심시간 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12:00~13:00 </a:t>
            </a: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제외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 algn="r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신청서 및 서류 제출</a:t>
            </a:r>
            <a:r>
              <a:rPr lang="en-US" altLang="ko-KR" sz="240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syeoni5@kmu.ac.kr</a:t>
            </a:r>
            <a:endParaRPr lang="ko-KR" altLang="en-US" sz="24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5399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1661</Words>
  <Application>Microsoft Office PowerPoint</Application>
  <PresentationFormat>와이드스크린</PresentationFormat>
  <Paragraphs>320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9" baseType="lpstr">
      <vt:lpstr>HY헤드라인M</vt:lpstr>
      <vt:lpstr>나눔스퀘어</vt:lpstr>
      <vt:lpstr>나눔스퀘어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KMU_USER</dc:creator>
  <cp:lastModifiedBy>Owner</cp:lastModifiedBy>
  <cp:revision>52</cp:revision>
  <dcterms:created xsi:type="dcterms:W3CDTF">2020-03-12T01:48:17Z</dcterms:created>
  <dcterms:modified xsi:type="dcterms:W3CDTF">2021-09-07T01:24:56Z</dcterms:modified>
</cp:coreProperties>
</file>