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12192000" cy="6858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678" y="10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" Type="http://schemas.openxmlformats.org/officeDocument/2006/relationships/image" Target="../media/image2.png"/><Relationship Id="rId21" Type="http://schemas.openxmlformats.org/officeDocument/2006/relationships/image" Target="../media/image20.jp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jp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jp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12" Type="http://schemas.openxmlformats.org/officeDocument/2006/relationships/image" Target="../media/image37.png"/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1.png"/><Relationship Id="rId11" Type="http://schemas.openxmlformats.org/officeDocument/2006/relationships/image" Target="../media/image36.png"/><Relationship Id="rId5" Type="http://schemas.openxmlformats.org/officeDocument/2006/relationships/image" Target="../media/image30.jp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8/17/2023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맑은 고딕"/>
                <a:cs typeface="맑은 고딕"/>
              </a:defRPr>
            </a:lvl1pPr>
          </a:lstStyle>
          <a:p>
            <a:pPr marL="38100">
              <a:lnSpc>
                <a:spcPct val="100000"/>
              </a:lnSpc>
              <a:spcBef>
                <a:spcPts val="204"/>
              </a:spcBef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tx1"/>
                </a:solidFill>
                <a:latin typeface="HY목각파임B"/>
                <a:cs typeface="HY목각파임B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8/17/2023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맑은 고딕"/>
                <a:cs typeface="맑은 고딕"/>
              </a:defRPr>
            </a:lvl1pPr>
          </a:lstStyle>
          <a:p>
            <a:pPr marL="38100">
              <a:lnSpc>
                <a:spcPct val="100000"/>
              </a:lnSpc>
              <a:spcBef>
                <a:spcPts val="204"/>
              </a:spcBef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tx1"/>
                </a:solidFill>
                <a:latin typeface="HY목각파임B"/>
                <a:cs typeface="HY목각파임B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8/17/2023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맑은 고딕"/>
                <a:cs typeface="맑은 고딕"/>
              </a:defRPr>
            </a:lvl1pPr>
          </a:lstStyle>
          <a:p>
            <a:pPr marL="38100">
              <a:lnSpc>
                <a:spcPct val="100000"/>
              </a:lnSpc>
              <a:spcBef>
                <a:spcPts val="204"/>
              </a:spcBef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00755" y="3630167"/>
            <a:ext cx="2048255" cy="1057655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137904" y="1671827"/>
            <a:ext cx="3052571" cy="868679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36220" y="2804160"/>
            <a:ext cx="2086355" cy="787907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80772" y="2836163"/>
            <a:ext cx="1821179" cy="757427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529840" y="3832859"/>
            <a:ext cx="335279" cy="326135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36220" y="4067555"/>
            <a:ext cx="2110727" cy="914399"/>
          </a:xfrm>
          <a:prstGeom prst="rect">
            <a:avLst/>
          </a:prstGeom>
        </p:spPr>
      </p:pic>
      <p:pic>
        <p:nvPicPr>
          <p:cNvPr id="22" name="bg object 22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297180" y="4143756"/>
            <a:ext cx="1978151" cy="766571"/>
          </a:xfrm>
          <a:prstGeom prst="rect">
            <a:avLst/>
          </a:prstGeom>
        </p:spPr>
      </p:pic>
      <p:pic>
        <p:nvPicPr>
          <p:cNvPr id="23" name="bg object 23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3025139" y="2241804"/>
            <a:ext cx="2048255" cy="847343"/>
          </a:xfrm>
          <a:prstGeom prst="rect">
            <a:avLst/>
          </a:prstGeom>
        </p:spPr>
      </p:pic>
      <p:pic>
        <p:nvPicPr>
          <p:cNvPr id="24" name="bg object 24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6286500" y="4838700"/>
            <a:ext cx="2452115" cy="1271015"/>
          </a:xfrm>
          <a:prstGeom prst="rect">
            <a:avLst/>
          </a:prstGeom>
        </p:spPr>
      </p:pic>
      <p:pic>
        <p:nvPicPr>
          <p:cNvPr id="25" name="bg object 25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5743956" y="5004815"/>
            <a:ext cx="3034283" cy="1171955"/>
          </a:xfrm>
          <a:prstGeom prst="rect">
            <a:avLst/>
          </a:prstGeom>
        </p:spPr>
      </p:pic>
      <p:pic>
        <p:nvPicPr>
          <p:cNvPr id="26" name="bg object 26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152144" y="3675888"/>
            <a:ext cx="280415" cy="280415"/>
          </a:xfrm>
          <a:prstGeom prst="rect">
            <a:avLst/>
          </a:prstGeom>
        </p:spPr>
      </p:pic>
      <p:pic>
        <p:nvPicPr>
          <p:cNvPr id="27" name="bg object 27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3909059" y="3197352"/>
            <a:ext cx="280415" cy="278891"/>
          </a:xfrm>
          <a:prstGeom prst="rect">
            <a:avLst/>
          </a:prstGeom>
        </p:spPr>
      </p:pic>
      <p:pic>
        <p:nvPicPr>
          <p:cNvPr id="28" name="bg object 28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5405628" y="3832859"/>
            <a:ext cx="335279" cy="324611"/>
          </a:xfrm>
          <a:prstGeom prst="rect">
            <a:avLst/>
          </a:prstGeom>
        </p:spPr>
      </p:pic>
      <p:pic>
        <p:nvPicPr>
          <p:cNvPr id="29" name="bg object 29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8939783" y="1175003"/>
            <a:ext cx="2881882" cy="1010411"/>
          </a:xfrm>
          <a:prstGeom prst="rect">
            <a:avLst/>
          </a:prstGeom>
        </p:spPr>
      </p:pic>
      <p:pic>
        <p:nvPicPr>
          <p:cNvPr id="30" name="bg object 30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3000755" y="5420867"/>
            <a:ext cx="2048255" cy="905255"/>
          </a:xfrm>
          <a:prstGeom prst="rect">
            <a:avLst/>
          </a:prstGeom>
        </p:spPr>
      </p:pic>
      <p:pic>
        <p:nvPicPr>
          <p:cNvPr id="31" name="bg object 31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3909059" y="4917947"/>
            <a:ext cx="280415" cy="278891"/>
          </a:xfrm>
          <a:prstGeom prst="rect">
            <a:avLst/>
          </a:prstGeom>
        </p:spPr>
      </p:pic>
      <p:pic>
        <p:nvPicPr>
          <p:cNvPr id="32" name="bg object 32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2865120" y="5524500"/>
            <a:ext cx="2023871" cy="768095"/>
          </a:xfrm>
          <a:prstGeom prst="rect">
            <a:avLst/>
          </a:prstGeom>
        </p:spPr>
      </p:pic>
      <p:pic>
        <p:nvPicPr>
          <p:cNvPr id="33" name="bg object 33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9355835" y="2203704"/>
            <a:ext cx="1013459" cy="1964435"/>
          </a:xfrm>
          <a:prstGeom prst="rect">
            <a:avLst/>
          </a:prstGeom>
        </p:spPr>
      </p:pic>
      <p:pic>
        <p:nvPicPr>
          <p:cNvPr id="34" name="bg object 34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10829544" y="2214372"/>
            <a:ext cx="954010" cy="1943099"/>
          </a:xfrm>
          <a:prstGeom prst="rect">
            <a:avLst/>
          </a:prstGeom>
        </p:spPr>
      </p:pic>
      <p:pic>
        <p:nvPicPr>
          <p:cNvPr id="35" name="bg object 35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7717535" y="2886455"/>
            <a:ext cx="2884931" cy="1261871"/>
          </a:xfrm>
          <a:prstGeom prst="rect">
            <a:avLst/>
          </a:prstGeom>
        </p:spPr>
      </p:pic>
      <p:pic>
        <p:nvPicPr>
          <p:cNvPr id="36" name="bg object 36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9186672" y="2455164"/>
            <a:ext cx="2895599" cy="1261871"/>
          </a:xfrm>
          <a:prstGeom prst="rect">
            <a:avLst/>
          </a:prstGeom>
        </p:spPr>
      </p:pic>
      <p:pic>
        <p:nvPicPr>
          <p:cNvPr id="37" name="bg object 37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8631935" y="3558539"/>
            <a:ext cx="3560064" cy="2817875"/>
          </a:xfrm>
          <a:prstGeom prst="rect">
            <a:avLst/>
          </a:prstGeom>
        </p:spPr>
      </p:pic>
      <p:pic>
        <p:nvPicPr>
          <p:cNvPr id="38" name="bg object 38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152144" y="5058155"/>
            <a:ext cx="278891" cy="278891"/>
          </a:xfrm>
          <a:prstGeom prst="rect">
            <a:avLst/>
          </a:prstGeom>
        </p:spPr>
      </p:pic>
      <p:pic>
        <p:nvPicPr>
          <p:cNvPr id="39" name="bg object 39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254508" y="4981955"/>
            <a:ext cx="1635239" cy="736091"/>
          </a:xfrm>
          <a:prstGeom prst="rect">
            <a:avLst/>
          </a:prstGeom>
        </p:spPr>
      </p:pic>
      <p:pic>
        <p:nvPicPr>
          <p:cNvPr id="40" name="bg object 40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10306925" y="5029618"/>
            <a:ext cx="819315" cy="937107"/>
          </a:xfrm>
          <a:prstGeom prst="rect">
            <a:avLst/>
          </a:prstGeom>
        </p:spPr>
      </p:pic>
      <p:pic>
        <p:nvPicPr>
          <p:cNvPr id="41" name="bg object 41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2968751" y="5355336"/>
            <a:ext cx="2221991" cy="710183"/>
          </a:xfrm>
          <a:prstGeom prst="rect">
            <a:avLst/>
          </a:prstGeom>
        </p:spPr>
      </p:pic>
      <p:pic>
        <p:nvPicPr>
          <p:cNvPr id="42" name="bg object 42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100584" y="1178052"/>
            <a:ext cx="9014458" cy="5114530"/>
          </a:xfrm>
          <a:prstGeom prst="rect">
            <a:avLst/>
          </a:prstGeom>
        </p:spPr>
      </p:pic>
      <p:pic>
        <p:nvPicPr>
          <p:cNvPr id="43" name="bg object 43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80772" y="1117091"/>
            <a:ext cx="9064739" cy="5259323"/>
          </a:xfrm>
          <a:prstGeom prst="rect">
            <a:avLst/>
          </a:prstGeom>
        </p:spPr>
      </p:pic>
      <p:pic>
        <p:nvPicPr>
          <p:cNvPr id="44" name="bg object 44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2529839" y="4917960"/>
            <a:ext cx="2918459" cy="1303007"/>
          </a:xfrm>
          <a:prstGeom prst="rect">
            <a:avLst/>
          </a:prstGeom>
        </p:spPr>
      </p:pic>
      <p:pic>
        <p:nvPicPr>
          <p:cNvPr id="45" name="bg object 45"/>
          <p:cNvPicPr/>
          <p:nvPr/>
        </p:nvPicPr>
        <p:blipFill>
          <a:blip r:embed="rId27" cstate="print"/>
          <a:stretch>
            <a:fillRect/>
          </a:stretch>
        </p:blipFill>
        <p:spPr>
          <a:xfrm>
            <a:off x="3733800" y="5743956"/>
            <a:ext cx="5385815" cy="69341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tx1"/>
                </a:solidFill>
                <a:latin typeface="HY목각파임B"/>
                <a:cs typeface="HY목각파임B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8/17/2023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맑은 고딕"/>
                <a:cs typeface="맑은 고딕"/>
              </a:defRPr>
            </a:lvl1pPr>
          </a:lstStyle>
          <a:p>
            <a:pPr marL="38100">
              <a:lnSpc>
                <a:spcPct val="100000"/>
              </a:lnSpc>
              <a:spcBef>
                <a:spcPts val="204"/>
              </a:spcBef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96096" y="1083538"/>
            <a:ext cx="2355329" cy="655218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917376" y="1083538"/>
            <a:ext cx="2395715" cy="662647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520486" y="1081516"/>
            <a:ext cx="2384843" cy="664672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41375" y="323087"/>
            <a:ext cx="1557527" cy="390143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520184" y="2074164"/>
            <a:ext cx="819911" cy="486155"/>
          </a:xfrm>
          <a:prstGeom prst="rect">
            <a:avLst/>
          </a:prstGeom>
        </p:spPr>
      </p:pic>
      <p:sp>
        <p:nvSpPr>
          <p:cNvPr id="21" name="bg object 21"/>
          <p:cNvSpPr/>
          <p:nvPr/>
        </p:nvSpPr>
        <p:spPr>
          <a:xfrm>
            <a:off x="4575332" y="2128015"/>
            <a:ext cx="742950" cy="410209"/>
          </a:xfrm>
          <a:custGeom>
            <a:avLst/>
            <a:gdLst/>
            <a:ahLst/>
            <a:cxnLst/>
            <a:rect l="l" t="t" r="r" b="b"/>
            <a:pathLst>
              <a:path w="742950" h="410210">
                <a:moveTo>
                  <a:pt x="117957" y="263804"/>
                </a:moveTo>
                <a:lnTo>
                  <a:pt x="54863" y="263804"/>
                </a:lnTo>
                <a:lnTo>
                  <a:pt x="56264" y="281463"/>
                </a:lnTo>
                <a:lnTo>
                  <a:pt x="57264" y="301523"/>
                </a:lnTo>
                <a:lnTo>
                  <a:pt x="57864" y="323983"/>
                </a:lnTo>
                <a:lnTo>
                  <a:pt x="58060" y="348386"/>
                </a:lnTo>
                <a:lnTo>
                  <a:pt x="58064" y="400507"/>
                </a:lnTo>
                <a:lnTo>
                  <a:pt x="333755" y="400507"/>
                </a:lnTo>
                <a:lnTo>
                  <a:pt x="333755" y="348386"/>
                </a:lnTo>
                <a:lnTo>
                  <a:pt x="117957" y="348386"/>
                </a:lnTo>
                <a:lnTo>
                  <a:pt x="117957" y="263804"/>
                </a:lnTo>
                <a:close/>
              </a:path>
              <a:path w="742950" h="410210">
                <a:moveTo>
                  <a:pt x="323697" y="0"/>
                </a:moveTo>
                <a:lnTo>
                  <a:pt x="261061" y="0"/>
                </a:lnTo>
                <a:lnTo>
                  <a:pt x="262461" y="22088"/>
                </a:lnTo>
                <a:lnTo>
                  <a:pt x="263461" y="45377"/>
                </a:lnTo>
                <a:lnTo>
                  <a:pt x="264061" y="69865"/>
                </a:lnTo>
                <a:lnTo>
                  <a:pt x="264161" y="82710"/>
                </a:lnTo>
                <a:lnTo>
                  <a:pt x="264261" y="295808"/>
                </a:lnTo>
                <a:lnTo>
                  <a:pt x="323697" y="295808"/>
                </a:lnTo>
                <a:lnTo>
                  <a:pt x="323697" y="149047"/>
                </a:lnTo>
                <a:lnTo>
                  <a:pt x="373532" y="149047"/>
                </a:lnTo>
                <a:lnTo>
                  <a:pt x="373532" y="93725"/>
                </a:lnTo>
                <a:lnTo>
                  <a:pt x="323697" y="93725"/>
                </a:lnTo>
                <a:lnTo>
                  <a:pt x="323697" y="0"/>
                </a:lnTo>
                <a:close/>
              </a:path>
              <a:path w="742950" h="410210">
                <a:moveTo>
                  <a:pt x="110642" y="5029"/>
                </a:moveTo>
                <a:lnTo>
                  <a:pt x="66808" y="13201"/>
                </a:lnTo>
                <a:lnTo>
                  <a:pt x="31318" y="37718"/>
                </a:lnTo>
                <a:lnTo>
                  <a:pt x="7829" y="74009"/>
                </a:lnTo>
                <a:lnTo>
                  <a:pt x="0" y="117500"/>
                </a:lnTo>
                <a:lnTo>
                  <a:pt x="1971" y="139917"/>
                </a:lnTo>
                <a:lnTo>
                  <a:pt x="17745" y="179350"/>
                </a:lnTo>
                <a:lnTo>
                  <a:pt x="48320" y="210469"/>
                </a:lnTo>
                <a:lnTo>
                  <a:pt x="87868" y="226585"/>
                </a:lnTo>
                <a:lnTo>
                  <a:pt x="110642" y="228599"/>
                </a:lnTo>
                <a:lnTo>
                  <a:pt x="133188" y="226585"/>
                </a:lnTo>
                <a:lnTo>
                  <a:pt x="172278" y="210469"/>
                </a:lnTo>
                <a:lnTo>
                  <a:pt x="202425" y="179350"/>
                </a:lnTo>
                <a:lnTo>
                  <a:pt x="202963" y="178307"/>
                </a:lnTo>
                <a:lnTo>
                  <a:pt x="110642" y="178307"/>
                </a:lnTo>
                <a:lnTo>
                  <a:pt x="99355" y="177193"/>
                </a:lnTo>
                <a:lnTo>
                  <a:pt x="66494" y="151076"/>
                </a:lnTo>
                <a:lnTo>
                  <a:pt x="58521" y="117043"/>
                </a:lnTo>
                <a:lnTo>
                  <a:pt x="59407" y="104541"/>
                </a:lnTo>
                <a:lnTo>
                  <a:pt x="80381" y="65679"/>
                </a:lnTo>
                <a:lnTo>
                  <a:pt x="110642" y="55778"/>
                </a:lnTo>
                <a:lnTo>
                  <a:pt x="202840" y="55778"/>
                </a:lnTo>
                <a:lnTo>
                  <a:pt x="202425" y="54964"/>
                </a:lnTo>
                <a:lnTo>
                  <a:pt x="188823" y="37718"/>
                </a:lnTo>
                <a:lnTo>
                  <a:pt x="172278" y="23417"/>
                </a:lnTo>
                <a:lnTo>
                  <a:pt x="153733" y="13201"/>
                </a:lnTo>
                <a:lnTo>
                  <a:pt x="133188" y="7072"/>
                </a:lnTo>
                <a:lnTo>
                  <a:pt x="110642" y="5029"/>
                </a:lnTo>
                <a:close/>
              </a:path>
              <a:path w="742950" h="410210">
                <a:moveTo>
                  <a:pt x="202840" y="55778"/>
                </a:moveTo>
                <a:lnTo>
                  <a:pt x="110642" y="55778"/>
                </a:lnTo>
                <a:lnTo>
                  <a:pt x="121900" y="56878"/>
                </a:lnTo>
                <a:lnTo>
                  <a:pt x="131902" y="60178"/>
                </a:lnTo>
                <a:lnTo>
                  <a:pt x="158419" y="93097"/>
                </a:lnTo>
                <a:lnTo>
                  <a:pt x="161848" y="117043"/>
                </a:lnTo>
                <a:lnTo>
                  <a:pt x="160977" y="129359"/>
                </a:lnTo>
                <a:lnTo>
                  <a:pt x="140346" y="168278"/>
                </a:lnTo>
                <a:lnTo>
                  <a:pt x="110642" y="178307"/>
                </a:lnTo>
                <a:lnTo>
                  <a:pt x="202963" y="178307"/>
                </a:lnTo>
                <a:lnTo>
                  <a:pt x="212156" y="160477"/>
                </a:lnTo>
                <a:lnTo>
                  <a:pt x="217970" y="139917"/>
                </a:lnTo>
                <a:lnTo>
                  <a:pt x="219913" y="117500"/>
                </a:lnTo>
                <a:lnTo>
                  <a:pt x="217970" y="94854"/>
                </a:lnTo>
                <a:lnTo>
                  <a:pt x="212140" y="74009"/>
                </a:lnTo>
                <a:lnTo>
                  <a:pt x="202840" y="55778"/>
                </a:lnTo>
                <a:close/>
              </a:path>
              <a:path w="742950" h="410210">
                <a:moveTo>
                  <a:pt x="482803" y="21031"/>
                </a:moveTo>
                <a:lnTo>
                  <a:pt x="420166" y="21031"/>
                </a:lnTo>
                <a:lnTo>
                  <a:pt x="421566" y="40262"/>
                </a:lnTo>
                <a:lnTo>
                  <a:pt x="422567" y="62750"/>
                </a:lnTo>
                <a:lnTo>
                  <a:pt x="423167" y="88496"/>
                </a:lnTo>
                <a:lnTo>
                  <a:pt x="423367" y="117500"/>
                </a:lnTo>
                <a:lnTo>
                  <a:pt x="423367" y="306323"/>
                </a:lnTo>
                <a:lnTo>
                  <a:pt x="487832" y="306323"/>
                </a:lnTo>
                <a:lnTo>
                  <a:pt x="516035" y="305781"/>
                </a:lnTo>
                <a:lnTo>
                  <a:pt x="542124" y="304152"/>
                </a:lnTo>
                <a:lnTo>
                  <a:pt x="566099" y="301437"/>
                </a:lnTo>
                <a:lnTo>
                  <a:pt x="587959" y="297637"/>
                </a:lnTo>
                <a:lnTo>
                  <a:pt x="587959" y="253745"/>
                </a:lnTo>
                <a:lnTo>
                  <a:pt x="482803" y="253745"/>
                </a:lnTo>
                <a:lnTo>
                  <a:pt x="482803" y="21031"/>
                </a:lnTo>
                <a:close/>
              </a:path>
              <a:path w="742950" h="410210">
                <a:moveTo>
                  <a:pt x="587959" y="245973"/>
                </a:moveTo>
                <a:lnTo>
                  <a:pt x="563756" y="249374"/>
                </a:lnTo>
                <a:lnTo>
                  <a:pt x="541896" y="251802"/>
                </a:lnTo>
                <a:lnTo>
                  <a:pt x="522379" y="253260"/>
                </a:lnTo>
                <a:lnTo>
                  <a:pt x="505205" y="253745"/>
                </a:lnTo>
                <a:lnTo>
                  <a:pt x="587959" y="253745"/>
                </a:lnTo>
                <a:lnTo>
                  <a:pt x="587959" y="245973"/>
                </a:lnTo>
                <a:close/>
              </a:path>
              <a:path w="742950" h="410210">
                <a:moveTo>
                  <a:pt x="742492" y="196138"/>
                </a:moveTo>
                <a:lnTo>
                  <a:pt x="686257" y="196138"/>
                </a:lnTo>
                <a:lnTo>
                  <a:pt x="686257" y="410108"/>
                </a:lnTo>
                <a:lnTo>
                  <a:pt x="742492" y="410108"/>
                </a:lnTo>
                <a:lnTo>
                  <a:pt x="742492" y="196138"/>
                </a:lnTo>
                <a:close/>
              </a:path>
              <a:path w="742950" h="410210">
                <a:moveTo>
                  <a:pt x="655624" y="6857"/>
                </a:moveTo>
                <a:lnTo>
                  <a:pt x="596188" y="6857"/>
                </a:lnTo>
                <a:lnTo>
                  <a:pt x="597588" y="26117"/>
                </a:lnTo>
                <a:lnTo>
                  <a:pt x="598589" y="48234"/>
                </a:lnTo>
                <a:lnTo>
                  <a:pt x="599189" y="73209"/>
                </a:lnTo>
                <a:lnTo>
                  <a:pt x="599339" y="94183"/>
                </a:lnTo>
                <a:lnTo>
                  <a:pt x="599389" y="391363"/>
                </a:lnTo>
                <a:lnTo>
                  <a:pt x="655624" y="391363"/>
                </a:lnTo>
                <a:lnTo>
                  <a:pt x="655624" y="196138"/>
                </a:lnTo>
                <a:lnTo>
                  <a:pt x="742492" y="196138"/>
                </a:lnTo>
                <a:lnTo>
                  <a:pt x="742492" y="140817"/>
                </a:lnTo>
                <a:lnTo>
                  <a:pt x="655624" y="140817"/>
                </a:lnTo>
                <a:lnTo>
                  <a:pt x="655624" y="6857"/>
                </a:lnTo>
                <a:close/>
              </a:path>
              <a:path w="742950" h="410210">
                <a:moveTo>
                  <a:pt x="742492" y="0"/>
                </a:moveTo>
                <a:lnTo>
                  <a:pt x="683056" y="0"/>
                </a:lnTo>
                <a:lnTo>
                  <a:pt x="684456" y="19259"/>
                </a:lnTo>
                <a:lnTo>
                  <a:pt x="685457" y="41376"/>
                </a:lnTo>
                <a:lnTo>
                  <a:pt x="686057" y="66351"/>
                </a:lnTo>
                <a:lnTo>
                  <a:pt x="686257" y="94183"/>
                </a:lnTo>
                <a:lnTo>
                  <a:pt x="686257" y="140817"/>
                </a:lnTo>
                <a:lnTo>
                  <a:pt x="742492" y="140817"/>
                </a:lnTo>
                <a:lnTo>
                  <a:pt x="7424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4630196" y="2391820"/>
            <a:ext cx="279400" cy="137160"/>
          </a:xfrm>
          <a:custGeom>
            <a:avLst/>
            <a:gdLst/>
            <a:ahLst/>
            <a:cxnLst/>
            <a:rect l="l" t="t" r="r" b="b"/>
            <a:pathLst>
              <a:path w="279400" h="137160">
                <a:moveTo>
                  <a:pt x="0" y="0"/>
                </a:moveTo>
                <a:lnTo>
                  <a:pt x="63093" y="0"/>
                </a:lnTo>
                <a:lnTo>
                  <a:pt x="63093" y="84582"/>
                </a:lnTo>
                <a:lnTo>
                  <a:pt x="278892" y="84582"/>
                </a:lnTo>
                <a:lnTo>
                  <a:pt x="278892" y="136702"/>
                </a:lnTo>
                <a:lnTo>
                  <a:pt x="3200" y="136702"/>
                </a:lnTo>
                <a:lnTo>
                  <a:pt x="3200" y="85039"/>
                </a:lnTo>
                <a:lnTo>
                  <a:pt x="3000" y="60178"/>
                </a:lnTo>
                <a:lnTo>
                  <a:pt x="2400" y="37719"/>
                </a:lnTo>
                <a:lnTo>
                  <a:pt x="1400" y="17659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40404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3" name="bg object 23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4629282" y="2179222"/>
            <a:ext cx="112471" cy="131673"/>
          </a:xfrm>
          <a:prstGeom prst="rect">
            <a:avLst/>
          </a:prstGeom>
        </p:spPr>
      </p:pic>
      <p:sp>
        <p:nvSpPr>
          <p:cNvPr id="24" name="bg object 24"/>
          <p:cNvSpPr/>
          <p:nvPr/>
        </p:nvSpPr>
        <p:spPr>
          <a:xfrm>
            <a:off x="4995499" y="2149047"/>
            <a:ext cx="168275" cy="285750"/>
          </a:xfrm>
          <a:custGeom>
            <a:avLst/>
            <a:gdLst/>
            <a:ahLst/>
            <a:cxnLst/>
            <a:rect l="l" t="t" r="r" b="b"/>
            <a:pathLst>
              <a:path w="168275" h="285750">
                <a:moveTo>
                  <a:pt x="0" y="0"/>
                </a:moveTo>
                <a:lnTo>
                  <a:pt x="62636" y="0"/>
                </a:lnTo>
                <a:lnTo>
                  <a:pt x="62636" y="232714"/>
                </a:lnTo>
                <a:lnTo>
                  <a:pt x="85039" y="232714"/>
                </a:lnTo>
                <a:lnTo>
                  <a:pt x="102212" y="232229"/>
                </a:lnTo>
                <a:lnTo>
                  <a:pt x="121729" y="230771"/>
                </a:lnTo>
                <a:lnTo>
                  <a:pt x="143589" y="228342"/>
                </a:lnTo>
                <a:lnTo>
                  <a:pt x="167792" y="224942"/>
                </a:lnTo>
                <a:lnTo>
                  <a:pt x="167792" y="276605"/>
                </a:lnTo>
                <a:lnTo>
                  <a:pt x="145932" y="280406"/>
                </a:lnTo>
                <a:lnTo>
                  <a:pt x="121958" y="283121"/>
                </a:lnTo>
                <a:lnTo>
                  <a:pt x="95869" y="284749"/>
                </a:lnTo>
                <a:lnTo>
                  <a:pt x="67665" y="285292"/>
                </a:lnTo>
                <a:lnTo>
                  <a:pt x="3200" y="285292"/>
                </a:lnTo>
                <a:lnTo>
                  <a:pt x="3200" y="96469"/>
                </a:lnTo>
                <a:lnTo>
                  <a:pt x="3000" y="67465"/>
                </a:lnTo>
                <a:lnTo>
                  <a:pt x="2400" y="41719"/>
                </a:lnTo>
                <a:lnTo>
                  <a:pt x="1400" y="1923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40404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5" name="bg object 25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4570760" y="2128473"/>
            <a:ext cx="229057" cy="232714"/>
          </a:xfrm>
          <a:prstGeom prst="rect">
            <a:avLst/>
          </a:prstGeom>
        </p:spPr>
      </p:pic>
      <p:sp>
        <p:nvSpPr>
          <p:cNvPr id="26" name="bg object 26"/>
          <p:cNvSpPr/>
          <p:nvPr/>
        </p:nvSpPr>
        <p:spPr>
          <a:xfrm>
            <a:off x="4836393" y="2128015"/>
            <a:ext cx="481965" cy="410209"/>
          </a:xfrm>
          <a:custGeom>
            <a:avLst/>
            <a:gdLst/>
            <a:ahLst/>
            <a:cxnLst/>
            <a:rect l="l" t="t" r="r" b="b"/>
            <a:pathLst>
              <a:path w="481964" h="410210">
                <a:moveTo>
                  <a:pt x="421995" y="0"/>
                </a:moveTo>
                <a:lnTo>
                  <a:pt x="481431" y="0"/>
                </a:lnTo>
                <a:lnTo>
                  <a:pt x="481431" y="410108"/>
                </a:lnTo>
                <a:lnTo>
                  <a:pt x="425196" y="410108"/>
                </a:lnTo>
                <a:lnTo>
                  <a:pt x="425196" y="196138"/>
                </a:lnTo>
                <a:lnTo>
                  <a:pt x="394563" y="196138"/>
                </a:lnTo>
                <a:lnTo>
                  <a:pt x="394563" y="391363"/>
                </a:lnTo>
                <a:lnTo>
                  <a:pt x="338328" y="391363"/>
                </a:lnTo>
                <a:lnTo>
                  <a:pt x="338328" y="101041"/>
                </a:lnTo>
                <a:lnTo>
                  <a:pt x="338127" y="73209"/>
                </a:lnTo>
                <a:lnTo>
                  <a:pt x="337527" y="48234"/>
                </a:lnTo>
                <a:lnTo>
                  <a:pt x="336527" y="26117"/>
                </a:lnTo>
                <a:lnTo>
                  <a:pt x="335127" y="6857"/>
                </a:lnTo>
                <a:lnTo>
                  <a:pt x="394563" y="6857"/>
                </a:lnTo>
                <a:lnTo>
                  <a:pt x="394563" y="140817"/>
                </a:lnTo>
                <a:lnTo>
                  <a:pt x="425196" y="140817"/>
                </a:lnTo>
                <a:lnTo>
                  <a:pt x="425196" y="94183"/>
                </a:lnTo>
                <a:lnTo>
                  <a:pt x="424995" y="66351"/>
                </a:lnTo>
                <a:lnTo>
                  <a:pt x="424395" y="41376"/>
                </a:lnTo>
                <a:lnTo>
                  <a:pt x="423395" y="19259"/>
                </a:lnTo>
                <a:lnTo>
                  <a:pt x="421995" y="0"/>
                </a:lnTo>
                <a:close/>
              </a:path>
              <a:path w="481964" h="410210">
                <a:moveTo>
                  <a:pt x="0" y="0"/>
                </a:moveTo>
                <a:lnTo>
                  <a:pt x="62636" y="0"/>
                </a:lnTo>
                <a:lnTo>
                  <a:pt x="62636" y="93725"/>
                </a:lnTo>
                <a:lnTo>
                  <a:pt x="112471" y="93725"/>
                </a:lnTo>
                <a:lnTo>
                  <a:pt x="112471" y="149047"/>
                </a:lnTo>
                <a:lnTo>
                  <a:pt x="62636" y="149047"/>
                </a:lnTo>
                <a:lnTo>
                  <a:pt x="62636" y="295808"/>
                </a:lnTo>
                <a:lnTo>
                  <a:pt x="3200" y="295808"/>
                </a:lnTo>
                <a:lnTo>
                  <a:pt x="3200" y="95554"/>
                </a:lnTo>
                <a:lnTo>
                  <a:pt x="3000" y="69865"/>
                </a:lnTo>
                <a:lnTo>
                  <a:pt x="2400" y="45377"/>
                </a:lnTo>
                <a:lnTo>
                  <a:pt x="1400" y="22088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40404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7" name="bg object 27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5477256" y="2074164"/>
            <a:ext cx="416051" cy="489203"/>
          </a:xfrm>
          <a:prstGeom prst="rect">
            <a:avLst/>
          </a:prstGeom>
        </p:spPr>
      </p:pic>
      <p:sp>
        <p:nvSpPr>
          <p:cNvPr id="28" name="bg object 28"/>
          <p:cNvSpPr/>
          <p:nvPr/>
        </p:nvSpPr>
        <p:spPr>
          <a:xfrm>
            <a:off x="5531337" y="2128015"/>
            <a:ext cx="340995" cy="413384"/>
          </a:xfrm>
          <a:custGeom>
            <a:avLst/>
            <a:gdLst/>
            <a:ahLst/>
            <a:cxnLst/>
            <a:rect l="l" t="t" r="r" b="b"/>
            <a:pathLst>
              <a:path w="340995" h="413385">
                <a:moveTo>
                  <a:pt x="216712" y="315468"/>
                </a:moveTo>
                <a:lnTo>
                  <a:pt x="143103" y="315468"/>
                </a:lnTo>
                <a:lnTo>
                  <a:pt x="127644" y="333184"/>
                </a:lnTo>
                <a:lnTo>
                  <a:pt x="101841" y="348386"/>
                </a:lnTo>
                <a:lnTo>
                  <a:pt x="65693" y="361073"/>
                </a:lnTo>
                <a:lnTo>
                  <a:pt x="19202" y="371246"/>
                </a:lnTo>
                <a:lnTo>
                  <a:pt x="51663" y="413308"/>
                </a:lnTo>
                <a:lnTo>
                  <a:pt x="94126" y="403793"/>
                </a:lnTo>
                <a:lnTo>
                  <a:pt x="129616" y="390791"/>
                </a:lnTo>
                <a:lnTo>
                  <a:pt x="158134" y="374303"/>
                </a:lnTo>
                <a:lnTo>
                  <a:pt x="179679" y="354330"/>
                </a:lnTo>
                <a:lnTo>
                  <a:pt x="275024" y="354330"/>
                </a:lnTo>
                <a:lnTo>
                  <a:pt x="263575" y="349986"/>
                </a:lnTo>
                <a:lnTo>
                  <a:pt x="247873" y="342428"/>
                </a:lnTo>
                <a:lnTo>
                  <a:pt x="234829" y="334156"/>
                </a:lnTo>
                <a:lnTo>
                  <a:pt x="224442" y="325169"/>
                </a:lnTo>
                <a:lnTo>
                  <a:pt x="216712" y="315468"/>
                </a:lnTo>
                <a:close/>
              </a:path>
              <a:path w="340995" h="413385">
                <a:moveTo>
                  <a:pt x="275024" y="354330"/>
                </a:moveTo>
                <a:lnTo>
                  <a:pt x="179679" y="354330"/>
                </a:lnTo>
                <a:lnTo>
                  <a:pt x="190395" y="365817"/>
                </a:lnTo>
                <a:lnTo>
                  <a:pt x="235915" y="392734"/>
                </a:lnTo>
                <a:lnTo>
                  <a:pt x="272605" y="404507"/>
                </a:lnTo>
                <a:lnTo>
                  <a:pt x="308610" y="411480"/>
                </a:lnTo>
                <a:lnTo>
                  <a:pt x="340614" y="370332"/>
                </a:lnTo>
                <a:lnTo>
                  <a:pt x="319682" y="366831"/>
                </a:lnTo>
                <a:lnTo>
                  <a:pt x="299866" y="362273"/>
                </a:lnTo>
                <a:lnTo>
                  <a:pt x="281163" y="356658"/>
                </a:lnTo>
                <a:lnTo>
                  <a:pt x="275024" y="354330"/>
                </a:lnTo>
                <a:close/>
              </a:path>
              <a:path w="340995" h="413385">
                <a:moveTo>
                  <a:pt x="321868" y="270662"/>
                </a:moveTo>
                <a:lnTo>
                  <a:pt x="38862" y="270662"/>
                </a:lnTo>
                <a:lnTo>
                  <a:pt x="38862" y="315468"/>
                </a:lnTo>
                <a:lnTo>
                  <a:pt x="321868" y="315468"/>
                </a:lnTo>
                <a:lnTo>
                  <a:pt x="321868" y="270662"/>
                </a:lnTo>
                <a:close/>
              </a:path>
              <a:path w="340995" h="413385">
                <a:moveTo>
                  <a:pt x="251002" y="210769"/>
                </a:moveTo>
                <a:lnTo>
                  <a:pt x="106070" y="210769"/>
                </a:lnTo>
                <a:lnTo>
                  <a:pt x="106070" y="255574"/>
                </a:lnTo>
                <a:lnTo>
                  <a:pt x="251002" y="255574"/>
                </a:lnTo>
                <a:lnTo>
                  <a:pt x="251002" y="210769"/>
                </a:lnTo>
                <a:close/>
              </a:path>
              <a:path w="340995" h="413385">
                <a:moveTo>
                  <a:pt x="199796" y="17373"/>
                </a:moveTo>
                <a:lnTo>
                  <a:pt x="0" y="17373"/>
                </a:lnTo>
                <a:lnTo>
                  <a:pt x="1400" y="38947"/>
                </a:lnTo>
                <a:lnTo>
                  <a:pt x="2400" y="61607"/>
                </a:lnTo>
                <a:lnTo>
                  <a:pt x="3000" y="85353"/>
                </a:lnTo>
                <a:lnTo>
                  <a:pt x="3200" y="110185"/>
                </a:lnTo>
                <a:lnTo>
                  <a:pt x="3200" y="191566"/>
                </a:lnTo>
                <a:lnTo>
                  <a:pt x="199796" y="191566"/>
                </a:lnTo>
                <a:lnTo>
                  <a:pt x="199796" y="141274"/>
                </a:lnTo>
                <a:lnTo>
                  <a:pt x="62179" y="141274"/>
                </a:lnTo>
                <a:lnTo>
                  <a:pt x="62179" y="68122"/>
                </a:lnTo>
                <a:lnTo>
                  <a:pt x="199796" y="68122"/>
                </a:lnTo>
                <a:lnTo>
                  <a:pt x="199796" y="17373"/>
                </a:lnTo>
                <a:close/>
              </a:path>
              <a:path w="340995" h="413385">
                <a:moveTo>
                  <a:pt x="199796" y="68122"/>
                </a:moveTo>
                <a:lnTo>
                  <a:pt x="140817" y="68122"/>
                </a:lnTo>
                <a:lnTo>
                  <a:pt x="140817" y="141274"/>
                </a:lnTo>
                <a:lnTo>
                  <a:pt x="199796" y="141274"/>
                </a:lnTo>
                <a:lnTo>
                  <a:pt x="199796" y="68122"/>
                </a:lnTo>
                <a:close/>
              </a:path>
              <a:path w="340995" h="413385">
                <a:moveTo>
                  <a:pt x="317296" y="0"/>
                </a:moveTo>
                <a:lnTo>
                  <a:pt x="254203" y="0"/>
                </a:lnTo>
                <a:lnTo>
                  <a:pt x="255603" y="19345"/>
                </a:lnTo>
                <a:lnTo>
                  <a:pt x="256603" y="41719"/>
                </a:lnTo>
                <a:lnTo>
                  <a:pt x="257203" y="67122"/>
                </a:lnTo>
                <a:lnTo>
                  <a:pt x="257403" y="95554"/>
                </a:lnTo>
                <a:lnTo>
                  <a:pt x="257403" y="225399"/>
                </a:lnTo>
                <a:lnTo>
                  <a:pt x="317296" y="225399"/>
                </a:lnTo>
                <a:lnTo>
                  <a:pt x="31729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g object 29"/>
          <p:cNvSpPr/>
          <p:nvPr/>
        </p:nvSpPr>
        <p:spPr>
          <a:xfrm>
            <a:off x="5531337" y="2128015"/>
            <a:ext cx="340995" cy="413384"/>
          </a:xfrm>
          <a:custGeom>
            <a:avLst/>
            <a:gdLst/>
            <a:ahLst/>
            <a:cxnLst/>
            <a:rect l="l" t="t" r="r" b="b"/>
            <a:pathLst>
              <a:path w="340995" h="413385">
                <a:moveTo>
                  <a:pt x="38862" y="270662"/>
                </a:moveTo>
                <a:lnTo>
                  <a:pt x="321868" y="270662"/>
                </a:lnTo>
                <a:lnTo>
                  <a:pt x="321868" y="315468"/>
                </a:lnTo>
                <a:lnTo>
                  <a:pt x="216712" y="315468"/>
                </a:lnTo>
                <a:lnTo>
                  <a:pt x="224442" y="325169"/>
                </a:lnTo>
                <a:lnTo>
                  <a:pt x="263575" y="349986"/>
                </a:lnTo>
                <a:lnTo>
                  <a:pt x="299866" y="362273"/>
                </a:lnTo>
                <a:lnTo>
                  <a:pt x="340614" y="370332"/>
                </a:lnTo>
                <a:lnTo>
                  <a:pt x="308610" y="411480"/>
                </a:lnTo>
                <a:lnTo>
                  <a:pt x="254346" y="399221"/>
                </a:lnTo>
                <a:lnTo>
                  <a:pt x="218513" y="385019"/>
                </a:lnTo>
                <a:lnTo>
                  <a:pt x="179679" y="354330"/>
                </a:lnTo>
                <a:lnTo>
                  <a:pt x="158134" y="374303"/>
                </a:lnTo>
                <a:lnTo>
                  <a:pt x="129616" y="390791"/>
                </a:lnTo>
                <a:lnTo>
                  <a:pt x="94126" y="403793"/>
                </a:lnTo>
                <a:lnTo>
                  <a:pt x="51663" y="413308"/>
                </a:lnTo>
                <a:lnTo>
                  <a:pt x="19202" y="371246"/>
                </a:lnTo>
                <a:lnTo>
                  <a:pt x="65693" y="361073"/>
                </a:lnTo>
                <a:lnTo>
                  <a:pt x="101841" y="348386"/>
                </a:lnTo>
                <a:lnTo>
                  <a:pt x="127644" y="333184"/>
                </a:lnTo>
                <a:lnTo>
                  <a:pt x="143103" y="315468"/>
                </a:lnTo>
                <a:lnTo>
                  <a:pt x="38862" y="315468"/>
                </a:lnTo>
                <a:lnTo>
                  <a:pt x="38862" y="270662"/>
                </a:lnTo>
                <a:close/>
              </a:path>
              <a:path w="340995" h="413385">
                <a:moveTo>
                  <a:pt x="106070" y="210769"/>
                </a:moveTo>
                <a:lnTo>
                  <a:pt x="251002" y="210769"/>
                </a:lnTo>
                <a:lnTo>
                  <a:pt x="251002" y="255574"/>
                </a:lnTo>
                <a:lnTo>
                  <a:pt x="106070" y="255574"/>
                </a:lnTo>
                <a:lnTo>
                  <a:pt x="106070" y="210769"/>
                </a:lnTo>
                <a:close/>
              </a:path>
              <a:path w="340995" h="413385">
                <a:moveTo>
                  <a:pt x="62179" y="141274"/>
                </a:moveTo>
                <a:lnTo>
                  <a:pt x="140817" y="141274"/>
                </a:lnTo>
                <a:lnTo>
                  <a:pt x="140817" y="68122"/>
                </a:lnTo>
                <a:lnTo>
                  <a:pt x="62179" y="68122"/>
                </a:lnTo>
                <a:lnTo>
                  <a:pt x="62179" y="141274"/>
                </a:lnTo>
                <a:close/>
              </a:path>
              <a:path w="340995" h="413385">
                <a:moveTo>
                  <a:pt x="0" y="17373"/>
                </a:moveTo>
                <a:lnTo>
                  <a:pt x="199796" y="17373"/>
                </a:lnTo>
                <a:lnTo>
                  <a:pt x="199796" y="191566"/>
                </a:lnTo>
                <a:lnTo>
                  <a:pt x="3200" y="191566"/>
                </a:lnTo>
                <a:lnTo>
                  <a:pt x="3200" y="110185"/>
                </a:lnTo>
                <a:lnTo>
                  <a:pt x="3000" y="85353"/>
                </a:lnTo>
                <a:lnTo>
                  <a:pt x="2400" y="61607"/>
                </a:lnTo>
                <a:lnTo>
                  <a:pt x="1400" y="38947"/>
                </a:lnTo>
                <a:lnTo>
                  <a:pt x="0" y="17373"/>
                </a:lnTo>
                <a:close/>
              </a:path>
              <a:path w="340995" h="413385">
                <a:moveTo>
                  <a:pt x="254203" y="0"/>
                </a:moveTo>
                <a:lnTo>
                  <a:pt x="317296" y="0"/>
                </a:lnTo>
                <a:lnTo>
                  <a:pt x="317296" y="225399"/>
                </a:lnTo>
                <a:lnTo>
                  <a:pt x="257403" y="225399"/>
                </a:lnTo>
                <a:lnTo>
                  <a:pt x="257403" y="95554"/>
                </a:lnTo>
                <a:lnTo>
                  <a:pt x="257203" y="67122"/>
                </a:lnTo>
                <a:lnTo>
                  <a:pt x="256603" y="41719"/>
                </a:lnTo>
                <a:lnTo>
                  <a:pt x="255603" y="19345"/>
                </a:lnTo>
                <a:lnTo>
                  <a:pt x="254203" y="0"/>
                </a:lnTo>
                <a:close/>
              </a:path>
            </a:pathLst>
          </a:custGeom>
          <a:ln w="9144">
            <a:solidFill>
              <a:srgbClr val="40404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0" name="bg object 30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5983223" y="2066544"/>
            <a:ext cx="1673351" cy="493775"/>
          </a:xfrm>
          <a:prstGeom prst="rect">
            <a:avLst/>
          </a:prstGeom>
        </p:spPr>
      </p:pic>
      <p:sp>
        <p:nvSpPr>
          <p:cNvPr id="31" name="bg object 31"/>
          <p:cNvSpPr/>
          <p:nvPr/>
        </p:nvSpPr>
        <p:spPr>
          <a:xfrm>
            <a:off x="6038372" y="2120700"/>
            <a:ext cx="1597025" cy="417830"/>
          </a:xfrm>
          <a:custGeom>
            <a:avLst/>
            <a:gdLst/>
            <a:ahLst/>
            <a:cxnLst/>
            <a:rect l="l" t="t" r="r" b="b"/>
            <a:pathLst>
              <a:path w="1597025" h="417830">
                <a:moveTo>
                  <a:pt x="539038" y="298094"/>
                </a:moveTo>
                <a:lnTo>
                  <a:pt x="475945" y="298094"/>
                </a:lnTo>
                <a:lnTo>
                  <a:pt x="477345" y="315553"/>
                </a:lnTo>
                <a:lnTo>
                  <a:pt x="478345" y="335013"/>
                </a:lnTo>
                <a:lnTo>
                  <a:pt x="478945" y="356473"/>
                </a:lnTo>
                <a:lnTo>
                  <a:pt x="479145" y="379933"/>
                </a:lnTo>
                <a:lnTo>
                  <a:pt x="479145" y="407822"/>
                </a:lnTo>
                <a:lnTo>
                  <a:pt x="760323" y="407822"/>
                </a:lnTo>
                <a:lnTo>
                  <a:pt x="760323" y="356158"/>
                </a:lnTo>
                <a:lnTo>
                  <a:pt x="539038" y="356158"/>
                </a:lnTo>
                <a:lnTo>
                  <a:pt x="539038" y="298094"/>
                </a:lnTo>
                <a:close/>
              </a:path>
              <a:path w="1597025" h="417830">
                <a:moveTo>
                  <a:pt x="754380" y="7315"/>
                </a:moveTo>
                <a:lnTo>
                  <a:pt x="691743" y="7315"/>
                </a:lnTo>
                <a:lnTo>
                  <a:pt x="693143" y="26660"/>
                </a:lnTo>
                <a:lnTo>
                  <a:pt x="694092" y="47891"/>
                </a:lnTo>
                <a:lnTo>
                  <a:pt x="694190" y="50992"/>
                </a:lnTo>
                <a:lnTo>
                  <a:pt x="694743" y="74437"/>
                </a:lnTo>
                <a:lnTo>
                  <a:pt x="694824" y="85896"/>
                </a:lnTo>
                <a:lnTo>
                  <a:pt x="694944" y="239572"/>
                </a:lnTo>
                <a:lnTo>
                  <a:pt x="612647" y="239572"/>
                </a:lnTo>
                <a:lnTo>
                  <a:pt x="612647" y="284378"/>
                </a:lnTo>
                <a:lnTo>
                  <a:pt x="694944" y="284378"/>
                </a:lnTo>
                <a:lnTo>
                  <a:pt x="694944" y="312724"/>
                </a:lnTo>
                <a:lnTo>
                  <a:pt x="754380" y="312724"/>
                </a:lnTo>
                <a:lnTo>
                  <a:pt x="754380" y="7315"/>
                </a:lnTo>
                <a:close/>
              </a:path>
              <a:path w="1597025" h="417830">
                <a:moveTo>
                  <a:pt x="683514" y="164591"/>
                </a:moveTo>
                <a:lnTo>
                  <a:pt x="648738" y="168992"/>
                </a:lnTo>
                <a:lnTo>
                  <a:pt x="607047" y="172135"/>
                </a:lnTo>
                <a:lnTo>
                  <a:pt x="558441" y="174021"/>
                </a:lnTo>
                <a:lnTo>
                  <a:pt x="502920" y="174650"/>
                </a:lnTo>
                <a:lnTo>
                  <a:pt x="417423" y="174650"/>
                </a:lnTo>
                <a:lnTo>
                  <a:pt x="417423" y="223570"/>
                </a:lnTo>
                <a:lnTo>
                  <a:pt x="498348" y="223570"/>
                </a:lnTo>
                <a:lnTo>
                  <a:pt x="498348" y="282092"/>
                </a:lnTo>
                <a:lnTo>
                  <a:pt x="556869" y="282092"/>
                </a:lnTo>
                <a:lnTo>
                  <a:pt x="556869" y="222656"/>
                </a:lnTo>
                <a:lnTo>
                  <a:pt x="595131" y="220627"/>
                </a:lnTo>
                <a:lnTo>
                  <a:pt x="628992" y="218198"/>
                </a:lnTo>
                <a:lnTo>
                  <a:pt x="658453" y="215369"/>
                </a:lnTo>
                <a:lnTo>
                  <a:pt x="683514" y="212140"/>
                </a:lnTo>
                <a:lnTo>
                  <a:pt x="683514" y="164591"/>
                </a:lnTo>
                <a:close/>
              </a:path>
              <a:path w="1597025" h="417830">
                <a:moveTo>
                  <a:pt x="549097" y="0"/>
                </a:moveTo>
                <a:lnTo>
                  <a:pt x="507263" y="5600"/>
                </a:lnTo>
                <a:lnTo>
                  <a:pt x="461514" y="34375"/>
                </a:lnTo>
                <a:lnTo>
                  <a:pt x="445312" y="79552"/>
                </a:lnTo>
                <a:lnTo>
                  <a:pt x="447127" y="95940"/>
                </a:lnTo>
                <a:lnTo>
                  <a:pt x="474345" y="136016"/>
                </a:lnTo>
                <a:lnTo>
                  <a:pt x="527280" y="156805"/>
                </a:lnTo>
                <a:lnTo>
                  <a:pt x="549097" y="158191"/>
                </a:lnTo>
                <a:lnTo>
                  <a:pt x="570699" y="156805"/>
                </a:lnTo>
                <a:lnTo>
                  <a:pt x="607733" y="145718"/>
                </a:lnTo>
                <a:lnTo>
                  <a:pt x="643649" y="112471"/>
                </a:lnTo>
                <a:lnTo>
                  <a:pt x="549097" y="112471"/>
                </a:lnTo>
                <a:lnTo>
                  <a:pt x="538924" y="111871"/>
                </a:lnTo>
                <a:lnTo>
                  <a:pt x="506006" y="92125"/>
                </a:lnTo>
                <a:lnTo>
                  <a:pt x="502920" y="79095"/>
                </a:lnTo>
                <a:lnTo>
                  <a:pt x="503677" y="72109"/>
                </a:lnTo>
                <a:lnTo>
                  <a:pt x="538738" y="46305"/>
                </a:lnTo>
                <a:lnTo>
                  <a:pt x="549097" y="45719"/>
                </a:lnTo>
                <a:lnTo>
                  <a:pt x="643320" y="45719"/>
                </a:lnTo>
                <a:lnTo>
                  <a:pt x="635765" y="34375"/>
                </a:lnTo>
                <a:lnTo>
                  <a:pt x="623163" y="22402"/>
                </a:lnTo>
                <a:lnTo>
                  <a:pt x="607733" y="12601"/>
                </a:lnTo>
                <a:lnTo>
                  <a:pt x="590245" y="5600"/>
                </a:lnTo>
                <a:lnTo>
                  <a:pt x="570699" y="1400"/>
                </a:lnTo>
                <a:lnTo>
                  <a:pt x="549097" y="0"/>
                </a:lnTo>
                <a:close/>
              </a:path>
              <a:path w="1597025" h="417830">
                <a:moveTo>
                  <a:pt x="643320" y="45719"/>
                </a:moveTo>
                <a:lnTo>
                  <a:pt x="549097" y="45719"/>
                </a:lnTo>
                <a:lnTo>
                  <a:pt x="559241" y="46305"/>
                </a:lnTo>
                <a:lnTo>
                  <a:pt x="568185" y="48063"/>
                </a:lnTo>
                <a:lnTo>
                  <a:pt x="594360" y="79095"/>
                </a:lnTo>
                <a:lnTo>
                  <a:pt x="593602" y="85896"/>
                </a:lnTo>
                <a:lnTo>
                  <a:pt x="559055" y="111871"/>
                </a:lnTo>
                <a:lnTo>
                  <a:pt x="549097" y="112471"/>
                </a:lnTo>
                <a:lnTo>
                  <a:pt x="643649" y="112471"/>
                </a:lnTo>
                <a:lnTo>
                  <a:pt x="644766" y="110813"/>
                </a:lnTo>
                <a:lnTo>
                  <a:pt x="650166" y="95940"/>
                </a:lnTo>
                <a:lnTo>
                  <a:pt x="651967" y="79552"/>
                </a:lnTo>
                <a:lnTo>
                  <a:pt x="650166" y="62950"/>
                </a:lnTo>
                <a:lnTo>
                  <a:pt x="644766" y="47891"/>
                </a:lnTo>
                <a:lnTo>
                  <a:pt x="643320" y="45719"/>
                </a:lnTo>
                <a:close/>
              </a:path>
              <a:path w="1597025" h="417830">
                <a:moveTo>
                  <a:pt x="1155801" y="237743"/>
                </a:moveTo>
                <a:lnTo>
                  <a:pt x="883767" y="237743"/>
                </a:lnTo>
                <a:lnTo>
                  <a:pt x="883767" y="281635"/>
                </a:lnTo>
                <a:lnTo>
                  <a:pt x="1093165" y="281635"/>
                </a:lnTo>
                <a:lnTo>
                  <a:pt x="1093165" y="302666"/>
                </a:lnTo>
                <a:lnTo>
                  <a:pt x="881024" y="302666"/>
                </a:lnTo>
                <a:lnTo>
                  <a:pt x="882224" y="319982"/>
                </a:lnTo>
                <a:lnTo>
                  <a:pt x="883081" y="338556"/>
                </a:lnTo>
                <a:lnTo>
                  <a:pt x="883596" y="358387"/>
                </a:lnTo>
                <a:lnTo>
                  <a:pt x="883674" y="368045"/>
                </a:lnTo>
                <a:lnTo>
                  <a:pt x="883767" y="412394"/>
                </a:lnTo>
                <a:lnTo>
                  <a:pt x="1164031" y="412394"/>
                </a:lnTo>
                <a:lnTo>
                  <a:pt x="1164031" y="368045"/>
                </a:lnTo>
                <a:lnTo>
                  <a:pt x="946861" y="368045"/>
                </a:lnTo>
                <a:lnTo>
                  <a:pt x="946861" y="343814"/>
                </a:lnTo>
                <a:lnTo>
                  <a:pt x="1155801" y="343814"/>
                </a:lnTo>
                <a:lnTo>
                  <a:pt x="1155801" y="237743"/>
                </a:lnTo>
                <a:close/>
              </a:path>
              <a:path w="1597025" h="417830">
                <a:moveTo>
                  <a:pt x="1367942" y="141274"/>
                </a:moveTo>
                <a:lnTo>
                  <a:pt x="1306677" y="141274"/>
                </a:lnTo>
                <a:lnTo>
                  <a:pt x="1304634" y="165177"/>
                </a:lnTo>
                <a:lnTo>
                  <a:pt x="1299419" y="188423"/>
                </a:lnTo>
                <a:lnTo>
                  <a:pt x="1279474" y="232943"/>
                </a:lnTo>
                <a:lnTo>
                  <a:pt x="1247070" y="272548"/>
                </a:lnTo>
                <a:lnTo>
                  <a:pt x="1202436" y="304952"/>
                </a:lnTo>
                <a:lnTo>
                  <a:pt x="1244955" y="342899"/>
                </a:lnTo>
                <a:lnTo>
                  <a:pt x="1284560" y="313367"/>
                </a:lnTo>
                <a:lnTo>
                  <a:pt x="1321308" y="271405"/>
                </a:lnTo>
                <a:lnTo>
                  <a:pt x="1337310" y="241401"/>
                </a:lnTo>
                <a:lnTo>
                  <a:pt x="1402837" y="241401"/>
                </a:lnTo>
                <a:lnTo>
                  <a:pt x="1393545" y="228371"/>
                </a:lnTo>
                <a:lnTo>
                  <a:pt x="1382687" y="207754"/>
                </a:lnTo>
                <a:lnTo>
                  <a:pt x="1374800" y="186366"/>
                </a:lnTo>
                <a:lnTo>
                  <a:pt x="1369885" y="164206"/>
                </a:lnTo>
                <a:lnTo>
                  <a:pt x="1367942" y="141274"/>
                </a:lnTo>
                <a:close/>
              </a:path>
              <a:path w="1597025" h="417830">
                <a:moveTo>
                  <a:pt x="1402837" y="241401"/>
                </a:moveTo>
                <a:lnTo>
                  <a:pt x="1337310" y="241401"/>
                </a:lnTo>
                <a:lnTo>
                  <a:pt x="1344968" y="255460"/>
                </a:lnTo>
                <a:lnTo>
                  <a:pt x="1377543" y="296265"/>
                </a:lnTo>
                <a:lnTo>
                  <a:pt x="1416291" y="328069"/>
                </a:lnTo>
                <a:lnTo>
                  <a:pt x="1428750" y="335127"/>
                </a:lnTo>
                <a:lnTo>
                  <a:pt x="1465326" y="293979"/>
                </a:lnTo>
                <a:lnTo>
                  <a:pt x="1443180" y="280449"/>
                </a:lnTo>
                <a:lnTo>
                  <a:pt x="1423835" y="265004"/>
                </a:lnTo>
                <a:lnTo>
                  <a:pt x="1407290" y="247645"/>
                </a:lnTo>
                <a:lnTo>
                  <a:pt x="1402837" y="241401"/>
                </a:lnTo>
                <a:close/>
              </a:path>
              <a:path w="1597025" h="417830">
                <a:moveTo>
                  <a:pt x="1444752" y="90525"/>
                </a:moveTo>
                <a:lnTo>
                  <a:pt x="1226210" y="90525"/>
                </a:lnTo>
                <a:lnTo>
                  <a:pt x="1226210" y="141274"/>
                </a:lnTo>
                <a:lnTo>
                  <a:pt x="1444752" y="141274"/>
                </a:lnTo>
                <a:lnTo>
                  <a:pt x="1444752" y="90525"/>
                </a:lnTo>
                <a:close/>
              </a:path>
              <a:path w="1597025" h="417830">
                <a:moveTo>
                  <a:pt x="166420" y="81838"/>
                </a:moveTo>
                <a:lnTo>
                  <a:pt x="105155" y="81838"/>
                </a:lnTo>
                <a:lnTo>
                  <a:pt x="105155" y="107899"/>
                </a:lnTo>
                <a:lnTo>
                  <a:pt x="103470" y="136002"/>
                </a:lnTo>
                <a:lnTo>
                  <a:pt x="89982" y="189380"/>
                </a:lnTo>
                <a:lnTo>
                  <a:pt x="63179" y="238415"/>
                </a:lnTo>
                <a:lnTo>
                  <a:pt x="24088" y="279677"/>
                </a:lnTo>
                <a:lnTo>
                  <a:pt x="0" y="297179"/>
                </a:lnTo>
                <a:lnTo>
                  <a:pt x="43891" y="335127"/>
                </a:lnTo>
                <a:lnTo>
                  <a:pt x="83453" y="302380"/>
                </a:lnTo>
                <a:lnTo>
                  <a:pt x="110028" y="271662"/>
                </a:lnTo>
                <a:lnTo>
                  <a:pt x="130030" y="238972"/>
                </a:lnTo>
                <a:lnTo>
                  <a:pt x="137160" y="222199"/>
                </a:lnTo>
                <a:lnTo>
                  <a:pt x="202940" y="222199"/>
                </a:lnTo>
                <a:lnTo>
                  <a:pt x="192252" y="208711"/>
                </a:lnTo>
                <a:lnTo>
                  <a:pt x="172878" y="162591"/>
                </a:lnTo>
                <a:lnTo>
                  <a:pt x="166420" y="111099"/>
                </a:lnTo>
                <a:lnTo>
                  <a:pt x="166420" y="81838"/>
                </a:lnTo>
                <a:close/>
              </a:path>
              <a:path w="1597025" h="417830">
                <a:moveTo>
                  <a:pt x="202940" y="222199"/>
                </a:moveTo>
                <a:lnTo>
                  <a:pt x="137160" y="222199"/>
                </a:lnTo>
                <a:lnTo>
                  <a:pt x="144503" y="237601"/>
                </a:lnTo>
                <a:lnTo>
                  <a:pt x="177850" y="282092"/>
                </a:lnTo>
                <a:lnTo>
                  <a:pt x="218655" y="317325"/>
                </a:lnTo>
                <a:lnTo>
                  <a:pt x="231800" y="325526"/>
                </a:lnTo>
                <a:lnTo>
                  <a:pt x="269748" y="284835"/>
                </a:lnTo>
                <a:lnTo>
                  <a:pt x="224542" y="249459"/>
                </a:lnTo>
                <a:lnTo>
                  <a:pt x="202940" y="222199"/>
                </a:lnTo>
                <a:close/>
              </a:path>
              <a:path w="1597025" h="417830">
                <a:moveTo>
                  <a:pt x="244601" y="30632"/>
                </a:moveTo>
                <a:lnTo>
                  <a:pt x="29717" y="30632"/>
                </a:lnTo>
                <a:lnTo>
                  <a:pt x="29717" y="81838"/>
                </a:lnTo>
                <a:lnTo>
                  <a:pt x="244601" y="81838"/>
                </a:lnTo>
                <a:lnTo>
                  <a:pt x="244601" y="30632"/>
                </a:lnTo>
                <a:close/>
              </a:path>
              <a:path w="1597025" h="417830">
                <a:moveTo>
                  <a:pt x="964692" y="74523"/>
                </a:moveTo>
                <a:lnTo>
                  <a:pt x="903427" y="74523"/>
                </a:lnTo>
                <a:lnTo>
                  <a:pt x="901184" y="93797"/>
                </a:lnTo>
                <a:lnTo>
                  <a:pt x="895826" y="111385"/>
                </a:lnTo>
                <a:lnTo>
                  <a:pt x="861321" y="154462"/>
                </a:lnTo>
                <a:lnTo>
                  <a:pt x="824631" y="177893"/>
                </a:lnTo>
                <a:lnTo>
                  <a:pt x="802386" y="188366"/>
                </a:lnTo>
                <a:lnTo>
                  <a:pt x="840333" y="228599"/>
                </a:lnTo>
                <a:lnTo>
                  <a:pt x="881138" y="207768"/>
                </a:lnTo>
                <a:lnTo>
                  <a:pt x="919543" y="175907"/>
                </a:lnTo>
                <a:lnTo>
                  <a:pt x="935888" y="151790"/>
                </a:lnTo>
                <a:lnTo>
                  <a:pt x="1015426" y="151790"/>
                </a:lnTo>
                <a:lnTo>
                  <a:pt x="991323" y="133616"/>
                </a:lnTo>
                <a:lnTo>
                  <a:pt x="972378" y="106327"/>
                </a:lnTo>
                <a:lnTo>
                  <a:pt x="964692" y="74523"/>
                </a:lnTo>
                <a:close/>
              </a:path>
              <a:path w="1597025" h="417830">
                <a:moveTo>
                  <a:pt x="1155801" y="7315"/>
                </a:moveTo>
                <a:lnTo>
                  <a:pt x="1093165" y="7315"/>
                </a:lnTo>
                <a:lnTo>
                  <a:pt x="1094365" y="26717"/>
                </a:lnTo>
                <a:lnTo>
                  <a:pt x="1095222" y="46520"/>
                </a:lnTo>
                <a:lnTo>
                  <a:pt x="1095736" y="66722"/>
                </a:lnTo>
                <a:lnTo>
                  <a:pt x="1095908" y="87325"/>
                </a:lnTo>
                <a:lnTo>
                  <a:pt x="1032357" y="87325"/>
                </a:lnTo>
                <a:lnTo>
                  <a:pt x="1032357" y="139903"/>
                </a:lnTo>
                <a:lnTo>
                  <a:pt x="1095908" y="139903"/>
                </a:lnTo>
                <a:lnTo>
                  <a:pt x="1095908" y="219455"/>
                </a:lnTo>
                <a:lnTo>
                  <a:pt x="1155801" y="219455"/>
                </a:lnTo>
                <a:lnTo>
                  <a:pt x="1155801" y="7315"/>
                </a:lnTo>
                <a:close/>
              </a:path>
              <a:path w="1597025" h="417830">
                <a:moveTo>
                  <a:pt x="1015426" y="151790"/>
                </a:moveTo>
                <a:lnTo>
                  <a:pt x="935888" y="151790"/>
                </a:lnTo>
                <a:lnTo>
                  <a:pt x="944032" y="162934"/>
                </a:lnTo>
                <a:lnTo>
                  <a:pt x="978407" y="192938"/>
                </a:lnTo>
                <a:lnTo>
                  <a:pt x="1017155" y="213426"/>
                </a:lnTo>
                <a:lnTo>
                  <a:pt x="1028700" y="217169"/>
                </a:lnTo>
                <a:lnTo>
                  <a:pt x="1062989" y="174650"/>
                </a:lnTo>
                <a:lnTo>
                  <a:pt x="1021527" y="156390"/>
                </a:lnTo>
                <a:lnTo>
                  <a:pt x="1015426" y="151790"/>
                </a:lnTo>
                <a:close/>
              </a:path>
              <a:path w="1597025" h="417830">
                <a:moveTo>
                  <a:pt x="1036015" y="23774"/>
                </a:moveTo>
                <a:lnTo>
                  <a:pt x="832104" y="23774"/>
                </a:lnTo>
                <a:lnTo>
                  <a:pt x="832104" y="74523"/>
                </a:lnTo>
                <a:lnTo>
                  <a:pt x="1036015" y="74523"/>
                </a:lnTo>
                <a:lnTo>
                  <a:pt x="1036015" y="23774"/>
                </a:lnTo>
                <a:close/>
              </a:path>
              <a:path w="1597025" h="417830">
                <a:moveTo>
                  <a:pt x="1397660" y="13715"/>
                </a:moveTo>
                <a:lnTo>
                  <a:pt x="1272844" y="13715"/>
                </a:lnTo>
                <a:lnTo>
                  <a:pt x="1272844" y="61264"/>
                </a:lnTo>
                <a:lnTo>
                  <a:pt x="1397660" y="61264"/>
                </a:lnTo>
                <a:lnTo>
                  <a:pt x="1397660" y="13715"/>
                </a:lnTo>
                <a:close/>
              </a:path>
              <a:path w="1597025" h="417830">
                <a:moveTo>
                  <a:pt x="1545336" y="7315"/>
                </a:moveTo>
                <a:lnTo>
                  <a:pt x="1482242" y="7315"/>
                </a:lnTo>
                <a:lnTo>
                  <a:pt x="1483642" y="26574"/>
                </a:lnTo>
                <a:lnTo>
                  <a:pt x="1484642" y="48691"/>
                </a:lnTo>
                <a:lnTo>
                  <a:pt x="1485242" y="73666"/>
                </a:lnTo>
                <a:lnTo>
                  <a:pt x="1485442" y="101498"/>
                </a:lnTo>
                <a:lnTo>
                  <a:pt x="1485442" y="417423"/>
                </a:lnTo>
                <a:lnTo>
                  <a:pt x="1545336" y="417423"/>
                </a:lnTo>
                <a:lnTo>
                  <a:pt x="1545336" y="212597"/>
                </a:lnTo>
                <a:lnTo>
                  <a:pt x="1596542" y="212597"/>
                </a:lnTo>
                <a:lnTo>
                  <a:pt x="1596542" y="156819"/>
                </a:lnTo>
                <a:lnTo>
                  <a:pt x="1545336" y="156819"/>
                </a:lnTo>
                <a:lnTo>
                  <a:pt x="1545336" y="7315"/>
                </a:lnTo>
                <a:close/>
              </a:path>
              <a:path w="1597025" h="417830">
                <a:moveTo>
                  <a:pt x="352501" y="7315"/>
                </a:moveTo>
                <a:lnTo>
                  <a:pt x="289864" y="7315"/>
                </a:lnTo>
                <a:lnTo>
                  <a:pt x="291264" y="29317"/>
                </a:lnTo>
                <a:lnTo>
                  <a:pt x="292265" y="52349"/>
                </a:lnTo>
                <a:lnTo>
                  <a:pt x="292865" y="76409"/>
                </a:lnTo>
                <a:lnTo>
                  <a:pt x="293065" y="101498"/>
                </a:lnTo>
                <a:lnTo>
                  <a:pt x="293065" y="417423"/>
                </a:lnTo>
                <a:lnTo>
                  <a:pt x="352501" y="417423"/>
                </a:lnTo>
                <a:lnTo>
                  <a:pt x="352501" y="731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bg object 32"/>
          <p:cNvSpPr/>
          <p:nvPr/>
        </p:nvSpPr>
        <p:spPr>
          <a:xfrm>
            <a:off x="6455796" y="2211226"/>
            <a:ext cx="1048385" cy="321945"/>
          </a:xfrm>
          <a:custGeom>
            <a:avLst/>
            <a:gdLst/>
            <a:ahLst/>
            <a:cxnLst/>
            <a:rect l="l" t="t" r="r" b="b"/>
            <a:pathLst>
              <a:path w="1048384" h="321944">
                <a:moveTo>
                  <a:pt x="58521" y="207568"/>
                </a:moveTo>
                <a:lnTo>
                  <a:pt x="121615" y="207568"/>
                </a:lnTo>
                <a:lnTo>
                  <a:pt x="121615" y="265633"/>
                </a:lnTo>
                <a:lnTo>
                  <a:pt x="342900" y="265633"/>
                </a:lnTo>
                <a:lnTo>
                  <a:pt x="342900" y="317296"/>
                </a:lnTo>
                <a:lnTo>
                  <a:pt x="61722" y="317296"/>
                </a:lnTo>
                <a:lnTo>
                  <a:pt x="61722" y="289407"/>
                </a:lnTo>
                <a:lnTo>
                  <a:pt x="61521" y="265947"/>
                </a:lnTo>
                <a:lnTo>
                  <a:pt x="60921" y="244487"/>
                </a:lnTo>
                <a:lnTo>
                  <a:pt x="59921" y="225028"/>
                </a:lnTo>
                <a:lnTo>
                  <a:pt x="58521" y="207568"/>
                </a:lnTo>
                <a:close/>
              </a:path>
              <a:path w="1048384" h="321944">
                <a:moveTo>
                  <a:pt x="466344" y="147218"/>
                </a:moveTo>
                <a:lnTo>
                  <a:pt x="738378" y="147218"/>
                </a:lnTo>
                <a:lnTo>
                  <a:pt x="738378" y="253288"/>
                </a:lnTo>
                <a:lnTo>
                  <a:pt x="529437" y="253288"/>
                </a:lnTo>
                <a:lnTo>
                  <a:pt x="529437" y="277520"/>
                </a:lnTo>
                <a:lnTo>
                  <a:pt x="746607" y="277520"/>
                </a:lnTo>
                <a:lnTo>
                  <a:pt x="746607" y="321868"/>
                </a:lnTo>
                <a:lnTo>
                  <a:pt x="466344" y="321868"/>
                </a:lnTo>
                <a:lnTo>
                  <a:pt x="466344" y="288950"/>
                </a:lnTo>
                <a:lnTo>
                  <a:pt x="466172" y="267862"/>
                </a:lnTo>
                <a:lnTo>
                  <a:pt x="465658" y="248030"/>
                </a:lnTo>
                <a:lnTo>
                  <a:pt x="464800" y="229457"/>
                </a:lnTo>
                <a:lnTo>
                  <a:pt x="463600" y="212140"/>
                </a:lnTo>
                <a:lnTo>
                  <a:pt x="675741" y="212140"/>
                </a:lnTo>
                <a:lnTo>
                  <a:pt x="675741" y="191109"/>
                </a:lnTo>
                <a:lnTo>
                  <a:pt x="466344" y="191109"/>
                </a:lnTo>
                <a:lnTo>
                  <a:pt x="466344" y="147218"/>
                </a:lnTo>
                <a:close/>
              </a:path>
              <a:path w="1048384" h="321944">
                <a:moveTo>
                  <a:pt x="266090" y="74066"/>
                </a:moveTo>
                <a:lnTo>
                  <a:pt x="266090" y="121615"/>
                </a:lnTo>
                <a:lnTo>
                  <a:pt x="241030" y="124844"/>
                </a:lnTo>
                <a:lnTo>
                  <a:pt x="211569" y="127673"/>
                </a:lnTo>
                <a:lnTo>
                  <a:pt x="177707" y="130101"/>
                </a:lnTo>
                <a:lnTo>
                  <a:pt x="139446" y="132130"/>
                </a:lnTo>
                <a:lnTo>
                  <a:pt x="139446" y="191566"/>
                </a:lnTo>
                <a:lnTo>
                  <a:pt x="80924" y="191566"/>
                </a:lnTo>
                <a:lnTo>
                  <a:pt x="80924" y="133045"/>
                </a:lnTo>
                <a:lnTo>
                  <a:pt x="0" y="133045"/>
                </a:lnTo>
                <a:lnTo>
                  <a:pt x="0" y="84124"/>
                </a:lnTo>
                <a:lnTo>
                  <a:pt x="85496" y="84124"/>
                </a:lnTo>
                <a:lnTo>
                  <a:pt x="141017" y="83496"/>
                </a:lnTo>
                <a:lnTo>
                  <a:pt x="189623" y="81610"/>
                </a:lnTo>
                <a:lnTo>
                  <a:pt x="231314" y="78466"/>
                </a:lnTo>
                <a:lnTo>
                  <a:pt x="266090" y="74066"/>
                </a:lnTo>
                <a:close/>
              </a:path>
              <a:path w="1048384" h="321944">
                <a:moveTo>
                  <a:pt x="808786" y="0"/>
                </a:moveTo>
                <a:lnTo>
                  <a:pt x="1027328" y="0"/>
                </a:lnTo>
                <a:lnTo>
                  <a:pt x="1027328" y="50749"/>
                </a:lnTo>
                <a:lnTo>
                  <a:pt x="950518" y="50749"/>
                </a:lnTo>
                <a:lnTo>
                  <a:pt x="952461" y="73680"/>
                </a:lnTo>
                <a:lnTo>
                  <a:pt x="965263" y="117228"/>
                </a:lnTo>
                <a:lnTo>
                  <a:pt x="989866" y="157119"/>
                </a:lnTo>
                <a:lnTo>
                  <a:pt x="1025756" y="189923"/>
                </a:lnTo>
                <a:lnTo>
                  <a:pt x="1047902" y="203453"/>
                </a:lnTo>
                <a:lnTo>
                  <a:pt x="1011326" y="244601"/>
                </a:lnTo>
                <a:lnTo>
                  <a:pt x="973264" y="218112"/>
                </a:lnTo>
                <a:lnTo>
                  <a:pt x="936802" y="178765"/>
                </a:lnTo>
                <a:lnTo>
                  <a:pt x="919886" y="150875"/>
                </a:lnTo>
                <a:lnTo>
                  <a:pt x="912799" y="166035"/>
                </a:lnTo>
                <a:lnTo>
                  <a:pt x="880567" y="209626"/>
                </a:lnTo>
                <a:lnTo>
                  <a:pt x="840619" y="244216"/>
                </a:lnTo>
                <a:lnTo>
                  <a:pt x="827532" y="252374"/>
                </a:lnTo>
                <a:lnTo>
                  <a:pt x="785012" y="214426"/>
                </a:lnTo>
                <a:lnTo>
                  <a:pt x="808858" y="199124"/>
                </a:lnTo>
                <a:lnTo>
                  <a:pt x="829646" y="182022"/>
                </a:lnTo>
                <a:lnTo>
                  <a:pt x="862050" y="142417"/>
                </a:lnTo>
                <a:lnTo>
                  <a:pt x="881995" y="97897"/>
                </a:lnTo>
                <a:lnTo>
                  <a:pt x="889254" y="50749"/>
                </a:lnTo>
                <a:lnTo>
                  <a:pt x="808786" y="50749"/>
                </a:lnTo>
                <a:lnTo>
                  <a:pt x="808786" y="0"/>
                </a:lnTo>
                <a:close/>
              </a:path>
            </a:pathLst>
          </a:custGeom>
          <a:ln w="9144">
            <a:solidFill>
              <a:srgbClr val="40404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3" name="bg object 33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6536720" y="2161848"/>
            <a:ext cx="100583" cy="75895"/>
          </a:xfrm>
          <a:prstGeom prst="rect">
            <a:avLst/>
          </a:prstGeom>
        </p:spPr>
      </p:pic>
      <p:sp>
        <p:nvSpPr>
          <p:cNvPr id="34" name="bg object 34"/>
          <p:cNvSpPr/>
          <p:nvPr/>
        </p:nvSpPr>
        <p:spPr>
          <a:xfrm>
            <a:off x="6038372" y="2128015"/>
            <a:ext cx="1597025" cy="410209"/>
          </a:xfrm>
          <a:custGeom>
            <a:avLst/>
            <a:gdLst/>
            <a:ahLst/>
            <a:cxnLst/>
            <a:rect l="l" t="t" r="r" b="b"/>
            <a:pathLst>
              <a:path w="1597025" h="410210">
                <a:moveTo>
                  <a:pt x="29717" y="23317"/>
                </a:moveTo>
                <a:lnTo>
                  <a:pt x="244601" y="23317"/>
                </a:lnTo>
                <a:lnTo>
                  <a:pt x="244601" y="74523"/>
                </a:lnTo>
                <a:lnTo>
                  <a:pt x="166420" y="74523"/>
                </a:lnTo>
                <a:lnTo>
                  <a:pt x="166420" y="103784"/>
                </a:lnTo>
                <a:lnTo>
                  <a:pt x="172878" y="155276"/>
                </a:lnTo>
                <a:lnTo>
                  <a:pt x="192252" y="201396"/>
                </a:lnTo>
                <a:lnTo>
                  <a:pt x="224542" y="242144"/>
                </a:lnTo>
                <a:lnTo>
                  <a:pt x="269748" y="277520"/>
                </a:lnTo>
                <a:lnTo>
                  <a:pt x="231800" y="318211"/>
                </a:lnTo>
                <a:lnTo>
                  <a:pt x="191681" y="288293"/>
                </a:lnTo>
                <a:lnTo>
                  <a:pt x="164849" y="260232"/>
                </a:lnTo>
                <a:lnTo>
                  <a:pt x="137160" y="214884"/>
                </a:lnTo>
                <a:lnTo>
                  <a:pt x="130030" y="231657"/>
                </a:lnTo>
                <a:lnTo>
                  <a:pt x="110028" y="264347"/>
                </a:lnTo>
                <a:lnTo>
                  <a:pt x="83453" y="295065"/>
                </a:lnTo>
                <a:lnTo>
                  <a:pt x="43891" y="327812"/>
                </a:lnTo>
                <a:lnTo>
                  <a:pt x="0" y="289864"/>
                </a:lnTo>
                <a:lnTo>
                  <a:pt x="24088" y="272362"/>
                </a:lnTo>
                <a:lnTo>
                  <a:pt x="45148" y="252774"/>
                </a:lnTo>
                <a:lnTo>
                  <a:pt x="78181" y="207340"/>
                </a:lnTo>
                <a:lnTo>
                  <a:pt x="98412" y="155848"/>
                </a:lnTo>
                <a:lnTo>
                  <a:pt x="105155" y="100584"/>
                </a:lnTo>
                <a:lnTo>
                  <a:pt x="105155" y="74523"/>
                </a:lnTo>
                <a:lnTo>
                  <a:pt x="29717" y="74523"/>
                </a:lnTo>
                <a:lnTo>
                  <a:pt x="29717" y="23317"/>
                </a:lnTo>
                <a:close/>
              </a:path>
              <a:path w="1597025" h="410210">
                <a:moveTo>
                  <a:pt x="832104" y="16459"/>
                </a:moveTo>
                <a:lnTo>
                  <a:pt x="1036015" y="16459"/>
                </a:lnTo>
                <a:lnTo>
                  <a:pt x="1036015" y="67208"/>
                </a:lnTo>
                <a:lnTo>
                  <a:pt x="964692" y="67208"/>
                </a:lnTo>
                <a:lnTo>
                  <a:pt x="972378" y="99012"/>
                </a:lnTo>
                <a:lnTo>
                  <a:pt x="991323" y="126301"/>
                </a:lnTo>
                <a:lnTo>
                  <a:pt x="1021527" y="149075"/>
                </a:lnTo>
                <a:lnTo>
                  <a:pt x="1062989" y="167335"/>
                </a:lnTo>
                <a:lnTo>
                  <a:pt x="1028700" y="209854"/>
                </a:lnTo>
                <a:lnTo>
                  <a:pt x="992009" y="193995"/>
                </a:lnTo>
                <a:lnTo>
                  <a:pt x="953833" y="166192"/>
                </a:lnTo>
                <a:lnTo>
                  <a:pt x="935888" y="144475"/>
                </a:lnTo>
                <a:lnTo>
                  <a:pt x="928716" y="156791"/>
                </a:lnTo>
                <a:lnTo>
                  <a:pt x="895197" y="190652"/>
                </a:lnTo>
                <a:lnTo>
                  <a:pt x="853706" y="215769"/>
                </a:lnTo>
                <a:lnTo>
                  <a:pt x="840333" y="221284"/>
                </a:lnTo>
                <a:lnTo>
                  <a:pt x="802386" y="181051"/>
                </a:lnTo>
                <a:lnTo>
                  <a:pt x="824631" y="170578"/>
                </a:lnTo>
                <a:lnTo>
                  <a:pt x="844276" y="159277"/>
                </a:lnTo>
                <a:lnTo>
                  <a:pt x="875766" y="134188"/>
                </a:lnTo>
                <a:lnTo>
                  <a:pt x="901184" y="86482"/>
                </a:lnTo>
                <a:lnTo>
                  <a:pt x="903427" y="67208"/>
                </a:lnTo>
                <a:lnTo>
                  <a:pt x="832104" y="67208"/>
                </a:lnTo>
                <a:lnTo>
                  <a:pt x="832104" y="16459"/>
                </a:lnTo>
                <a:close/>
              </a:path>
              <a:path w="1597025" h="410210">
                <a:moveTo>
                  <a:pt x="1272844" y="6400"/>
                </a:moveTo>
                <a:lnTo>
                  <a:pt x="1397660" y="6400"/>
                </a:lnTo>
                <a:lnTo>
                  <a:pt x="1397660" y="53949"/>
                </a:lnTo>
                <a:lnTo>
                  <a:pt x="1272844" y="53949"/>
                </a:lnTo>
                <a:lnTo>
                  <a:pt x="1272844" y="6400"/>
                </a:lnTo>
                <a:close/>
              </a:path>
              <a:path w="1597025" h="410210">
                <a:moveTo>
                  <a:pt x="1482242" y="0"/>
                </a:moveTo>
                <a:lnTo>
                  <a:pt x="1545336" y="0"/>
                </a:lnTo>
                <a:lnTo>
                  <a:pt x="1545336" y="149504"/>
                </a:lnTo>
                <a:lnTo>
                  <a:pt x="1596542" y="149504"/>
                </a:lnTo>
                <a:lnTo>
                  <a:pt x="1596542" y="205282"/>
                </a:lnTo>
                <a:lnTo>
                  <a:pt x="1545336" y="205282"/>
                </a:lnTo>
                <a:lnTo>
                  <a:pt x="1545336" y="410108"/>
                </a:lnTo>
                <a:lnTo>
                  <a:pt x="1485442" y="410108"/>
                </a:lnTo>
                <a:lnTo>
                  <a:pt x="1485442" y="94183"/>
                </a:lnTo>
                <a:lnTo>
                  <a:pt x="1485242" y="66351"/>
                </a:lnTo>
                <a:lnTo>
                  <a:pt x="1484642" y="41376"/>
                </a:lnTo>
                <a:lnTo>
                  <a:pt x="1483642" y="19259"/>
                </a:lnTo>
                <a:lnTo>
                  <a:pt x="1482242" y="0"/>
                </a:lnTo>
                <a:close/>
              </a:path>
              <a:path w="1597025" h="410210">
                <a:moveTo>
                  <a:pt x="1093165" y="0"/>
                </a:moveTo>
                <a:lnTo>
                  <a:pt x="1155801" y="0"/>
                </a:lnTo>
                <a:lnTo>
                  <a:pt x="1155801" y="212140"/>
                </a:lnTo>
                <a:lnTo>
                  <a:pt x="1095908" y="212140"/>
                </a:lnTo>
                <a:lnTo>
                  <a:pt x="1095908" y="132588"/>
                </a:lnTo>
                <a:lnTo>
                  <a:pt x="1032357" y="132588"/>
                </a:lnTo>
                <a:lnTo>
                  <a:pt x="1032357" y="80010"/>
                </a:lnTo>
                <a:lnTo>
                  <a:pt x="1095908" y="80010"/>
                </a:lnTo>
                <a:lnTo>
                  <a:pt x="1095736" y="59407"/>
                </a:lnTo>
                <a:lnTo>
                  <a:pt x="1095222" y="39204"/>
                </a:lnTo>
                <a:lnTo>
                  <a:pt x="1094365" y="19402"/>
                </a:lnTo>
                <a:lnTo>
                  <a:pt x="1093165" y="0"/>
                </a:lnTo>
                <a:close/>
              </a:path>
              <a:path w="1597025" h="410210">
                <a:moveTo>
                  <a:pt x="691743" y="0"/>
                </a:moveTo>
                <a:lnTo>
                  <a:pt x="754380" y="0"/>
                </a:lnTo>
                <a:lnTo>
                  <a:pt x="754380" y="305409"/>
                </a:lnTo>
                <a:lnTo>
                  <a:pt x="694944" y="305409"/>
                </a:lnTo>
                <a:lnTo>
                  <a:pt x="694944" y="277063"/>
                </a:lnTo>
                <a:lnTo>
                  <a:pt x="612647" y="277063"/>
                </a:lnTo>
                <a:lnTo>
                  <a:pt x="612647" y="232257"/>
                </a:lnTo>
                <a:lnTo>
                  <a:pt x="694944" y="232257"/>
                </a:lnTo>
                <a:lnTo>
                  <a:pt x="694944" y="95554"/>
                </a:lnTo>
                <a:lnTo>
                  <a:pt x="694743" y="67122"/>
                </a:lnTo>
                <a:lnTo>
                  <a:pt x="694143" y="41719"/>
                </a:lnTo>
                <a:lnTo>
                  <a:pt x="693143" y="19345"/>
                </a:lnTo>
                <a:lnTo>
                  <a:pt x="691743" y="0"/>
                </a:lnTo>
                <a:close/>
              </a:path>
              <a:path w="1597025" h="410210">
                <a:moveTo>
                  <a:pt x="289864" y="0"/>
                </a:moveTo>
                <a:lnTo>
                  <a:pt x="352501" y="0"/>
                </a:lnTo>
                <a:lnTo>
                  <a:pt x="352501" y="410108"/>
                </a:lnTo>
                <a:lnTo>
                  <a:pt x="293065" y="410108"/>
                </a:lnTo>
                <a:lnTo>
                  <a:pt x="293065" y="94183"/>
                </a:lnTo>
                <a:lnTo>
                  <a:pt x="292865" y="69094"/>
                </a:lnTo>
                <a:lnTo>
                  <a:pt x="292265" y="45034"/>
                </a:lnTo>
                <a:lnTo>
                  <a:pt x="291264" y="22002"/>
                </a:lnTo>
                <a:lnTo>
                  <a:pt x="289864" y="0"/>
                </a:lnTo>
                <a:close/>
              </a:path>
            </a:pathLst>
          </a:custGeom>
          <a:ln w="9144">
            <a:solidFill>
              <a:srgbClr val="40404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5" name="bg object 35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6479113" y="2116128"/>
            <a:ext cx="215798" cy="167335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8/17/2023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맑은 고딕"/>
                <a:cs typeface="맑은 고딕"/>
              </a:defRPr>
            </a:lvl1pPr>
          </a:lstStyle>
          <a:p>
            <a:pPr marL="38100">
              <a:lnSpc>
                <a:spcPct val="100000"/>
              </a:lnSpc>
              <a:spcBef>
                <a:spcPts val="204"/>
              </a:spcBef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45440" y="993373"/>
            <a:ext cx="11501119" cy="2997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chemeClr val="tx1"/>
                </a:solidFill>
                <a:latin typeface="HY목각파임B"/>
                <a:cs typeface="HY목각파임B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27745" y="1190122"/>
            <a:ext cx="11098530" cy="32994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8/17/2023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973189" y="6492395"/>
            <a:ext cx="256539" cy="228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888888"/>
                </a:solidFill>
                <a:latin typeface="맑은 고딕"/>
                <a:cs typeface="맑은 고딕"/>
              </a:defRPr>
            </a:lvl1pPr>
          </a:lstStyle>
          <a:p>
            <a:pPr marL="38100">
              <a:lnSpc>
                <a:spcPct val="100000"/>
              </a:lnSpc>
              <a:spcBef>
                <a:spcPts val="204"/>
              </a:spcBef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hyperlink" Target="https://lincintern.kmu.ac.kr/" TargetMode="External"/><Relationship Id="rId1" Type="http://schemas.openxmlformats.org/officeDocument/2006/relationships/slideLayout" Target="../slideLayouts/slideLayout5.xml"/><Relationship Id="rId4" Type="http://schemas.openxmlformats.org/officeDocument/2006/relationships/hyperlink" Target="https://www.instagram.com/sanaki_kmu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39.jpg"/><Relationship Id="rId7" Type="http://schemas.openxmlformats.org/officeDocument/2006/relationships/image" Target="../media/image48.png"/><Relationship Id="rId12" Type="http://schemas.openxmlformats.org/officeDocument/2006/relationships/image" Target="../media/image53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png"/><Relationship Id="rId11" Type="http://schemas.openxmlformats.org/officeDocument/2006/relationships/image" Target="../media/image52.png"/><Relationship Id="rId5" Type="http://schemas.openxmlformats.org/officeDocument/2006/relationships/image" Target="../media/image46.png"/><Relationship Id="rId10" Type="http://schemas.openxmlformats.org/officeDocument/2006/relationships/image" Target="../media/image51.png"/><Relationship Id="rId4" Type="http://schemas.openxmlformats.org/officeDocument/2006/relationships/image" Target="../media/image45.png"/><Relationship Id="rId9" Type="http://schemas.openxmlformats.org/officeDocument/2006/relationships/image" Target="../media/image50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1.jpg"/><Relationship Id="rId4" Type="http://schemas.openxmlformats.org/officeDocument/2006/relationships/image" Target="../media/image6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64811" y="3256546"/>
            <a:ext cx="4995545" cy="25436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735965" marR="867410" indent="-723900">
              <a:lnSpc>
                <a:spcPct val="100000"/>
              </a:lnSpc>
              <a:spcBef>
                <a:spcPts val="95"/>
              </a:spcBef>
            </a:pPr>
            <a:r>
              <a:rPr sz="1600" b="1" spc="-200" dirty="0">
                <a:solidFill>
                  <a:srgbClr val="385A63"/>
                </a:solidFill>
                <a:latin typeface="맑은 고딕"/>
                <a:cs typeface="맑은 고딕"/>
              </a:rPr>
              <a:t>▶</a:t>
            </a:r>
            <a:r>
              <a:rPr sz="1600" b="1" spc="-85" dirty="0">
                <a:solidFill>
                  <a:srgbClr val="385A63"/>
                </a:solidFill>
                <a:latin typeface="맑은 고딕"/>
                <a:cs typeface="맑은 고딕"/>
              </a:rPr>
              <a:t> </a:t>
            </a:r>
            <a:r>
              <a:rPr sz="1600" b="1" spc="-190" dirty="0">
                <a:solidFill>
                  <a:srgbClr val="385A63"/>
                </a:solidFill>
                <a:latin typeface="맑은 고딕"/>
                <a:cs typeface="맑은 고딕"/>
              </a:rPr>
              <a:t>위</a:t>
            </a:r>
            <a:r>
              <a:rPr sz="1600" b="1" spc="-200" dirty="0">
                <a:solidFill>
                  <a:srgbClr val="385A63"/>
                </a:solidFill>
                <a:latin typeface="맑은 고딕"/>
                <a:cs typeface="맑은 고딕"/>
              </a:rPr>
              <a:t>치</a:t>
            </a:r>
            <a:r>
              <a:rPr sz="1600" b="1" dirty="0">
                <a:solidFill>
                  <a:srgbClr val="385A63"/>
                </a:solidFill>
                <a:latin typeface="맑은 고딕"/>
                <a:cs typeface="맑은 고딕"/>
              </a:rPr>
              <a:t> </a:t>
            </a:r>
            <a:r>
              <a:rPr sz="1600" b="1" spc="-170" dirty="0">
                <a:solidFill>
                  <a:srgbClr val="385A63"/>
                </a:solidFill>
                <a:latin typeface="맑은 고딕"/>
                <a:cs typeface="맑은 고딕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계명대학교</a:t>
            </a:r>
            <a:r>
              <a:rPr sz="1600" spc="-20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성서캠퍼스</a:t>
            </a:r>
            <a:r>
              <a:rPr sz="1600" spc="-20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산학협력관</a:t>
            </a:r>
            <a:r>
              <a:rPr sz="1600" spc="-20" dirty="0">
                <a:latin typeface="HY목각파임B"/>
                <a:cs typeface="HY목각파임B"/>
              </a:rPr>
              <a:t> </a:t>
            </a:r>
            <a:r>
              <a:rPr sz="1600" spc="25" dirty="0">
                <a:latin typeface="휴먼옛체"/>
                <a:cs typeface="휴먼옛체"/>
              </a:rPr>
              <a:t>206</a:t>
            </a:r>
            <a:r>
              <a:rPr sz="1600" spc="-110" dirty="0">
                <a:latin typeface="HY목각파임B"/>
                <a:cs typeface="HY목각파임B"/>
              </a:rPr>
              <a:t>호  </a:t>
            </a:r>
            <a:r>
              <a:rPr sz="1600" spc="-35" dirty="0">
                <a:latin typeface="휴먼옛체"/>
                <a:cs typeface="휴먼옛체"/>
              </a:rPr>
              <a:t>(</a:t>
            </a:r>
            <a:r>
              <a:rPr sz="1600" spc="-200" dirty="0">
                <a:latin typeface="HY목각파임B"/>
                <a:cs typeface="HY목각파임B"/>
              </a:rPr>
              <a:t>동문</a:t>
            </a:r>
            <a:r>
              <a:rPr sz="1600" spc="-4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대구은행</a:t>
            </a:r>
            <a:r>
              <a:rPr sz="1600" spc="-3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건물</a:t>
            </a:r>
            <a:r>
              <a:rPr sz="1600" spc="-45" dirty="0">
                <a:latin typeface="HY목각파임B"/>
                <a:cs typeface="HY목각파임B"/>
              </a:rPr>
              <a:t> </a:t>
            </a:r>
            <a:r>
              <a:rPr sz="1600" spc="25" dirty="0">
                <a:latin typeface="휴먼옛체"/>
                <a:cs typeface="휴먼옛체"/>
              </a:rPr>
              <a:t>2</a:t>
            </a:r>
            <a:r>
              <a:rPr sz="1600" spc="-200" dirty="0">
                <a:latin typeface="HY목각파임B"/>
                <a:cs typeface="HY목각파임B"/>
              </a:rPr>
              <a:t>층</a:t>
            </a:r>
            <a:r>
              <a:rPr sz="1600" spc="-35" dirty="0">
                <a:latin typeface="휴먼옛체"/>
                <a:cs typeface="휴먼옛체"/>
              </a:rPr>
              <a:t>)</a:t>
            </a:r>
            <a:endParaRPr sz="1600" dirty="0">
              <a:latin typeface="휴먼옛체"/>
              <a:cs typeface="휴먼옛체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300" dirty="0">
              <a:latin typeface="휴먼옛체"/>
              <a:cs typeface="휴먼옛체"/>
            </a:endParaRPr>
          </a:p>
          <a:p>
            <a:pPr marL="12700">
              <a:lnSpc>
                <a:spcPct val="100000"/>
              </a:lnSpc>
              <a:tabLst>
                <a:tab pos="2406650" algn="l"/>
              </a:tabLst>
            </a:pPr>
            <a:r>
              <a:rPr sz="1600" b="1" spc="-200" dirty="0">
                <a:solidFill>
                  <a:srgbClr val="385A63"/>
                </a:solidFill>
                <a:latin typeface="맑은 고딕"/>
                <a:cs typeface="맑은 고딕"/>
              </a:rPr>
              <a:t>▶</a:t>
            </a:r>
            <a:r>
              <a:rPr sz="1600" b="1" spc="-75" dirty="0">
                <a:solidFill>
                  <a:srgbClr val="385A63"/>
                </a:solidFill>
                <a:latin typeface="맑은 고딕"/>
                <a:cs typeface="맑은 고딕"/>
              </a:rPr>
              <a:t> </a:t>
            </a:r>
            <a:r>
              <a:rPr sz="1600" b="1" spc="-190" dirty="0">
                <a:solidFill>
                  <a:srgbClr val="385A63"/>
                </a:solidFill>
                <a:latin typeface="맑은 고딕"/>
                <a:cs typeface="맑은 고딕"/>
              </a:rPr>
              <a:t>현장실습업무지원시스템	</a:t>
            </a:r>
            <a:r>
              <a:rPr sz="1600" u="sng" spc="25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휴먼옛체"/>
                <a:cs typeface="휴먼옛체"/>
                <a:hlinkClick r:id="rId2"/>
              </a:rPr>
              <a:t>https://lincintern.kmu.ac.kr</a:t>
            </a:r>
            <a:endParaRPr sz="1600" dirty="0">
              <a:latin typeface="휴먼옛체"/>
              <a:cs typeface="휴먼옛체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300" dirty="0">
              <a:latin typeface="휴먼옛체"/>
              <a:cs typeface="휴먼옛체"/>
            </a:endParaRPr>
          </a:p>
          <a:p>
            <a:pPr marL="12700">
              <a:lnSpc>
                <a:spcPct val="100000"/>
              </a:lnSpc>
              <a:tabLst>
                <a:tab pos="2107565" algn="l"/>
              </a:tabLst>
            </a:pPr>
            <a:r>
              <a:rPr sz="1600" b="1" spc="-200" dirty="0">
                <a:solidFill>
                  <a:srgbClr val="385A63"/>
                </a:solidFill>
                <a:latin typeface="맑은 고딕"/>
                <a:cs typeface="맑은 고딕"/>
              </a:rPr>
              <a:t>▶</a:t>
            </a:r>
            <a:r>
              <a:rPr sz="1600" b="1" spc="-80" dirty="0">
                <a:solidFill>
                  <a:srgbClr val="385A63"/>
                </a:solidFill>
                <a:latin typeface="맑은 고딕"/>
                <a:cs typeface="맑은 고딕"/>
              </a:rPr>
              <a:t> </a:t>
            </a:r>
            <a:r>
              <a:rPr sz="1600" b="1" spc="-190" dirty="0">
                <a:solidFill>
                  <a:srgbClr val="385A63"/>
                </a:solidFill>
                <a:latin typeface="맑은 고딕"/>
                <a:cs typeface="맑은 고딕"/>
              </a:rPr>
              <a:t>산학인재원</a:t>
            </a:r>
            <a:r>
              <a:rPr sz="1600" b="1" spc="-95" dirty="0">
                <a:solidFill>
                  <a:srgbClr val="385A63"/>
                </a:solidFill>
                <a:latin typeface="맑은 고딕"/>
                <a:cs typeface="맑은 고딕"/>
              </a:rPr>
              <a:t> </a:t>
            </a:r>
            <a:r>
              <a:rPr sz="1600" b="1" spc="-190" dirty="0">
                <a:solidFill>
                  <a:srgbClr val="385A63"/>
                </a:solidFill>
                <a:latin typeface="맑은 고딕"/>
                <a:cs typeface="맑은 고딕"/>
              </a:rPr>
              <a:t>홈페이지	</a:t>
            </a:r>
            <a:r>
              <a:rPr sz="1600" spc="30" dirty="0">
                <a:latin typeface="휴먼옛체"/>
                <a:cs typeface="휴먼옛체"/>
              </a:rPr>
              <a:t>https://linc.kmu.ac.kr</a:t>
            </a:r>
            <a:endParaRPr sz="1600" dirty="0">
              <a:latin typeface="휴먼옛체"/>
              <a:cs typeface="휴먼옛체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300" dirty="0">
              <a:latin typeface="휴먼옛체"/>
              <a:cs typeface="휴먼옛체"/>
            </a:endParaRPr>
          </a:p>
          <a:p>
            <a:pPr marL="12700">
              <a:lnSpc>
                <a:spcPct val="100000"/>
              </a:lnSpc>
              <a:tabLst>
                <a:tab pos="970915" algn="l"/>
              </a:tabLst>
            </a:pPr>
            <a:r>
              <a:rPr sz="1600" b="1" spc="-200" dirty="0">
                <a:solidFill>
                  <a:srgbClr val="385A63"/>
                </a:solidFill>
                <a:latin typeface="맑은 고딕"/>
                <a:cs typeface="맑은 고딕"/>
              </a:rPr>
              <a:t>▶</a:t>
            </a:r>
            <a:r>
              <a:rPr sz="1600" b="1" spc="-85" dirty="0">
                <a:solidFill>
                  <a:srgbClr val="385A63"/>
                </a:solidFill>
                <a:latin typeface="맑은 고딕"/>
                <a:cs typeface="맑은 고딕"/>
              </a:rPr>
              <a:t> </a:t>
            </a:r>
            <a:r>
              <a:rPr sz="1600" b="1" spc="-190" dirty="0">
                <a:solidFill>
                  <a:srgbClr val="385A63"/>
                </a:solidFill>
                <a:latin typeface="맑은 고딕"/>
                <a:cs typeface="맑은 고딕"/>
              </a:rPr>
              <a:t>연락처	</a:t>
            </a:r>
            <a:r>
              <a:rPr lang="en-US" altLang="ko-KR" sz="1600" spc="-190" dirty="0">
                <a:latin typeface="휴먼옛체" panose="02030504000101010101" pitchFamily="18" charset="-127"/>
                <a:ea typeface="휴먼옛체" panose="02030504000101010101" pitchFamily="18" charset="-127"/>
                <a:cs typeface="맑은 고딕"/>
              </a:rPr>
              <a:t>(</a:t>
            </a:r>
            <a:r>
              <a:rPr lang="ko-KR" altLang="en-US" sz="1600" spc="-190" dirty="0">
                <a:latin typeface="휴먼옛체" panose="02030504000101010101" pitchFamily="18" charset="-127"/>
                <a:ea typeface="휴먼옛체" panose="02030504000101010101" pitchFamily="18" charset="-127"/>
                <a:cs typeface="맑은 고딕"/>
              </a:rPr>
              <a:t>인재양성</a:t>
            </a:r>
            <a:r>
              <a:rPr lang="en-US" altLang="ko-KR" sz="1600" spc="-190" dirty="0">
                <a:latin typeface="휴먼옛체" panose="02030504000101010101" pitchFamily="18" charset="-127"/>
                <a:ea typeface="휴먼옛체" panose="02030504000101010101" pitchFamily="18" charset="-127"/>
                <a:cs typeface="맑은 고딕"/>
              </a:rPr>
              <a:t>) 053-580-6777, 6776</a:t>
            </a:r>
          </a:p>
          <a:p>
            <a:pPr marL="12700">
              <a:lnSpc>
                <a:spcPct val="100000"/>
              </a:lnSpc>
              <a:tabLst>
                <a:tab pos="970915" algn="l"/>
              </a:tabLst>
            </a:pPr>
            <a:r>
              <a:rPr lang="en-US" altLang="ko-KR" sz="1600" spc="30" dirty="0">
                <a:latin typeface="휴먼옛체" panose="02030504000101010101" pitchFamily="18" charset="-127"/>
                <a:ea typeface="휴먼옛체" panose="02030504000101010101" pitchFamily="18" charset="-127"/>
                <a:cs typeface="휴먼옛체"/>
              </a:rPr>
              <a:t>           </a:t>
            </a:r>
            <a:r>
              <a:rPr lang="en-US" altLang="ko-KR" sz="1500" spc="30" dirty="0">
                <a:latin typeface="휴먼옛체" panose="02030504000101010101" pitchFamily="18" charset="-127"/>
                <a:ea typeface="휴먼옛체" panose="02030504000101010101" pitchFamily="18" charset="-127"/>
                <a:cs typeface="휴먼옛체"/>
              </a:rPr>
              <a:t>(</a:t>
            </a:r>
            <a:r>
              <a:rPr lang="ko-KR" altLang="en-US" sz="1500" spc="30" dirty="0">
                <a:latin typeface="휴먼옛체" panose="02030504000101010101" pitchFamily="18" charset="-127"/>
                <a:ea typeface="휴먼옛체" panose="02030504000101010101" pitchFamily="18" charset="-127"/>
                <a:cs typeface="휴먼옛체"/>
              </a:rPr>
              <a:t>현장실습</a:t>
            </a:r>
            <a:r>
              <a:rPr lang="en-US" altLang="ko-KR" sz="1500" spc="30" dirty="0">
                <a:latin typeface="휴먼옛체" panose="02030504000101010101" pitchFamily="18" charset="-127"/>
                <a:ea typeface="휴먼옛체" panose="02030504000101010101" pitchFamily="18" charset="-127"/>
                <a:cs typeface="휴먼옛체"/>
              </a:rPr>
              <a:t>)</a:t>
            </a:r>
            <a:r>
              <a:rPr sz="1500" spc="30" dirty="0">
                <a:latin typeface="휴먼옛체"/>
                <a:cs typeface="휴먼옛체"/>
              </a:rPr>
              <a:t>053-580-6784,</a:t>
            </a:r>
            <a:r>
              <a:rPr sz="1500" spc="-140" dirty="0">
                <a:latin typeface="휴먼옛체"/>
                <a:cs typeface="휴먼옛체"/>
              </a:rPr>
              <a:t> </a:t>
            </a:r>
            <a:r>
              <a:rPr sz="1500" spc="25" dirty="0">
                <a:latin typeface="휴먼옛체"/>
                <a:cs typeface="휴먼옛체"/>
              </a:rPr>
              <a:t>6780</a:t>
            </a:r>
            <a:endParaRPr sz="1500" dirty="0">
              <a:latin typeface="휴먼옛체"/>
              <a:cs typeface="휴먼옛체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550" dirty="0">
              <a:latin typeface="휴먼옛체"/>
              <a:cs typeface="휴먼옛체"/>
            </a:endParaRPr>
          </a:p>
          <a:p>
            <a:pPr marL="53340">
              <a:lnSpc>
                <a:spcPct val="100000"/>
              </a:lnSpc>
            </a:pPr>
            <a:r>
              <a:rPr sz="1400" b="1" spc="114" dirty="0">
                <a:solidFill>
                  <a:srgbClr val="385A63"/>
                </a:solidFill>
                <a:latin typeface="맑은 고딕"/>
                <a:cs typeface="맑은 고딕"/>
              </a:rPr>
              <a:t>※</a:t>
            </a:r>
            <a:r>
              <a:rPr sz="1400" b="1" spc="-85" dirty="0">
                <a:solidFill>
                  <a:srgbClr val="385A63"/>
                </a:solidFill>
                <a:latin typeface="맑은 고딕"/>
                <a:cs typeface="맑은 고딕"/>
              </a:rPr>
              <a:t> </a:t>
            </a:r>
            <a:r>
              <a:rPr sz="1400" b="1" spc="-155" dirty="0">
                <a:solidFill>
                  <a:srgbClr val="385A63"/>
                </a:solidFill>
                <a:latin typeface="맑은 고딕"/>
                <a:cs typeface="맑은 고딕"/>
              </a:rPr>
              <a:t>문</a:t>
            </a:r>
            <a:r>
              <a:rPr sz="1400" b="1" spc="-165" dirty="0">
                <a:solidFill>
                  <a:srgbClr val="385A63"/>
                </a:solidFill>
                <a:latin typeface="맑은 고딕"/>
                <a:cs typeface="맑은 고딕"/>
              </a:rPr>
              <a:t>의</a:t>
            </a:r>
            <a:r>
              <a:rPr sz="1400" b="1" spc="-85" dirty="0">
                <a:solidFill>
                  <a:srgbClr val="385A63"/>
                </a:solidFill>
                <a:latin typeface="맑은 고딕"/>
                <a:cs typeface="맑은 고딕"/>
              </a:rPr>
              <a:t> </a:t>
            </a:r>
            <a:r>
              <a:rPr sz="1400" b="1" spc="-155" dirty="0">
                <a:solidFill>
                  <a:srgbClr val="385A63"/>
                </a:solidFill>
                <a:latin typeface="맑은 고딕"/>
                <a:cs typeface="맑은 고딕"/>
              </a:rPr>
              <a:t>가능시간</a:t>
            </a:r>
            <a:endParaRPr sz="1400" dirty="0">
              <a:latin typeface="맑은 고딕"/>
              <a:cs typeface="맑은 고딕"/>
            </a:endParaRPr>
          </a:p>
        </p:txBody>
      </p:sp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001316" y="4324369"/>
            <a:ext cx="1297924" cy="1554546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8802623" y="3357373"/>
            <a:ext cx="2566670" cy="1019810"/>
            <a:chOff x="8802623" y="3357373"/>
            <a:chExt cx="2566670" cy="1019810"/>
          </a:xfrm>
        </p:grpSpPr>
        <p:sp>
          <p:nvSpPr>
            <p:cNvPr id="5" name="object 5"/>
            <p:cNvSpPr/>
            <p:nvPr/>
          </p:nvSpPr>
          <p:spPr>
            <a:xfrm>
              <a:off x="8802624" y="3357384"/>
              <a:ext cx="2566670" cy="1019175"/>
            </a:xfrm>
            <a:custGeom>
              <a:avLst/>
              <a:gdLst/>
              <a:ahLst/>
              <a:cxnLst/>
              <a:rect l="l" t="t" r="r" b="b"/>
              <a:pathLst>
                <a:path w="2566670" h="1019175">
                  <a:moveTo>
                    <a:pt x="2566416" y="141732"/>
                  </a:moveTo>
                  <a:lnTo>
                    <a:pt x="2559189" y="96926"/>
                  </a:lnTo>
                  <a:lnTo>
                    <a:pt x="2539060" y="58013"/>
                  </a:lnTo>
                  <a:lnTo>
                    <a:pt x="2508377" y="27343"/>
                  </a:lnTo>
                  <a:lnTo>
                    <a:pt x="2469477" y="7213"/>
                  </a:lnTo>
                  <a:lnTo>
                    <a:pt x="2424684" y="0"/>
                  </a:lnTo>
                  <a:lnTo>
                    <a:pt x="141732" y="0"/>
                  </a:lnTo>
                  <a:lnTo>
                    <a:pt x="96926" y="7213"/>
                  </a:lnTo>
                  <a:lnTo>
                    <a:pt x="58026" y="27343"/>
                  </a:lnTo>
                  <a:lnTo>
                    <a:pt x="27343" y="58013"/>
                  </a:lnTo>
                  <a:lnTo>
                    <a:pt x="7213" y="96926"/>
                  </a:lnTo>
                  <a:lnTo>
                    <a:pt x="0" y="141732"/>
                  </a:lnTo>
                  <a:lnTo>
                    <a:pt x="0" y="708660"/>
                  </a:lnTo>
                  <a:lnTo>
                    <a:pt x="7213" y="753452"/>
                  </a:lnTo>
                  <a:lnTo>
                    <a:pt x="27343" y="792353"/>
                  </a:lnTo>
                  <a:lnTo>
                    <a:pt x="58026" y="823036"/>
                  </a:lnTo>
                  <a:lnTo>
                    <a:pt x="96926" y="843165"/>
                  </a:lnTo>
                  <a:lnTo>
                    <a:pt x="141732" y="850392"/>
                  </a:lnTo>
                  <a:lnTo>
                    <a:pt x="615721" y="850392"/>
                  </a:lnTo>
                  <a:lnTo>
                    <a:pt x="990155" y="1019175"/>
                  </a:lnTo>
                  <a:lnTo>
                    <a:pt x="949210" y="850392"/>
                  </a:lnTo>
                  <a:lnTo>
                    <a:pt x="2424684" y="850392"/>
                  </a:lnTo>
                  <a:lnTo>
                    <a:pt x="2469477" y="843165"/>
                  </a:lnTo>
                  <a:lnTo>
                    <a:pt x="2508377" y="823036"/>
                  </a:lnTo>
                  <a:lnTo>
                    <a:pt x="2539060" y="792353"/>
                  </a:lnTo>
                  <a:lnTo>
                    <a:pt x="2559189" y="753452"/>
                  </a:lnTo>
                  <a:lnTo>
                    <a:pt x="2566416" y="708660"/>
                  </a:lnTo>
                  <a:lnTo>
                    <a:pt x="2566416" y="141732"/>
                  </a:lnTo>
                  <a:close/>
                </a:path>
              </a:pathLst>
            </a:custGeom>
            <a:solidFill>
              <a:srgbClr val="92D050">
                <a:alpha val="9490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9139427" y="3590544"/>
              <a:ext cx="1892935" cy="157480"/>
            </a:xfrm>
            <a:custGeom>
              <a:avLst/>
              <a:gdLst/>
              <a:ahLst/>
              <a:cxnLst/>
              <a:rect l="l" t="t" r="r" b="b"/>
              <a:pathLst>
                <a:path w="1892934" h="157479">
                  <a:moveTo>
                    <a:pt x="1892807" y="0"/>
                  </a:moveTo>
                  <a:lnTo>
                    <a:pt x="0" y="0"/>
                  </a:lnTo>
                  <a:lnTo>
                    <a:pt x="0" y="156972"/>
                  </a:lnTo>
                  <a:lnTo>
                    <a:pt x="1892807" y="156972"/>
                  </a:lnTo>
                  <a:lnTo>
                    <a:pt x="1892807" y="0"/>
                  </a:lnTo>
                  <a:close/>
                </a:path>
              </a:pathLst>
            </a:custGeom>
            <a:solidFill>
              <a:srgbClr val="FFFF00">
                <a:alpha val="5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9122397" y="3551438"/>
            <a:ext cx="1868170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dirty="0">
                <a:latin typeface="맑은 고딕"/>
                <a:cs typeface="맑은 고딕"/>
              </a:rPr>
              <a:t>산학인재원</a:t>
            </a:r>
            <a:r>
              <a:rPr sz="1400" spc="-75" dirty="0">
                <a:latin typeface="맑은 고딕"/>
                <a:cs typeface="맑은 고딕"/>
              </a:rPr>
              <a:t> </a:t>
            </a:r>
            <a:r>
              <a:rPr sz="1400" dirty="0">
                <a:latin typeface="맑은 고딕"/>
                <a:cs typeface="맑은 고딕"/>
              </a:rPr>
              <a:t>인스타그램</a:t>
            </a:r>
            <a:endParaRPr sz="1400">
              <a:latin typeface="맑은 고딕"/>
              <a:cs typeface="맑은 고딕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901295" y="3764872"/>
            <a:ext cx="236791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latin typeface="맑은 고딕"/>
                <a:cs typeface="맑은 고딕"/>
              </a:rPr>
              <a:t>‘</a:t>
            </a:r>
            <a:r>
              <a:rPr sz="1400" dirty="0">
                <a:solidFill>
                  <a:srgbClr val="0000FF"/>
                </a:solidFill>
                <a:latin typeface="맑은 고딕"/>
                <a:cs typeface="맑은 고딕"/>
              </a:rPr>
              <a:t>팔로우</a:t>
            </a:r>
            <a:r>
              <a:rPr sz="1400" dirty="0">
                <a:latin typeface="맑은 고딕"/>
                <a:cs typeface="맑은 고딕"/>
              </a:rPr>
              <a:t>’하고</a:t>
            </a:r>
            <a:r>
              <a:rPr sz="1400" spc="-50" dirty="0">
                <a:latin typeface="맑은 고딕"/>
                <a:cs typeface="맑은 고딕"/>
              </a:rPr>
              <a:t> </a:t>
            </a:r>
            <a:r>
              <a:rPr sz="1400" dirty="0">
                <a:latin typeface="맑은 고딕"/>
                <a:cs typeface="맑은 고딕"/>
              </a:rPr>
              <a:t>다양한</a:t>
            </a:r>
            <a:r>
              <a:rPr sz="1400" spc="-40" dirty="0">
                <a:latin typeface="맑은 고딕"/>
                <a:cs typeface="맑은 고딕"/>
              </a:rPr>
              <a:t> </a:t>
            </a:r>
            <a:r>
              <a:rPr sz="1400" dirty="0">
                <a:latin typeface="맑은 고딕"/>
                <a:cs typeface="맑은 고딕"/>
              </a:rPr>
              <a:t>혜택받자</a:t>
            </a:r>
            <a:endParaRPr sz="1400">
              <a:latin typeface="맑은 고딕"/>
              <a:cs typeface="맑은 고딕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293338" y="4975445"/>
            <a:ext cx="4123054" cy="1259840"/>
          </a:xfrm>
          <a:prstGeom prst="rect">
            <a:avLst/>
          </a:prstGeom>
        </p:spPr>
        <p:txBody>
          <a:bodyPr vert="horz" wrap="square" lIns="0" tIns="1498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80"/>
              </a:spcBef>
            </a:pPr>
            <a:r>
              <a:rPr sz="1800" b="1" spc="-210" dirty="0">
                <a:solidFill>
                  <a:srgbClr val="0000FF"/>
                </a:solidFill>
                <a:latin typeface="맑은 고딕"/>
                <a:cs typeface="맑은 고딕"/>
              </a:rPr>
              <a:t>산학인재</a:t>
            </a:r>
            <a:r>
              <a:rPr sz="1800" b="1" spc="-220" dirty="0">
                <a:solidFill>
                  <a:srgbClr val="0000FF"/>
                </a:solidFill>
                <a:latin typeface="맑은 고딕"/>
                <a:cs typeface="맑은 고딕"/>
              </a:rPr>
              <a:t>원</a:t>
            </a:r>
            <a:r>
              <a:rPr sz="1800" b="1" spc="-145" dirty="0">
                <a:solidFill>
                  <a:srgbClr val="0000FF"/>
                </a:solidFill>
                <a:latin typeface="맑은 고딕"/>
                <a:cs typeface="맑은 고딕"/>
              </a:rPr>
              <a:t> </a:t>
            </a:r>
            <a:r>
              <a:rPr sz="1800" b="1" spc="-210" dirty="0">
                <a:solidFill>
                  <a:srgbClr val="0000FF"/>
                </a:solidFill>
                <a:latin typeface="맑은 고딕"/>
                <a:cs typeface="맑은 고딕"/>
              </a:rPr>
              <a:t>인스타그램</a:t>
            </a:r>
            <a:endParaRPr sz="1800">
              <a:latin typeface="맑은 고딕"/>
              <a:cs typeface="맑은 고딕"/>
            </a:endParaRPr>
          </a:p>
          <a:p>
            <a:pPr marL="12700">
              <a:lnSpc>
                <a:spcPct val="100000"/>
              </a:lnSpc>
              <a:spcBef>
                <a:spcPts val="1080"/>
              </a:spcBef>
            </a:pPr>
            <a:r>
              <a:rPr sz="1800" b="1" spc="-45" dirty="0">
                <a:solidFill>
                  <a:srgbClr val="0000FF"/>
                </a:solidFill>
                <a:latin typeface="함초롬돋움"/>
                <a:cs typeface="함초롬돋움"/>
              </a:rPr>
              <a:t>@sanaki_kmu</a:t>
            </a:r>
            <a:endParaRPr sz="1800">
              <a:latin typeface="함초롬돋움"/>
              <a:cs typeface="함초롬돋움"/>
            </a:endParaRPr>
          </a:p>
          <a:p>
            <a:pPr marL="12700">
              <a:lnSpc>
                <a:spcPct val="100000"/>
              </a:lnSpc>
              <a:spcBef>
                <a:spcPts val="1080"/>
              </a:spcBef>
            </a:pPr>
            <a:r>
              <a:rPr sz="1800" u="sng" spc="-5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맑은 고딕"/>
                <a:cs typeface="맑은 고딕"/>
                <a:hlinkClick r:id="rId4"/>
              </a:rPr>
              <a:t>https://www.instagram.com/sanaki_kmu</a:t>
            </a:r>
            <a:endParaRPr sz="1800">
              <a:latin typeface="맑은 고딕"/>
              <a:cs typeface="맑은 고딕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862583" y="5896355"/>
            <a:ext cx="668020" cy="155575"/>
          </a:xfrm>
          <a:custGeom>
            <a:avLst/>
            <a:gdLst/>
            <a:ahLst/>
            <a:cxnLst/>
            <a:rect l="l" t="t" r="r" b="b"/>
            <a:pathLst>
              <a:path w="668019" h="155575">
                <a:moveTo>
                  <a:pt x="333756" y="0"/>
                </a:moveTo>
                <a:lnTo>
                  <a:pt x="257228" y="2052"/>
                </a:lnTo>
                <a:lnTo>
                  <a:pt x="186978" y="7899"/>
                </a:lnTo>
                <a:lnTo>
                  <a:pt x="125008" y="17075"/>
                </a:lnTo>
                <a:lnTo>
                  <a:pt x="73322" y="29111"/>
                </a:lnTo>
                <a:lnTo>
                  <a:pt x="33923" y="43542"/>
                </a:lnTo>
                <a:lnTo>
                  <a:pt x="0" y="77724"/>
                </a:lnTo>
                <a:lnTo>
                  <a:pt x="8814" y="95545"/>
                </a:lnTo>
                <a:lnTo>
                  <a:pt x="73322" y="126336"/>
                </a:lnTo>
                <a:lnTo>
                  <a:pt x="125008" y="138372"/>
                </a:lnTo>
                <a:lnTo>
                  <a:pt x="186978" y="147548"/>
                </a:lnTo>
                <a:lnTo>
                  <a:pt x="257228" y="153395"/>
                </a:lnTo>
                <a:lnTo>
                  <a:pt x="333756" y="155448"/>
                </a:lnTo>
                <a:lnTo>
                  <a:pt x="410283" y="153395"/>
                </a:lnTo>
                <a:lnTo>
                  <a:pt x="480533" y="147548"/>
                </a:lnTo>
                <a:lnTo>
                  <a:pt x="542503" y="138372"/>
                </a:lnTo>
                <a:lnTo>
                  <a:pt x="594189" y="126336"/>
                </a:lnTo>
                <a:lnTo>
                  <a:pt x="633588" y="111905"/>
                </a:lnTo>
                <a:lnTo>
                  <a:pt x="667512" y="77724"/>
                </a:lnTo>
                <a:lnTo>
                  <a:pt x="658697" y="59902"/>
                </a:lnTo>
                <a:lnTo>
                  <a:pt x="594189" y="29111"/>
                </a:lnTo>
                <a:lnTo>
                  <a:pt x="542503" y="17075"/>
                </a:lnTo>
                <a:lnTo>
                  <a:pt x="480533" y="7899"/>
                </a:lnTo>
                <a:lnTo>
                  <a:pt x="410283" y="2052"/>
                </a:lnTo>
                <a:lnTo>
                  <a:pt x="333756" y="0"/>
                </a:lnTo>
                <a:close/>
              </a:path>
            </a:pathLst>
          </a:custGeom>
          <a:solidFill>
            <a:srgbClr val="FFC000">
              <a:alpha val="3411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62583" y="6129528"/>
            <a:ext cx="668020" cy="154305"/>
          </a:xfrm>
          <a:custGeom>
            <a:avLst/>
            <a:gdLst/>
            <a:ahLst/>
            <a:cxnLst/>
            <a:rect l="l" t="t" r="r" b="b"/>
            <a:pathLst>
              <a:path w="668019" h="154304">
                <a:moveTo>
                  <a:pt x="333756" y="0"/>
                </a:moveTo>
                <a:lnTo>
                  <a:pt x="257228" y="2032"/>
                </a:lnTo>
                <a:lnTo>
                  <a:pt x="186978" y="7822"/>
                </a:lnTo>
                <a:lnTo>
                  <a:pt x="125008" y="16907"/>
                </a:lnTo>
                <a:lnTo>
                  <a:pt x="73322" y="28825"/>
                </a:lnTo>
                <a:lnTo>
                  <a:pt x="33923" y="43115"/>
                </a:lnTo>
                <a:lnTo>
                  <a:pt x="0" y="76962"/>
                </a:lnTo>
                <a:lnTo>
                  <a:pt x="8814" y="94609"/>
                </a:lnTo>
                <a:lnTo>
                  <a:pt x="73322" y="125098"/>
                </a:lnTo>
                <a:lnTo>
                  <a:pt x="125008" y="137016"/>
                </a:lnTo>
                <a:lnTo>
                  <a:pt x="186978" y="146101"/>
                </a:lnTo>
                <a:lnTo>
                  <a:pt x="257228" y="151891"/>
                </a:lnTo>
                <a:lnTo>
                  <a:pt x="333756" y="153924"/>
                </a:lnTo>
                <a:lnTo>
                  <a:pt x="410283" y="151891"/>
                </a:lnTo>
                <a:lnTo>
                  <a:pt x="480533" y="146101"/>
                </a:lnTo>
                <a:lnTo>
                  <a:pt x="542503" y="137016"/>
                </a:lnTo>
                <a:lnTo>
                  <a:pt x="594189" y="125098"/>
                </a:lnTo>
                <a:lnTo>
                  <a:pt x="633588" y="110808"/>
                </a:lnTo>
                <a:lnTo>
                  <a:pt x="667512" y="76962"/>
                </a:lnTo>
                <a:lnTo>
                  <a:pt x="658697" y="59314"/>
                </a:lnTo>
                <a:lnTo>
                  <a:pt x="594189" y="28825"/>
                </a:lnTo>
                <a:lnTo>
                  <a:pt x="542503" y="16907"/>
                </a:lnTo>
                <a:lnTo>
                  <a:pt x="480533" y="7822"/>
                </a:lnTo>
                <a:lnTo>
                  <a:pt x="410283" y="2032"/>
                </a:lnTo>
                <a:lnTo>
                  <a:pt x="333756" y="0"/>
                </a:lnTo>
                <a:close/>
              </a:path>
            </a:pathLst>
          </a:custGeom>
          <a:solidFill>
            <a:srgbClr val="FFC000">
              <a:alpha val="3411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914872" y="5925125"/>
            <a:ext cx="4049395" cy="452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41985" algn="l"/>
              </a:tabLst>
            </a:pPr>
            <a:r>
              <a:rPr sz="1400" b="1" spc="-160" dirty="0">
                <a:latin typeface="맑은 고딕"/>
                <a:cs typeface="맑은 고딕"/>
              </a:rPr>
              <a:t>학기중	</a:t>
            </a:r>
            <a:r>
              <a:rPr sz="1400" spc="25" dirty="0">
                <a:solidFill>
                  <a:srgbClr val="0000FF"/>
                </a:solidFill>
                <a:latin typeface="휴먼옛체"/>
                <a:cs typeface="휴먼옛체"/>
              </a:rPr>
              <a:t>08:30</a:t>
            </a:r>
            <a:r>
              <a:rPr sz="1400" spc="-160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sz="1400" spc="25" dirty="0">
                <a:solidFill>
                  <a:srgbClr val="0000FF"/>
                </a:solidFill>
                <a:latin typeface="휴먼옛체"/>
                <a:cs typeface="휴먼옛체"/>
              </a:rPr>
              <a:t>~</a:t>
            </a:r>
            <a:r>
              <a:rPr sz="1400" spc="-160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sz="1400" spc="25" dirty="0">
                <a:solidFill>
                  <a:srgbClr val="0000FF"/>
                </a:solidFill>
                <a:latin typeface="휴먼옛체"/>
                <a:cs typeface="휴먼옛체"/>
              </a:rPr>
              <a:t>17:30</a:t>
            </a:r>
            <a:r>
              <a:rPr sz="1400" spc="-160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sz="1400" spc="-140" dirty="0">
                <a:latin typeface="휴먼옛체"/>
                <a:cs typeface="휴먼옛체"/>
              </a:rPr>
              <a:t>(</a:t>
            </a:r>
            <a:r>
              <a:rPr sz="1400" spc="-140" dirty="0">
                <a:latin typeface="HY목각파임B"/>
                <a:cs typeface="HY목각파임B"/>
              </a:rPr>
              <a:t>점심시간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25" dirty="0">
                <a:latin typeface="휴먼옛체"/>
                <a:cs typeface="휴먼옛체"/>
              </a:rPr>
              <a:t>12:00</a:t>
            </a:r>
            <a:r>
              <a:rPr sz="1400" spc="-160" dirty="0">
                <a:latin typeface="휴먼옛체"/>
                <a:cs typeface="휴먼옛체"/>
              </a:rPr>
              <a:t> </a:t>
            </a:r>
            <a:r>
              <a:rPr sz="1400" spc="25" dirty="0">
                <a:latin typeface="휴먼옛체"/>
                <a:cs typeface="휴먼옛체"/>
              </a:rPr>
              <a:t>~</a:t>
            </a:r>
            <a:r>
              <a:rPr sz="1400" spc="-160" dirty="0">
                <a:latin typeface="휴먼옛체"/>
                <a:cs typeface="휴먼옛체"/>
              </a:rPr>
              <a:t> </a:t>
            </a:r>
            <a:r>
              <a:rPr sz="1400" spc="25" dirty="0">
                <a:latin typeface="휴먼옛체"/>
                <a:cs typeface="휴먼옛체"/>
              </a:rPr>
              <a:t>13:00</a:t>
            </a:r>
            <a:r>
              <a:rPr sz="1400" spc="-160" dirty="0">
                <a:latin typeface="휴먼옛체"/>
                <a:cs typeface="휴먼옛체"/>
              </a:rPr>
              <a:t> </a:t>
            </a:r>
            <a:r>
              <a:rPr sz="1400" spc="-120" dirty="0">
                <a:latin typeface="HY목각파임B"/>
                <a:cs typeface="HY목각파임B"/>
              </a:rPr>
              <a:t>제외</a:t>
            </a:r>
            <a:r>
              <a:rPr sz="1400" spc="-120" dirty="0">
                <a:latin typeface="휴먼옛체"/>
                <a:cs typeface="휴먼옛체"/>
              </a:rPr>
              <a:t>)</a:t>
            </a:r>
            <a:endParaRPr sz="1400">
              <a:latin typeface="휴먼옛체"/>
              <a:cs typeface="휴먼옛체"/>
            </a:endParaRPr>
          </a:p>
          <a:p>
            <a:pPr marL="12700">
              <a:lnSpc>
                <a:spcPct val="100000"/>
              </a:lnSpc>
              <a:tabLst>
                <a:tab pos="641985" algn="l"/>
              </a:tabLst>
            </a:pPr>
            <a:r>
              <a:rPr sz="1400" b="1" spc="-160" dirty="0">
                <a:latin typeface="맑은 고딕"/>
                <a:cs typeface="맑은 고딕"/>
              </a:rPr>
              <a:t>방학중	</a:t>
            </a:r>
            <a:r>
              <a:rPr sz="1400" spc="25" dirty="0">
                <a:solidFill>
                  <a:srgbClr val="0000FF"/>
                </a:solidFill>
                <a:latin typeface="휴먼옛체"/>
                <a:cs typeface="휴먼옛체"/>
              </a:rPr>
              <a:t>09:30</a:t>
            </a:r>
            <a:r>
              <a:rPr sz="1400" spc="-160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sz="1400" spc="25" dirty="0">
                <a:solidFill>
                  <a:srgbClr val="0000FF"/>
                </a:solidFill>
                <a:latin typeface="휴먼옛체"/>
                <a:cs typeface="휴먼옛체"/>
              </a:rPr>
              <a:t>~</a:t>
            </a:r>
            <a:r>
              <a:rPr sz="1400" spc="-160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sz="1400" spc="25" dirty="0">
                <a:solidFill>
                  <a:srgbClr val="0000FF"/>
                </a:solidFill>
                <a:latin typeface="휴먼옛체"/>
                <a:cs typeface="휴먼옛체"/>
              </a:rPr>
              <a:t>16:30</a:t>
            </a:r>
            <a:r>
              <a:rPr sz="1400" spc="-160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sz="1400" spc="-140" dirty="0">
                <a:latin typeface="휴먼옛체"/>
                <a:cs typeface="휴먼옛체"/>
              </a:rPr>
              <a:t>(</a:t>
            </a:r>
            <a:r>
              <a:rPr sz="1400" spc="-140" dirty="0">
                <a:latin typeface="HY목각파임B"/>
                <a:cs typeface="HY목각파임B"/>
              </a:rPr>
              <a:t>점심시간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25" dirty="0">
                <a:latin typeface="휴먼옛체"/>
                <a:cs typeface="휴먼옛체"/>
              </a:rPr>
              <a:t>12:00</a:t>
            </a:r>
            <a:r>
              <a:rPr sz="1400" spc="-160" dirty="0">
                <a:latin typeface="휴먼옛체"/>
                <a:cs typeface="휴먼옛체"/>
              </a:rPr>
              <a:t> </a:t>
            </a:r>
            <a:r>
              <a:rPr sz="1400" spc="25" dirty="0">
                <a:latin typeface="휴먼옛체"/>
                <a:cs typeface="휴먼옛체"/>
              </a:rPr>
              <a:t>~</a:t>
            </a:r>
            <a:r>
              <a:rPr sz="1400" spc="-160" dirty="0">
                <a:latin typeface="휴먼옛체"/>
                <a:cs typeface="휴먼옛체"/>
              </a:rPr>
              <a:t> </a:t>
            </a:r>
            <a:r>
              <a:rPr sz="1400" spc="25" dirty="0">
                <a:latin typeface="휴먼옛체"/>
                <a:cs typeface="휴먼옛체"/>
              </a:rPr>
              <a:t>13:00</a:t>
            </a:r>
            <a:r>
              <a:rPr sz="1400" spc="-160" dirty="0">
                <a:latin typeface="휴먼옛체"/>
                <a:cs typeface="휴먼옛체"/>
              </a:rPr>
              <a:t> </a:t>
            </a:r>
            <a:r>
              <a:rPr sz="1400" spc="-120" dirty="0">
                <a:latin typeface="HY목각파임B"/>
                <a:cs typeface="HY목각파임B"/>
              </a:rPr>
              <a:t>제외</a:t>
            </a:r>
            <a:r>
              <a:rPr sz="1400" spc="-120" dirty="0">
                <a:latin typeface="휴먼옛체"/>
                <a:cs typeface="휴먼옛체"/>
              </a:rPr>
              <a:t>)</a:t>
            </a:r>
            <a:endParaRPr sz="1400">
              <a:latin typeface="휴먼옛체"/>
              <a:cs typeface="휴먼옛체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513377" y="376250"/>
            <a:ext cx="315595" cy="391426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635466" y="5313807"/>
            <a:ext cx="1308248" cy="1367027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45440" y="366670"/>
            <a:ext cx="270637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90" dirty="0">
                <a:latin typeface="휴먼둥근헤드라인"/>
                <a:cs typeface="휴먼둥근헤드라인"/>
              </a:rPr>
              <a:t>교육과정</a:t>
            </a:r>
            <a:r>
              <a:rPr sz="2400" spc="-50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소개</a:t>
            </a:r>
            <a:r>
              <a:rPr sz="2400" spc="-49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및</a:t>
            </a:r>
            <a:r>
              <a:rPr sz="2400" spc="-50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장점</a:t>
            </a:r>
            <a:endParaRPr sz="2400">
              <a:latin typeface="휴먼둥근헤드라인"/>
              <a:cs typeface="휴먼둥근헤드라인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66700" y="807719"/>
            <a:ext cx="11146790" cy="68580"/>
          </a:xfrm>
          <a:custGeom>
            <a:avLst/>
            <a:gdLst/>
            <a:ahLst/>
            <a:cxnLst/>
            <a:rect l="l" t="t" r="r" b="b"/>
            <a:pathLst>
              <a:path w="11146790" h="68580">
                <a:moveTo>
                  <a:pt x="11146536" y="0"/>
                </a:moveTo>
                <a:lnTo>
                  <a:pt x="0" y="0"/>
                </a:lnTo>
                <a:lnTo>
                  <a:pt x="0" y="68579"/>
                </a:lnTo>
                <a:lnTo>
                  <a:pt x="11146536" y="68579"/>
                </a:lnTo>
                <a:lnTo>
                  <a:pt x="11146536" y="0"/>
                </a:lnTo>
                <a:close/>
              </a:path>
            </a:pathLst>
          </a:custGeom>
          <a:solidFill>
            <a:srgbClr val="FF4F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732860" y="1081363"/>
            <a:ext cx="8690610" cy="1534160"/>
          </a:xfrm>
          <a:prstGeom prst="rect">
            <a:avLst/>
          </a:prstGeom>
        </p:spPr>
        <p:txBody>
          <a:bodyPr vert="horz" wrap="square" lIns="0" tIns="170180" rIns="0" bIns="0" rtlCol="0">
            <a:spAutoFit/>
          </a:bodyPr>
          <a:lstStyle/>
          <a:p>
            <a:pPr marL="2574290">
              <a:lnSpc>
                <a:spcPct val="100000"/>
              </a:lnSpc>
              <a:spcBef>
                <a:spcPts val="1340"/>
              </a:spcBef>
            </a:pPr>
            <a:r>
              <a:rPr sz="2800" u="heavy" spc="-340" dirty="0">
                <a:solidFill>
                  <a:srgbClr val="4AAE50"/>
                </a:solidFill>
                <a:uFill>
                  <a:solidFill>
                    <a:srgbClr val="4AAE50"/>
                  </a:solidFill>
                </a:uFill>
                <a:latin typeface="휴먼둥근헤드라인"/>
                <a:cs typeface="휴먼둥근헤드라인"/>
              </a:rPr>
              <a:t>현장실습학기제</a:t>
            </a:r>
            <a:r>
              <a:rPr sz="2800" u="heavy" spc="-565" dirty="0">
                <a:solidFill>
                  <a:srgbClr val="4AAE50"/>
                </a:solidFill>
                <a:uFill>
                  <a:solidFill>
                    <a:srgbClr val="4AAE50"/>
                  </a:solidFill>
                </a:uFill>
                <a:latin typeface="휴먼둥근헤드라인"/>
                <a:cs typeface="휴먼둥근헤드라인"/>
              </a:rPr>
              <a:t> </a:t>
            </a:r>
            <a:r>
              <a:rPr sz="2800" u="heavy" spc="-340" dirty="0">
                <a:solidFill>
                  <a:srgbClr val="4AAE50"/>
                </a:solidFill>
                <a:uFill>
                  <a:solidFill>
                    <a:srgbClr val="4AAE50"/>
                  </a:solidFill>
                </a:uFill>
                <a:latin typeface="휴먼둥근헤드라인"/>
                <a:cs typeface="휴먼둥근헤드라인"/>
              </a:rPr>
              <a:t>란</a:t>
            </a:r>
            <a:r>
              <a:rPr sz="2800" u="heavy" spc="70" dirty="0">
                <a:solidFill>
                  <a:srgbClr val="4AAE50"/>
                </a:solidFill>
                <a:uFill>
                  <a:solidFill>
                    <a:srgbClr val="4AAE50"/>
                  </a:solidFill>
                </a:uFill>
                <a:latin typeface="휴먼옛체"/>
                <a:cs typeface="휴먼옛체"/>
              </a:rPr>
              <a:t>?</a:t>
            </a:r>
            <a:endParaRPr sz="2800" dirty="0">
              <a:latin typeface="휴먼옛체"/>
              <a:cs typeface="휴먼옛체"/>
            </a:endParaRPr>
          </a:p>
          <a:p>
            <a:pPr marL="12700" marR="5080" algn="ctr">
              <a:lnSpc>
                <a:spcPct val="100000"/>
              </a:lnSpc>
              <a:spcBef>
                <a:spcPts val="800"/>
              </a:spcBef>
            </a:pPr>
            <a:r>
              <a:rPr sz="1800" spc="-220" dirty="0">
                <a:latin typeface="HY목각파임B"/>
                <a:cs typeface="HY목각파임B"/>
              </a:rPr>
              <a:t>학생들이</a:t>
            </a:r>
            <a:r>
              <a:rPr sz="1800" spc="-55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재학</a:t>
            </a:r>
            <a:r>
              <a:rPr sz="1800" spc="-7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중</a:t>
            </a:r>
            <a:r>
              <a:rPr sz="1800" spc="-7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일정기간동안</a:t>
            </a:r>
            <a:r>
              <a:rPr sz="1800" spc="-40" dirty="0">
                <a:latin typeface="HY목각파임B"/>
                <a:cs typeface="HY목각파임B"/>
              </a:rPr>
              <a:t> </a:t>
            </a:r>
            <a:r>
              <a:rPr sz="1800" spc="-180" dirty="0">
                <a:latin typeface="HY목각파임B"/>
                <a:cs typeface="HY목각파임B"/>
              </a:rPr>
              <a:t>기업</a:t>
            </a:r>
            <a:r>
              <a:rPr sz="1800" spc="-180" dirty="0">
                <a:latin typeface="휴먼옛체"/>
                <a:cs typeface="휴먼옛체"/>
              </a:rPr>
              <a:t>(</a:t>
            </a:r>
            <a:r>
              <a:rPr sz="1800" spc="-180" dirty="0">
                <a:latin typeface="HY목각파임B"/>
                <a:cs typeface="HY목각파임B"/>
              </a:rPr>
              <a:t>기관</a:t>
            </a:r>
            <a:r>
              <a:rPr sz="1800" spc="-180" dirty="0">
                <a:latin typeface="휴먼옛체"/>
                <a:cs typeface="휴먼옛체"/>
              </a:rPr>
              <a:t>)</a:t>
            </a:r>
            <a:r>
              <a:rPr sz="1800" spc="-180" dirty="0">
                <a:latin typeface="HY목각파임B"/>
                <a:cs typeface="HY목각파임B"/>
              </a:rPr>
              <a:t>에서의</a:t>
            </a:r>
            <a:r>
              <a:rPr sz="1800" spc="-55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실습활동을</a:t>
            </a:r>
            <a:r>
              <a:rPr sz="1800" spc="-45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통하여</a:t>
            </a:r>
            <a:r>
              <a:rPr sz="1800" spc="-7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산업현장을</a:t>
            </a:r>
            <a:r>
              <a:rPr sz="1800" spc="-5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직접</a:t>
            </a:r>
            <a:r>
              <a:rPr sz="1800" spc="-55" dirty="0">
                <a:latin typeface="HY목각파임B"/>
                <a:cs typeface="HY목각파임B"/>
              </a:rPr>
              <a:t> </a:t>
            </a:r>
            <a:r>
              <a:rPr sz="1800" spc="-180" dirty="0">
                <a:latin typeface="HY목각파임B"/>
                <a:cs typeface="HY목각파임B"/>
              </a:rPr>
              <a:t>체험하고</a:t>
            </a:r>
            <a:r>
              <a:rPr sz="1800" spc="-180" dirty="0">
                <a:latin typeface="휴먼옛체"/>
                <a:cs typeface="휴먼옛체"/>
              </a:rPr>
              <a:t>, </a:t>
            </a:r>
            <a:r>
              <a:rPr sz="1800" spc="-705" dirty="0">
                <a:latin typeface="휴먼옛체"/>
                <a:cs typeface="휴먼옛체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기업에서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요구하는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전문지식을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습득하도록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함으로써</a:t>
            </a:r>
            <a:endParaRPr sz="1800" dirty="0">
              <a:latin typeface="HY목각파임B"/>
              <a:cs typeface="HY목각파임B"/>
            </a:endParaRPr>
          </a:p>
          <a:p>
            <a:pPr algn="ctr">
              <a:lnSpc>
                <a:spcPct val="100000"/>
              </a:lnSpc>
            </a:pPr>
            <a:r>
              <a:rPr sz="1800" spc="-220" dirty="0">
                <a:solidFill>
                  <a:srgbClr val="4AAE50"/>
                </a:solidFill>
                <a:latin typeface="HY목각파임B"/>
                <a:cs typeface="HY목각파임B"/>
              </a:rPr>
              <a:t>졸업</a:t>
            </a:r>
            <a:r>
              <a:rPr sz="1800" spc="-75" dirty="0">
                <a:solidFill>
                  <a:srgbClr val="4AAE50"/>
                </a:solidFill>
                <a:latin typeface="HY목각파임B"/>
                <a:cs typeface="HY목각파임B"/>
              </a:rPr>
              <a:t> </a:t>
            </a:r>
            <a:r>
              <a:rPr sz="1800" spc="-220" dirty="0">
                <a:solidFill>
                  <a:srgbClr val="4AAE50"/>
                </a:solidFill>
                <a:latin typeface="HY목각파임B"/>
                <a:cs typeface="HY목각파임B"/>
              </a:rPr>
              <a:t>전</a:t>
            </a:r>
            <a:r>
              <a:rPr sz="1800" spc="-75" dirty="0">
                <a:solidFill>
                  <a:srgbClr val="4AAE50"/>
                </a:solidFill>
                <a:latin typeface="HY목각파임B"/>
                <a:cs typeface="HY목각파임B"/>
              </a:rPr>
              <a:t> </a:t>
            </a:r>
            <a:r>
              <a:rPr sz="1800" spc="-220" dirty="0">
                <a:solidFill>
                  <a:srgbClr val="4AAE50"/>
                </a:solidFill>
                <a:latin typeface="HY목각파임B"/>
                <a:cs typeface="HY목각파임B"/>
              </a:rPr>
              <a:t>취업진로</a:t>
            </a:r>
            <a:r>
              <a:rPr sz="1800" spc="-55" dirty="0">
                <a:solidFill>
                  <a:srgbClr val="4AAE50"/>
                </a:solidFill>
                <a:latin typeface="HY목각파임B"/>
                <a:cs typeface="HY목각파임B"/>
              </a:rPr>
              <a:t> </a:t>
            </a:r>
            <a:r>
              <a:rPr sz="1800" spc="-220" dirty="0">
                <a:solidFill>
                  <a:srgbClr val="4AAE50"/>
                </a:solidFill>
                <a:latin typeface="HY목각파임B"/>
                <a:cs typeface="HY목각파임B"/>
              </a:rPr>
              <a:t>설정에</a:t>
            </a:r>
            <a:r>
              <a:rPr sz="1800" spc="-60" dirty="0">
                <a:solidFill>
                  <a:srgbClr val="4AAE50"/>
                </a:solidFill>
                <a:latin typeface="HY목각파임B"/>
                <a:cs typeface="HY목각파임B"/>
              </a:rPr>
              <a:t> </a:t>
            </a:r>
            <a:r>
              <a:rPr sz="1800" spc="-220" dirty="0">
                <a:solidFill>
                  <a:srgbClr val="4AAE50"/>
                </a:solidFill>
                <a:latin typeface="HY목각파임B"/>
                <a:cs typeface="HY목각파임B"/>
              </a:rPr>
              <a:t>도움을</a:t>
            </a:r>
            <a:r>
              <a:rPr sz="1800" spc="-60" dirty="0">
                <a:solidFill>
                  <a:srgbClr val="4AAE50"/>
                </a:solidFill>
                <a:latin typeface="HY목각파임B"/>
                <a:cs typeface="HY목각파임B"/>
              </a:rPr>
              <a:t> </a:t>
            </a:r>
            <a:r>
              <a:rPr sz="1800" spc="-220" dirty="0">
                <a:solidFill>
                  <a:srgbClr val="4AAE50"/>
                </a:solidFill>
                <a:latin typeface="HY목각파임B"/>
                <a:cs typeface="HY목각파임B"/>
              </a:rPr>
              <a:t>주고자</a:t>
            </a:r>
            <a:r>
              <a:rPr sz="1800" spc="-70" dirty="0">
                <a:solidFill>
                  <a:srgbClr val="4AAE50"/>
                </a:solidFill>
                <a:latin typeface="HY목각파임B"/>
                <a:cs typeface="HY목각파임B"/>
              </a:rPr>
              <a:t> </a:t>
            </a:r>
            <a:r>
              <a:rPr sz="1800" spc="-220" dirty="0">
                <a:solidFill>
                  <a:srgbClr val="4AAE50"/>
                </a:solidFill>
                <a:latin typeface="HY목각파임B"/>
                <a:cs typeface="HY목각파임B"/>
              </a:rPr>
              <a:t>하는</a:t>
            </a:r>
            <a:r>
              <a:rPr sz="1800" spc="-60" dirty="0">
                <a:solidFill>
                  <a:srgbClr val="4AAE50"/>
                </a:solidFill>
                <a:latin typeface="HY목각파임B"/>
                <a:cs typeface="HY목각파임B"/>
              </a:rPr>
              <a:t> </a:t>
            </a:r>
            <a:r>
              <a:rPr sz="1800" spc="-220" dirty="0">
                <a:solidFill>
                  <a:srgbClr val="4AAE50"/>
                </a:solidFill>
                <a:latin typeface="HY목각파임B"/>
                <a:cs typeface="HY목각파임B"/>
              </a:rPr>
              <a:t>산학맞춤식</a:t>
            </a:r>
            <a:r>
              <a:rPr sz="1800" spc="-60" dirty="0">
                <a:solidFill>
                  <a:srgbClr val="4AAE50"/>
                </a:solidFill>
                <a:latin typeface="HY목각파임B"/>
                <a:cs typeface="HY목각파임B"/>
              </a:rPr>
              <a:t> </a:t>
            </a:r>
            <a:r>
              <a:rPr sz="1800" spc="-220" dirty="0">
                <a:solidFill>
                  <a:srgbClr val="4AAE50"/>
                </a:solidFill>
                <a:latin typeface="HY목각파임B"/>
                <a:cs typeface="HY목각파임B"/>
              </a:rPr>
              <a:t>교육과정</a:t>
            </a:r>
            <a:r>
              <a:rPr sz="1800" spc="-55" dirty="0">
                <a:solidFill>
                  <a:srgbClr val="4AAE50"/>
                </a:solidFill>
                <a:latin typeface="HY목각파임B"/>
                <a:cs typeface="HY목각파임B"/>
              </a:rPr>
              <a:t> </a:t>
            </a:r>
            <a:r>
              <a:rPr sz="1800" spc="-170" dirty="0">
                <a:latin typeface="HY목각파임B"/>
                <a:cs typeface="HY목각파임B"/>
              </a:rPr>
              <a:t>입니다</a:t>
            </a:r>
            <a:r>
              <a:rPr sz="1800" spc="-170" dirty="0">
                <a:latin typeface="휴먼옛체"/>
                <a:cs typeface="휴먼옛체"/>
              </a:rPr>
              <a:t>.</a:t>
            </a:r>
            <a:endParaRPr sz="1800" dirty="0">
              <a:latin typeface="휴먼옛체"/>
              <a:cs typeface="휴먼옛체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929639" y="3010661"/>
            <a:ext cx="9545320" cy="3352800"/>
            <a:chOff x="929639" y="3010661"/>
            <a:chExt cx="9545320" cy="3352800"/>
          </a:xfrm>
        </p:grpSpPr>
        <p:sp>
          <p:nvSpPr>
            <p:cNvPr id="8" name="object 8"/>
            <p:cNvSpPr/>
            <p:nvPr/>
          </p:nvSpPr>
          <p:spPr>
            <a:xfrm>
              <a:off x="5546598" y="3010661"/>
              <a:ext cx="0" cy="3352800"/>
            </a:xfrm>
            <a:custGeom>
              <a:avLst/>
              <a:gdLst/>
              <a:ahLst/>
              <a:cxnLst/>
              <a:rect l="l" t="t" r="r" b="b"/>
              <a:pathLst>
                <a:path h="3352800">
                  <a:moveTo>
                    <a:pt x="0" y="2237232"/>
                  </a:moveTo>
                  <a:lnTo>
                    <a:pt x="0" y="3352800"/>
                  </a:lnTo>
                </a:path>
                <a:path h="3352800">
                  <a:moveTo>
                    <a:pt x="0" y="0"/>
                  </a:moveTo>
                  <a:lnTo>
                    <a:pt x="0" y="1141476"/>
                  </a:lnTo>
                </a:path>
              </a:pathLst>
            </a:custGeom>
            <a:ln w="28955">
              <a:solidFill>
                <a:srgbClr val="40404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944117" y="4642866"/>
              <a:ext cx="9516745" cy="57150"/>
            </a:xfrm>
            <a:custGeom>
              <a:avLst/>
              <a:gdLst/>
              <a:ahLst/>
              <a:cxnLst/>
              <a:rect l="l" t="t" r="r" b="b"/>
              <a:pathLst>
                <a:path w="9516745" h="57150">
                  <a:moveTo>
                    <a:pt x="0" y="57149"/>
                  </a:moveTo>
                  <a:lnTo>
                    <a:pt x="9516148" y="0"/>
                  </a:lnTo>
                </a:path>
              </a:pathLst>
            </a:custGeom>
            <a:ln w="28956">
              <a:solidFill>
                <a:srgbClr val="40404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4295393" y="4152137"/>
              <a:ext cx="2501265" cy="1096010"/>
            </a:xfrm>
            <a:custGeom>
              <a:avLst/>
              <a:gdLst/>
              <a:ahLst/>
              <a:cxnLst/>
              <a:rect l="l" t="t" r="r" b="b"/>
              <a:pathLst>
                <a:path w="2501265" h="1096010">
                  <a:moveTo>
                    <a:pt x="2500883" y="0"/>
                  </a:moveTo>
                  <a:lnTo>
                    <a:pt x="0" y="0"/>
                  </a:lnTo>
                  <a:lnTo>
                    <a:pt x="0" y="1095756"/>
                  </a:lnTo>
                  <a:lnTo>
                    <a:pt x="2500883" y="1095756"/>
                  </a:lnTo>
                  <a:lnTo>
                    <a:pt x="2500883" y="0"/>
                  </a:lnTo>
                  <a:close/>
                </a:path>
              </a:pathLst>
            </a:custGeom>
            <a:solidFill>
              <a:srgbClr val="F7933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4295393" y="4152137"/>
              <a:ext cx="2501265" cy="1096010"/>
            </a:xfrm>
            <a:custGeom>
              <a:avLst/>
              <a:gdLst/>
              <a:ahLst/>
              <a:cxnLst/>
              <a:rect l="l" t="t" r="r" b="b"/>
              <a:pathLst>
                <a:path w="2501265" h="1096010">
                  <a:moveTo>
                    <a:pt x="0" y="0"/>
                  </a:moveTo>
                  <a:lnTo>
                    <a:pt x="2500883" y="0"/>
                  </a:lnTo>
                  <a:lnTo>
                    <a:pt x="2500883" y="1095756"/>
                  </a:lnTo>
                  <a:lnTo>
                    <a:pt x="0" y="1095756"/>
                  </a:lnTo>
                  <a:lnTo>
                    <a:pt x="0" y="0"/>
                  </a:lnTo>
                  <a:close/>
                </a:path>
              </a:pathLst>
            </a:custGeom>
            <a:ln w="198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4295394" y="4152138"/>
            <a:ext cx="2501265" cy="1096010"/>
          </a:xfrm>
          <a:prstGeom prst="rect">
            <a:avLst/>
          </a:prstGeom>
        </p:spPr>
        <p:txBody>
          <a:bodyPr vert="horz" wrap="square" lIns="0" tIns="317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25"/>
              </a:spcBef>
            </a:pPr>
            <a:endParaRPr sz="2200">
              <a:latin typeface="Times New Roman"/>
              <a:cs typeface="Times New Roman"/>
            </a:endParaRPr>
          </a:p>
          <a:p>
            <a:pPr marL="273685">
              <a:lnSpc>
                <a:spcPct val="100000"/>
              </a:lnSpc>
            </a:pPr>
            <a:r>
              <a:rPr sz="2400" spc="-290" dirty="0">
                <a:solidFill>
                  <a:srgbClr val="FFFFFF"/>
                </a:solidFill>
                <a:latin typeface="휴먼둥근헤드라인"/>
                <a:cs typeface="휴먼둥근헤드라인"/>
              </a:rPr>
              <a:t>현장실습의</a:t>
            </a:r>
            <a:r>
              <a:rPr sz="2400" spc="-495" dirty="0">
                <a:solidFill>
                  <a:srgbClr val="FFFFFF"/>
                </a:solidFill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solidFill>
                  <a:srgbClr val="FFFFFF"/>
                </a:solidFill>
                <a:latin typeface="휴먼둥근헤드라인"/>
                <a:cs typeface="휴먼둥근헤드라인"/>
              </a:rPr>
              <a:t>장점</a:t>
            </a:r>
            <a:endParaRPr sz="2400">
              <a:latin typeface="휴먼둥근헤드라인"/>
              <a:cs typeface="휴먼둥근헤드라인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6015894" y="6492395"/>
            <a:ext cx="173355" cy="228600"/>
          </a:xfrm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37465">
              <a:lnSpc>
                <a:spcPct val="100000"/>
              </a:lnSpc>
              <a:spcBef>
                <a:spcPts val="204"/>
              </a:spcBef>
            </a:pPr>
            <a:fld id="{81D60167-4931-47E6-BA6A-407CBD079E47}" type="slidenum">
              <a:rPr sz="1200" dirty="0">
                <a:solidFill>
                  <a:srgbClr val="888888"/>
                </a:solidFill>
                <a:latin typeface="맑은 고딕"/>
                <a:cs typeface="맑은 고딕"/>
              </a:rPr>
              <a:t>2</a:t>
            </a:fld>
            <a:endParaRPr sz="1200">
              <a:latin typeface="맑은 고딕"/>
              <a:cs typeface="맑은 고딕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545880" y="3160843"/>
            <a:ext cx="2241550" cy="11887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u="heavy" spc="-330" dirty="0">
                <a:uFill>
                  <a:solidFill>
                    <a:srgbClr val="000000"/>
                  </a:solidFill>
                </a:uFill>
                <a:latin typeface="맑은 고딕"/>
                <a:cs typeface="맑은 고딕"/>
              </a:rPr>
              <a:t>진로탐색</a:t>
            </a:r>
            <a:endParaRPr sz="2800">
              <a:latin typeface="맑은 고딕"/>
              <a:cs typeface="맑은 고딕"/>
            </a:endParaRPr>
          </a:p>
          <a:p>
            <a:pPr marL="12700" marR="5080">
              <a:lnSpc>
                <a:spcPct val="100000"/>
              </a:lnSpc>
              <a:spcBef>
                <a:spcPts val="1480"/>
              </a:spcBef>
            </a:pPr>
            <a:r>
              <a:rPr sz="1800" spc="-220" dirty="0">
                <a:latin typeface="HY목각파임B"/>
                <a:cs typeface="HY목각파임B"/>
              </a:rPr>
              <a:t>재학</a:t>
            </a:r>
            <a:r>
              <a:rPr sz="1800" spc="-75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중</a:t>
            </a:r>
            <a:r>
              <a:rPr sz="1800" spc="-75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미리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160" dirty="0">
                <a:latin typeface="HY목각파임B"/>
                <a:cs typeface="HY목각파임B"/>
              </a:rPr>
              <a:t>다양한  </a:t>
            </a:r>
            <a:r>
              <a:rPr sz="1800" spc="-220" dirty="0">
                <a:solidFill>
                  <a:srgbClr val="0000FF"/>
                </a:solidFill>
                <a:latin typeface="HY목각파임B"/>
                <a:cs typeface="HY목각파임B"/>
              </a:rPr>
              <a:t>산업체</a:t>
            </a:r>
            <a:r>
              <a:rPr sz="1800" spc="-60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800" spc="-220" dirty="0">
                <a:solidFill>
                  <a:srgbClr val="0000FF"/>
                </a:solidFill>
                <a:latin typeface="HY목각파임B"/>
                <a:cs typeface="HY목각파임B"/>
              </a:rPr>
              <a:t>실무</a:t>
            </a:r>
            <a:r>
              <a:rPr sz="1800" spc="-75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800" spc="-220" dirty="0">
                <a:solidFill>
                  <a:srgbClr val="0000FF"/>
                </a:solidFill>
                <a:latin typeface="HY목각파임B"/>
                <a:cs typeface="HY목각파임B"/>
              </a:rPr>
              <a:t>환경을</a:t>
            </a:r>
            <a:r>
              <a:rPr sz="1800" spc="-60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800" spc="-220" dirty="0">
                <a:solidFill>
                  <a:srgbClr val="0000FF"/>
                </a:solidFill>
                <a:latin typeface="HY목각파임B"/>
                <a:cs typeface="HY목각파임B"/>
              </a:rPr>
              <a:t>체험</a:t>
            </a:r>
            <a:endParaRPr sz="1800">
              <a:latin typeface="HY목각파임B"/>
              <a:cs typeface="HY목각파임B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934303" y="3156525"/>
            <a:ext cx="3114675" cy="11887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845945">
              <a:lnSpc>
                <a:spcPct val="100000"/>
              </a:lnSpc>
              <a:spcBef>
                <a:spcPts val="95"/>
              </a:spcBef>
            </a:pPr>
            <a:r>
              <a:rPr sz="2800" b="1" u="heavy" spc="-330" dirty="0">
                <a:uFill>
                  <a:solidFill>
                    <a:srgbClr val="000000"/>
                  </a:solidFill>
                </a:uFill>
                <a:latin typeface="맑은 고딕"/>
                <a:cs typeface="맑은 고딕"/>
              </a:rPr>
              <a:t>학점이수</a:t>
            </a:r>
            <a:endParaRPr sz="2800">
              <a:latin typeface="맑은 고딕"/>
              <a:cs typeface="맑은 고딕"/>
            </a:endParaRPr>
          </a:p>
          <a:p>
            <a:pPr marL="403860" marR="5080" indent="-391795">
              <a:lnSpc>
                <a:spcPct val="100000"/>
              </a:lnSpc>
              <a:spcBef>
                <a:spcPts val="1480"/>
              </a:spcBef>
            </a:pPr>
            <a:r>
              <a:rPr sz="1800" spc="-220" dirty="0">
                <a:solidFill>
                  <a:srgbClr val="0000FF"/>
                </a:solidFill>
                <a:latin typeface="HY목각파임B"/>
                <a:cs typeface="HY목각파임B"/>
              </a:rPr>
              <a:t>계절학기의</a:t>
            </a:r>
            <a:r>
              <a:rPr sz="1800" spc="-60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800" spc="-220" dirty="0">
                <a:solidFill>
                  <a:srgbClr val="0000FF"/>
                </a:solidFill>
                <a:latin typeface="HY목각파임B"/>
                <a:cs typeface="HY목각파임B"/>
              </a:rPr>
              <a:t>경우</a:t>
            </a:r>
            <a:r>
              <a:rPr sz="1800" spc="-60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800" spc="-220" dirty="0">
                <a:solidFill>
                  <a:srgbClr val="0000FF"/>
                </a:solidFill>
                <a:latin typeface="HY목각파임B"/>
                <a:cs typeface="HY목각파임B"/>
              </a:rPr>
              <a:t>등록금</a:t>
            </a:r>
            <a:r>
              <a:rPr sz="1800" spc="-75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800" spc="-220" dirty="0">
                <a:solidFill>
                  <a:srgbClr val="0000FF"/>
                </a:solidFill>
                <a:latin typeface="HY목각파임B"/>
                <a:cs typeface="HY목각파임B"/>
              </a:rPr>
              <a:t>납부</a:t>
            </a:r>
            <a:r>
              <a:rPr sz="1800" spc="-60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800" spc="-145" dirty="0">
                <a:solidFill>
                  <a:srgbClr val="0000FF"/>
                </a:solidFill>
                <a:latin typeface="HY목각파임B"/>
                <a:cs typeface="HY목각파임B"/>
              </a:rPr>
              <a:t>없이  </a:t>
            </a:r>
            <a:r>
              <a:rPr sz="1800" spc="-220" dirty="0">
                <a:latin typeface="HY목각파임B"/>
                <a:cs typeface="HY목각파임B"/>
              </a:rPr>
              <a:t>현장실습</a:t>
            </a:r>
            <a:r>
              <a:rPr sz="1800" spc="-40" dirty="0">
                <a:latin typeface="휴먼옛체"/>
                <a:cs typeface="휴먼옛체"/>
              </a:rPr>
              <a:t>(</a:t>
            </a:r>
            <a:r>
              <a:rPr sz="1800" spc="-220" dirty="0">
                <a:latin typeface="HY목각파임B"/>
                <a:cs typeface="HY목각파임B"/>
              </a:rPr>
              <a:t>전공선택</a:t>
            </a:r>
            <a:r>
              <a:rPr sz="1800" spc="-35" dirty="0">
                <a:latin typeface="휴먼옛체"/>
                <a:cs typeface="휴먼옛체"/>
              </a:rPr>
              <a:t>)</a:t>
            </a:r>
            <a:r>
              <a:rPr sz="1800" spc="-170" dirty="0">
                <a:latin typeface="휴먼옛체"/>
                <a:cs typeface="휴먼옛체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학점</a:t>
            </a:r>
            <a:r>
              <a:rPr sz="1800" spc="-75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인정</a:t>
            </a:r>
            <a:endParaRPr sz="1800">
              <a:latin typeface="HY목각파임B"/>
              <a:cs typeface="HY목각파임B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546109" y="4898115"/>
            <a:ext cx="2644140" cy="914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u="heavy" spc="-330" dirty="0">
                <a:uFill>
                  <a:solidFill>
                    <a:srgbClr val="000000"/>
                  </a:solidFill>
                </a:uFill>
                <a:latin typeface="맑은 고딕"/>
                <a:cs typeface="맑은 고딕"/>
              </a:rPr>
              <a:t>취업연계</a:t>
            </a:r>
            <a:endParaRPr sz="2800">
              <a:latin typeface="맑은 고딕"/>
              <a:cs typeface="맑은 고딕"/>
            </a:endParaRPr>
          </a:p>
          <a:p>
            <a:pPr marL="12700">
              <a:lnSpc>
                <a:spcPct val="100000"/>
              </a:lnSpc>
              <a:spcBef>
                <a:spcPts val="1480"/>
              </a:spcBef>
            </a:pPr>
            <a:r>
              <a:rPr sz="1800" spc="-220" dirty="0">
                <a:latin typeface="HY목각파임B"/>
                <a:cs typeface="HY목각파임B"/>
              </a:rPr>
              <a:t>현장실습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성과가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우수한</a:t>
            </a:r>
            <a:r>
              <a:rPr sz="1800" spc="-75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경우</a:t>
            </a:r>
            <a:endParaRPr sz="1800">
              <a:latin typeface="HY목각파임B"/>
              <a:cs typeface="HY목각파임B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546109" y="5786607"/>
            <a:ext cx="277939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220" dirty="0">
                <a:latin typeface="HY목각파임B"/>
                <a:cs typeface="HY목각파임B"/>
              </a:rPr>
              <a:t>실습기관으로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solidFill>
                  <a:srgbClr val="0000FF"/>
                </a:solidFill>
                <a:latin typeface="HY목각파임B"/>
                <a:cs typeface="HY목각파임B"/>
              </a:rPr>
              <a:t>취업연계</a:t>
            </a:r>
            <a:r>
              <a:rPr sz="1800" spc="-220" dirty="0">
                <a:latin typeface="HY목각파임B"/>
                <a:cs typeface="HY목각파임B"/>
              </a:rPr>
              <a:t>가</a:t>
            </a:r>
            <a:r>
              <a:rPr sz="1800" spc="-5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가능</a:t>
            </a:r>
            <a:endParaRPr sz="1800">
              <a:latin typeface="HY목각파임B"/>
              <a:cs typeface="HY목각파임B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726433" y="4898115"/>
            <a:ext cx="232219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u="heavy" spc="-330" dirty="0">
                <a:uFill>
                  <a:solidFill>
                    <a:srgbClr val="000000"/>
                  </a:solidFill>
                </a:uFill>
                <a:latin typeface="맑은 고딕"/>
                <a:cs typeface="맑은 고딕"/>
              </a:rPr>
              <a:t>실습지원</a:t>
            </a:r>
            <a:r>
              <a:rPr sz="2800" b="1" u="heavy" spc="-340" dirty="0">
                <a:uFill>
                  <a:solidFill>
                    <a:srgbClr val="000000"/>
                  </a:solidFill>
                </a:uFill>
                <a:latin typeface="맑은 고딕"/>
                <a:cs typeface="맑은 고딕"/>
              </a:rPr>
              <a:t>비</a:t>
            </a:r>
            <a:r>
              <a:rPr sz="2800" b="1" u="heavy" spc="-195" dirty="0">
                <a:uFill>
                  <a:solidFill>
                    <a:srgbClr val="000000"/>
                  </a:solidFill>
                </a:uFill>
                <a:latin typeface="맑은 고딕"/>
                <a:cs typeface="맑은 고딕"/>
              </a:rPr>
              <a:t> </a:t>
            </a:r>
            <a:r>
              <a:rPr sz="2800" b="1" u="heavy" spc="-330" dirty="0">
                <a:uFill>
                  <a:solidFill>
                    <a:srgbClr val="000000"/>
                  </a:solidFill>
                </a:uFill>
                <a:latin typeface="맑은 고딕"/>
                <a:cs typeface="맑은 고딕"/>
              </a:rPr>
              <a:t>수령</a:t>
            </a:r>
            <a:endParaRPr sz="2800">
              <a:latin typeface="맑은 고딕"/>
              <a:cs typeface="맑은 고딕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6866897" y="5603727"/>
            <a:ext cx="318198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220" dirty="0">
                <a:solidFill>
                  <a:srgbClr val="0000FF"/>
                </a:solidFill>
                <a:latin typeface="HY목각파임B"/>
                <a:cs typeface="HY목각파임B"/>
              </a:rPr>
              <a:t>실습기관으로부터</a:t>
            </a:r>
            <a:r>
              <a:rPr sz="1800" spc="-50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800" spc="-220" dirty="0">
                <a:solidFill>
                  <a:srgbClr val="0000FF"/>
                </a:solidFill>
                <a:latin typeface="HY목각파임B"/>
                <a:cs typeface="HY목각파임B"/>
              </a:rPr>
              <a:t>실습지원비</a:t>
            </a:r>
            <a:r>
              <a:rPr sz="1800" spc="-60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수령</a:t>
            </a:r>
            <a:endParaRPr sz="1800">
              <a:latin typeface="HY목각파임B"/>
              <a:cs typeface="HY목각파임B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513377" y="376250"/>
            <a:ext cx="315595" cy="391426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6396228" y="2138169"/>
            <a:ext cx="5547995" cy="4542790"/>
            <a:chOff x="6396228" y="2138169"/>
            <a:chExt cx="5547995" cy="4542790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635466" y="5313807"/>
              <a:ext cx="1308248" cy="1367027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6409182" y="2151123"/>
              <a:ext cx="4200525" cy="3148965"/>
            </a:xfrm>
            <a:custGeom>
              <a:avLst/>
              <a:gdLst/>
              <a:ahLst/>
              <a:cxnLst/>
              <a:rect l="l" t="t" r="r" b="b"/>
              <a:pathLst>
                <a:path w="4200525" h="3148965">
                  <a:moveTo>
                    <a:pt x="0" y="524776"/>
                  </a:moveTo>
                  <a:lnTo>
                    <a:pt x="2144" y="477011"/>
                  </a:lnTo>
                  <a:lnTo>
                    <a:pt x="8454" y="430447"/>
                  </a:lnTo>
                  <a:lnTo>
                    <a:pt x="18745" y="385270"/>
                  </a:lnTo>
                  <a:lnTo>
                    <a:pt x="32831" y="341664"/>
                  </a:lnTo>
                  <a:lnTo>
                    <a:pt x="50526" y="299816"/>
                  </a:lnTo>
                  <a:lnTo>
                    <a:pt x="71647" y="259911"/>
                  </a:lnTo>
                  <a:lnTo>
                    <a:pt x="96006" y="222134"/>
                  </a:lnTo>
                  <a:lnTo>
                    <a:pt x="123420" y="186669"/>
                  </a:lnTo>
                  <a:lnTo>
                    <a:pt x="153703" y="153703"/>
                  </a:lnTo>
                  <a:lnTo>
                    <a:pt x="186669" y="123420"/>
                  </a:lnTo>
                  <a:lnTo>
                    <a:pt x="222134" y="96006"/>
                  </a:lnTo>
                  <a:lnTo>
                    <a:pt x="259911" y="71647"/>
                  </a:lnTo>
                  <a:lnTo>
                    <a:pt x="299816" y="50526"/>
                  </a:lnTo>
                  <a:lnTo>
                    <a:pt x="341664" y="32831"/>
                  </a:lnTo>
                  <a:lnTo>
                    <a:pt x="385270" y="18745"/>
                  </a:lnTo>
                  <a:lnTo>
                    <a:pt x="430447" y="8454"/>
                  </a:lnTo>
                  <a:lnTo>
                    <a:pt x="477011" y="2144"/>
                  </a:lnTo>
                  <a:lnTo>
                    <a:pt x="524776" y="0"/>
                  </a:lnTo>
                  <a:lnTo>
                    <a:pt x="3675367" y="0"/>
                  </a:lnTo>
                  <a:lnTo>
                    <a:pt x="3723132" y="2144"/>
                  </a:lnTo>
                  <a:lnTo>
                    <a:pt x="3769696" y="8454"/>
                  </a:lnTo>
                  <a:lnTo>
                    <a:pt x="3814873" y="18745"/>
                  </a:lnTo>
                  <a:lnTo>
                    <a:pt x="3858479" y="32831"/>
                  </a:lnTo>
                  <a:lnTo>
                    <a:pt x="3900327" y="50526"/>
                  </a:lnTo>
                  <a:lnTo>
                    <a:pt x="3940232" y="71647"/>
                  </a:lnTo>
                  <a:lnTo>
                    <a:pt x="3978009" y="96006"/>
                  </a:lnTo>
                  <a:lnTo>
                    <a:pt x="4013474" y="123420"/>
                  </a:lnTo>
                  <a:lnTo>
                    <a:pt x="4046440" y="153703"/>
                  </a:lnTo>
                  <a:lnTo>
                    <a:pt x="4076723" y="186669"/>
                  </a:lnTo>
                  <a:lnTo>
                    <a:pt x="4104137" y="222134"/>
                  </a:lnTo>
                  <a:lnTo>
                    <a:pt x="4128496" y="259911"/>
                  </a:lnTo>
                  <a:lnTo>
                    <a:pt x="4149617" y="299816"/>
                  </a:lnTo>
                  <a:lnTo>
                    <a:pt x="4167312" y="341664"/>
                  </a:lnTo>
                  <a:lnTo>
                    <a:pt x="4181398" y="385270"/>
                  </a:lnTo>
                  <a:lnTo>
                    <a:pt x="4191689" y="430447"/>
                  </a:lnTo>
                  <a:lnTo>
                    <a:pt x="4197999" y="477011"/>
                  </a:lnTo>
                  <a:lnTo>
                    <a:pt x="4200144" y="524776"/>
                  </a:lnTo>
                  <a:lnTo>
                    <a:pt x="4200144" y="2623807"/>
                  </a:lnTo>
                  <a:lnTo>
                    <a:pt x="4197999" y="2671572"/>
                  </a:lnTo>
                  <a:lnTo>
                    <a:pt x="4191689" y="2718136"/>
                  </a:lnTo>
                  <a:lnTo>
                    <a:pt x="4181398" y="2763313"/>
                  </a:lnTo>
                  <a:lnTo>
                    <a:pt x="4167312" y="2806919"/>
                  </a:lnTo>
                  <a:lnTo>
                    <a:pt x="4149617" y="2848767"/>
                  </a:lnTo>
                  <a:lnTo>
                    <a:pt x="4128496" y="2888672"/>
                  </a:lnTo>
                  <a:lnTo>
                    <a:pt x="4104137" y="2926449"/>
                  </a:lnTo>
                  <a:lnTo>
                    <a:pt x="4076723" y="2961914"/>
                  </a:lnTo>
                  <a:lnTo>
                    <a:pt x="4046440" y="2994880"/>
                  </a:lnTo>
                  <a:lnTo>
                    <a:pt x="4013474" y="3025163"/>
                  </a:lnTo>
                  <a:lnTo>
                    <a:pt x="3978009" y="3052577"/>
                  </a:lnTo>
                  <a:lnTo>
                    <a:pt x="3940232" y="3076936"/>
                  </a:lnTo>
                  <a:lnTo>
                    <a:pt x="3900327" y="3098057"/>
                  </a:lnTo>
                  <a:lnTo>
                    <a:pt x="3858479" y="3115752"/>
                  </a:lnTo>
                  <a:lnTo>
                    <a:pt x="3814873" y="3129838"/>
                  </a:lnTo>
                  <a:lnTo>
                    <a:pt x="3769696" y="3140129"/>
                  </a:lnTo>
                  <a:lnTo>
                    <a:pt x="3723132" y="3146439"/>
                  </a:lnTo>
                  <a:lnTo>
                    <a:pt x="3675367" y="3148583"/>
                  </a:lnTo>
                  <a:lnTo>
                    <a:pt x="524776" y="3148583"/>
                  </a:lnTo>
                  <a:lnTo>
                    <a:pt x="477011" y="3146439"/>
                  </a:lnTo>
                  <a:lnTo>
                    <a:pt x="430447" y="3140129"/>
                  </a:lnTo>
                  <a:lnTo>
                    <a:pt x="385270" y="3129838"/>
                  </a:lnTo>
                  <a:lnTo>
                    <a:pt x="341664" y="3115752"/>
                  </a:lnTo>
                  <a:lnTo>
                    <a:pt x="299816" y="3098057"/>
                  </a:lnTo>
                  <a:lnTo>
                    <a:pt x="259911" y="3076936"/>
                  </a:lnTo>
                  <a:lnTo>
                    <a:pt x="222134" y="3052577"/>
                  </a:lnTo>
                  <a:lnTo>
                    <a:pt x="186669" y="3025163"/>
                  </a:lnTo>
                  <a:lnTo>
                    <a:pt x="153703" y="2994880"/>
                  </a:lnTo>
                  <a:lnTo>
                    <a:pt x="123420" y="2961914"/>
                  </a:lnTo>
                  <a:lnTo>
                    <a:pt x="96006" y="2926449"/>
                  </a:lnTo>
                  <a:lnTo>
                    <a:pt x="71647" y="2888672"/>
                  </a:lnTo>
                  <a:lnTo>
                    <a:pt x="50526" y="2848767"/>
                  </a:lnTo>
                  <a:lnTo>
                    <a:pt x="32831" y="2806919"/>
                  </a:lnTo>
                  <a:lnTo>
                    <a:pt x="18745" y="2763313"/>
                  </a:lnTo>
                  <a:lnTo>
                    <a:pt x="8454" y="2718136"/>
                  </a:lnTo>
                  <a:lnTo>
                    <a:pt x="2144" y="2671572"/>
                  </a:lnTo>
                  <a:lnTo>
                    <a:pt x="0" y="2623807"/>
                  </a:lnTo>
                  <a:lnTo>
                    <a:pt x="0" y="524776"/>
                  </a:lnTo>
                  <a:close/>
                </a:path>
              </a:pathLst>
            </a:custGeom>
            <a:ln w="25908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345440" y="366670"/>
            <a:ext cx="978725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90" dirty="0">
                <a:latin typeface="휴먼둥근헤드라인"/>
                <a:cs typeface="휴먼둥근헤드라인"/>
              </a:rPr>
              <a:t>현장실습</a:t>
            </a:r>
            <a:r>
              <a:rPr sz="2400" spc="-50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교육과정</a:t>
            </a:r>
            <a:r>
              <a:rPr sz="2400" spc="-49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변경사항</a:t>
            </a:r>
            <a:r>
              <a:rPr sz="2400" spc="-55" dirty="0">
                <a:latin typeface="휴먼옛체"/>
                <a:cs typeface="휴먼옛체"/>
              </a:rPr>
              <a:t>(</a:t>
            </a:r>
            <a:r>
              <a:rPr sz="2400" spc="-290" dirty="0">
                <a:latin typeface="휴먼둥근헤드라인"/>
                <a:cs typeface="휴먼둥근헤드라인"/>
              </a:rPr>
              <a:t>교육부</a:t>
            </a:r>
            <a:r>
              <a:rPr sz="2400" spc="-49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대학생</a:t>
            </a:r>
            <a:r>
              <a:rPr sz="2400" spc="-49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현장실습학기제</a:t>
            </a:r>
            <a:r>
              <a:rPr sz="2400" spc="-50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운영</a:t>
            </a:r>
            <a:r>
              <a:rPr sz="2400" spc="-49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규정</a:t>
            </a:r>
            <a:r>
              <a:rPr sz="2400" spc="-50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전면</a:t>
            </a:r>
            <a:r>
              <a:rPr sz="2400" spc="-49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개정</a:t>
            </a:r>
            <a:r>
              <a:rPr sz="2400" spc="-50" dirty="0">
                <a:latin typeface="휴먼옛체"/>
                <a:cs typeface="휴먼옛체"/>
              </a:rPr>
              <a:t>)</a:t>
            </a:r>
            <a:endParaRPr sz="2400">
              <a:latin typeface="휴먼옛체"/>
              <a:cs typeface="휴먼옛체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266700" y="807719"/>
            <a:ext cx="11146790" cy="68580"/>
          </a:xfrm>
          <a:custGeom>
            <a:avLst/>
            <a:gdLst/>
            <a:ahLst/>
            <a:cxnLst/>
            <a:rect l="l" t="t" r="r" b="b"/>
            <a:pathLst>
              <a:path w="11146790" h="68580">
                <a:moveTo>
                  <a:pt x="11146536" y="0"/>
                </a:moveTo>
                <a:lnTo>
                  <a:pt x="0" y="0"/>
                </a:lnTo>
                <a:lnTo>
                  <a:pt x="0" y="68579"/>
                </a:lnTo>
                <a:lnTo>
                  <a:pt x="11146536" y="68579"/>
                </a:lnTo>
                <a:lnTo>
                  <a:pt x="11146536" y="0"/>
                </a:lnTo>
                <a:close/>
              </a:path>
            </a:pathLst>
          </a:custGeom>
          <a:solidFill>
            <a:srgbClr val="FF4F5A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8" name="object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829300" y="3046476"/>
            <a:ext cx="367283" cy="1080515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492806" y="1013796"/>
            <a:ext cx="758126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맑은 고딕"/>
                <a:cs typeface="맑은 고딕"/>
              </a:rPr>
              <a:t>▷</a:t>
            </a:r>
            <a:r>
              <a:rPr sz="1800" spc="-1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주요내용:</a:t>
            </a:r>
            <a:r>
              <a:rPr sz="1800" spc="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실습기관의</a:t>
            </a:r>
            <a:r>
              <a:rPr sz="1800" spc="-1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실습지원비</a:t>
            </a:r>
            <a:r>
              <a:rPr sz="1800" spc="-10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교육시간</a:t>
            </a:r>
            <a:r>
              <a:rPr sz="1800" spc="-1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비율에</a:t>
            </a:r>
            <a:r>
              <a:rPr sz="1800" spc="-10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따라</a:t>
            </a:r>
            <a:r>
              <a:rPr sz="1800" spc="-1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지급하도록</a:t>
            </a:r>
            <a:r>
              <a:rPr sz="1800" spc="-10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함</a:t>
            </a:r>
            <a:endParaRPr sz="1800">
              <a:latin typeface="맑은 고딕"/>
              <a:cs typeface="맑은 고딕"/>
            </a:endParaRPr>
          </a:p>
          <a:p>
            <a:pPr marL="1388110">
              <a:lnSpc>
                <a:spcPct val="100000"/>
              </a:lnSpc>
            </a:pPr>
            <a:r>
              <a:rPr sz="1800" dirty="0">
                <a:latin typeface="맑은 고딕"/>
                <a:cs typeface="맑은 고딕"/>
              </a:rPr>
              <a:t>(표준</a:t>
            </a:r>
            <a:r>
              <a:rPr sz="1800" spc="-1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현장실습</a:t>
            </a:r>
            <a:r>
              <a:rPr sz="1800" spc="-1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경우</a:t>
            </a:r>
            <a:r>
              <a:rPr sz="1800" spc="-10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최저임금의</a:t>
            </a:r>
            <a:r>
              <a:rPr sz="1800" spc="-1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75%</a:t>
            </a:r>
            <a:r>
              <a:rPr sz="1800" spc="-2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이상</a:t>
            </a:r>
            <a:r>
              <a:rPr sz="1800" spc="-1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지급하도록</a:t>
            </a:r>
            <a:r>
              <a:rPr sz="1800" spc="-10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함)</a:t>
            </a:r>
            <a:endParaRPr sz="1800">
              <a:latin typeface="맑은 고딕"/>
              <a:cs typeface="맑은 고딕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216913" y="2148074"/>
            <a:ext cx="4201795" cy="3108960"/>
          </a:xfrm>
          <a:custGeom>
            <a:avLst/>
            <a:gdLst/>
            <a:ahLst/>
            <a:cxnLst/>
            <a:rect l="l" t="t" r="r" b="b"/>
            <a:pathLst>
              <a:path w="4201795" h="3108960">
                <a:moveTo>
                  <a:pt x="0" y="518172"/>
                </a:moveTo>
                <a:lnTo>
                  <a:pt x="2117" y="471007"/>
                </a:lnTo>
                <a:lnTo>
                  <a:pt x="8348" y="425029"/>
                </a:lnTo>
                <a:lnTo>
                  <a:pt x="18509" y="380420"/>
                </a:lnTo>
                <a:lnTo>
                  <a:pt x="32417" y="337364"/>
                </a:lnTo>
                <a:lnTo>
                  <a:pt x="49890" y="296042"/>
                </a:lnTo>
                <a:lnTo>
                  <a:pt x="70745" y="256639"/>
                </a:lnTo>
                <a:lnTo>
                  <a:pt x="94798" y="219337"/>
                </a:lnTo>
                <a:lnTo>
                  <a:pt x="121866" y="184319"/>
                </a:lnTo>
                <a:lnTo>
                  <a:pt x="151768" y="151768"/>
                </a:lnTo>
                <a:lnTo>
                  <a:pt x="184319" y="121866"/>
                </a:lnTo>
                <a:lnTo>
                  <a:pt x="219337" y="94798"/>
                </a:lnTo>
                <a:lnTo>
                  <a:pt x="256639" y="70745"/>
                </a:lnTo>
                <a:lnTo>
                  <a:pt x="296042" y="49890"/>
                </a:lnTo>
                <a:lnTo>
                  <a:pt x="337364" y="32417"/>
                </a:lnTo>
                <a:lnTo>
                  <a:pt x="380420" y="18509"/>
                </a:lnTo>
                <a:lnTo>
                  <a:pt x="425029" y="8348"/>
                </a:lnTo>
                <a:lnTo>
                  <a:pt x="471007" y="2117"/>
                </a:lnTo>
                <a:lnTo>
                  <a:pt x="518172" y="0"/>
                </a:lnTo>
                <a:lnTo>
                  <a:pt x="3683495" y="0"/>
                </a:lnTo>
                <a:lnTo>
                  <a:pt x="3730660" y="2117"/>
                </a:lnTo>
                <a:lnTo>
                  <a:pt x="3776638" y="8348"/>
                </a:lnTo>
                <a:lnTo>
                  <a:pt x="3821247" y="18509"/>
                </a:lnTo>
                <a:lnTo>
                  <a:pt x="3864303" y="32417"/>
                </a:lnTo>
                <a:lnTo>
                  <a:pt x="3905625" y="49890"/>
                </a:lnTo>
                <a:lnTo>
                  <a:pt x="3945028" y="70745"/>
                </a:lnTo>
                <a:lnTo>
                  <a:pt x="3982330" y="94798"/>
                </a:lnTo>
                <a:lnTo>
                  <a:pt x="4017348" y="121866"/>
                </a:lnTo>
                <a:lnTo>
                  <a:pt x="4049899" y="151768"/>
                </a:lnTo>
                <a:lnTo>
                  <a:pt x="4079801" y="184319"/>
                </a:lnTo>
                <a:lnTo>
                  <a:pt x="4106869" y="219337"/>
                </a:lnTo>
                <a:lnTo>
                  <a:pt x="4130922" y="256639"/>
                </a:lnTo>
                <a:lnTo>
                  <a:pt x="4151777" y="296042"/>
                </a:lnTo>
                <a:lnTo>
                  <a:pt x="4169250" y="337364"/>
                </a:lnTo>
                <a:lnTo>
                  <a:pt x="4183158" y="380420"/>
                </a:lnTo>
                <a:lnTo>
                  <a:pt x="4193319" y="425029"/>
                </a:lnTo>
                <a:lnTo>
                  <a:pt x="4199550" y="471007"/>
                </a:lnTo>
                <a:lnTo>
                  <a:pt x="4201668" y="518172"/>
                </a:lnTo>
                <a:lnTo>
                  <a:pt x="4201668" y="2590800"/>
                </a:lnTo>
                <a:lnTo>
                  <a:pt x="4199550" y="2637962"/>
                </a:lnTo>
                <a:lnTo>
                  <a:pt x="4193319" y="2683939"/>
                </a:lnTo>
                <a:lnTo>
                  <a:pt x="4183158" y="2728546"/>
                </a:lnTo>
                <a:lnTo>
                  <a:pt x="4169250" y="2771601"/>
                </a:lnTo>
                <a:lnTo>
                  <a:pt x="4151777" y="2812921"/>
                </a:lnTo>
                <a:lnTo>
                  <a:pt x="4130922" y="2852324"/>
                </a:lnTo>
                <a:lnTo>
                  <a:pt x="4106869" y="2889625"/>
                </a:lnTo>
                <a:lnTo>
                  <a:pt x="4079801" y="2924642"/>
                </a:lnTo>
                <a:lnTo>
                  <a:pt x="4049899" y="2957193"/>
                </a:lnTo>
                <a:lnTo>
                  <a:pt x="4017348" y="2987094"/>
                </a:lnTo>
                <a:lnTo>
                  <a:pt x="3982330" y="3014162"/>
                </a:lnTo>
                <a:lnTo>
                  <a:pt x="3945028" y="3038215"/>
                </a:lnTo>
                <a:lnTo>
                  <a:pt x="3905625" y="3059069"/>
                </a:lnTo>
                <a:lnTo>
                  <a:pt x="3864303" y="3076542"/>
                </a:lnTo>
                <a:lnTo>
                  <a:pt x="3821247" y="3090450"/>
                </a:lnTo>
                <a:lnTo>
                  <a:pt x="3776638" y="3100611"/>
                </a:lnTo>
                <a:lnTo>
                  <a:pt x="3730660" y="3106842"/>
                </a:lnTo>
                <a:lnTo>
                  <a:pt x="3683495" y="3108960"/>
                </a:lnTo>
                <a:lnTo>
                  <a:pt x="518172" y="3108960"/>
                </a:lnTo>
                <a:lnTo>
                  <a:pt x="471007" y="3106842"/>
                </a:lnTo>
                <a:lnTo>
                  <a:pt x="425029" y="3100611"/>
                </a:lnTo>
                <a:lnTo>
                  <a:pt x="380420" y="3090450"/>
                </a:lnTo>
                <a:lnTo>
                  <a:pt x="337364" y="3076542"/>
                </a:lnTo>
                <a:lnTo>
                  <a:pt x="296042" y="3059069"/>
                </a:lnTo>
                <a:lnTo>
                  <a:pt x="256639" y="3038215"/>
                </a:lnTo>
                <a:lnTo>
                  <a:pt x="219337" y="3014162"/>
                </a:lnTo>
                <a:lnTo>
                  <a:pt x="184319" y="2987094"/>
                </a:lnTo>
                <a:lnTo>
                  <a:pt x="151768" y="2957193"/>
                </a:lnTo>
                <a:lnTo>
                  <a:pt x="121866" y="2924642"/>
                </a:lnTo>
                <a:lnTo>
                  <a:pt x="94798" y="2889625"/>
                </a:lnTo>
                <a:lnTo>
                  <a:pt x="70745" y="2852324"/>
                </a:lnTo>
                <a:lnTo>
                  <a:pt x="49890" y="2812921"/>
                </a:lnTo>
                <a:lnTo>
                  <a:pt x="32417" y="2771601"/>
                </a:lnTo>
                <a:lnTo>
                  <a:pt x="18509" y="2728546"/>
                </a:lnTo>
                <a:lnTo>
                  <a:pt x="8348" y="2683939"/>
                </a:lnTo>
                <a:lnTo>
                  <a:pt x="2117" y="2637962"/>
                </a:lnTo>
                <a:lnTo>
                  <a:pt x="0" y="2590800"/>
                </a:lnTo>
                <a:lnTo>
                  <a:pt x="0" y="518172"/>
                </a:lnTo>
                <a:close/>
              </a:path>
            </a:pathLst>
          </a:custGeom>
          <a:ln w="25908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1360754" y="2715658"/>
            <a:ext cx="3983354" cy="19672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indent="-28702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1800" dirty="0">
                <a:latin typeface="맑은 고딕"/>
                <a:cs typeface="맑은 고딕"/>
              </a:rPr>
              <a:t>교육중심의</a:t>
            </a:r>
            <a:r>
              <a:rPr sz="1800" spc="-3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현장실습</a:t>
            </a:r>
            <a:r>
              <a:rPr sz="1800" spc="-3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운영</a:t>
            </a:r>
          </a:p>
          <a:p>
            <a:pPr>
              <a:lnSpc>
                <a:spcPct val="100000"/>
              </a:lnSpc>
              <a:spcBef>
                <a:spcPts val="30"/>
              </a:spcBef>
              <a:buFont typeface="Arial"/>
              <a:buChar char="•"/>
            </a:pPr>
            <a:endParaRPr sz="1200" dirty="0">
              <a:latin typeface="맑은 고딕"/>
              <a:cs typeface="맑은 고딕"/>
            </a:endParaRPr>
          </a:p>
          <a:p>
            <a:pPr marL="298450" marR="20320" indent="-298450">
              <a:lnSpc>
                <a:spcPct val="100000"/>
              </a:lnSpc>
              <a:buFont typeface="Arial"/>
              <a:buChar char="•"/>
              <a:tabLst>
                <a:tab pos="298450" algn="l"/>
                <a:tab pos="299720" algn="l"/>
              </a:tabLst>
            </a:pPr>
            <a:r>
              <a:rPr sz="1800" dirty="0">
                <a:latin typeface="맑은 고딕"/>
                <a:cs typeface="맑은 고딕"/>
              </a:rPr>
              <a:t>국책사업의 일환으로 내부 결정에 </a:t>
            </a:r>
            <a:r>
              <a:rPr sz="1800" spc="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따라</a:t>
            </a:r>
            <a:r>
              <a:rPr sz="1800" spc="-1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학생지원금</a:t>
            </a:r>
            <a:r>
              <a:rPr sz="1800" spc="-25" dirty="0">
                <a:latin typeface="맑은 고딕"/>
                <a:cs typeface="맑은 고딕"/>
              </a:rPr>
              <a:t> </a:t>
            </a:r>
            <a:r>
              <a:rPr sz="1800" spc="-5" dirty="0">
                <a:latin typeface="맑은 고딕"/>
                <a:cs typeface="맑은 고딕"/>
              </a:rPr>
              <a:t>지급(</a:t>
            </a:r>
            <a:r>
              <a:rPr sz="1600" spc="-5" dirty="0">
                <a:latin typeface="맑은 고딕"/>
                <a:cs typeface="맑은 고딕"/>
              </a:rPr>
              <a:t>LINC+사업</a:t>
            </a:r>
            <a:r>
              <a:rPr sz="1600" spc="-15" dirty="0">
                <a:latin typeface="맑은 고딕"/>
                <a:cs typeface="맑은 고딕"/>
              </a:rPr>
              <a:t> </a:t>
            </a:r>
            <a:r>
              <a:rPr sz="1600" spc="-5" dirty="0">
                <a:latin typeface="맑은 고딕"/>
                <a:cs typeface="맑은 고딕"/>
              </a:rPr>
              <a:t>등</a:t>
            </a:r>
            <a:r>
              <a:rPr sz="1800" spc="-5" dirty="0">
                <a:latin typeface="맑은 고딕"/>
                <a:cs typeface="맑은 고딕"/>
              </a:rPr>
              <a:t>)</a:t>
            </a:r>
            <a:endParaRPr sz="1800" dirty="0">
              <a:latin typeface="맑은 고딕"/>
              <a:cs typeface="맑은 고딕"/>
            </a:endParaRPr>
          </a:p>
          <a:p>
            <a:pPr marL="299085" indent="-287020">
              <a:lnSpc>
                <a:spcPct val="100000"/>
              </a:lnSpc>
              <a:spcBef>
                <a:spcPts val="1870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1800" dirty="0">
                <a:latin typeface="맑은 고딕"/>
                <a:cs typeface="맑은 고딕"/>
              </a:rPr>
              <a:t>실습기관의</a:t>
            </a:r>
            <a:r>
              <a:rPr sz="1800" spc="-3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실습지원비</a:t>
            </a:r>
            <a:r>
              <a:rPr sz="1800" spc="-30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자율적</a:t>
            </a:r>
            <a:r>
              <a:rPr sz="1800" spc="-30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책정</a:t>
            </a:r>
          </a:p>
          <a:p>
            <a:pPr marL="254635">
              <a:lnSpc>
                <a:spcPct val="100000"/>
              </a:lnSpc>
              <a:spcBef>
                <a:spcPts val="409"/>
              </a:spcBef>
            </a:pPr>
            <a:r>
              <a:rPr sz="1800" spc="-5" dirty="0">
                <a:latin typeface="맑은 고딕"/>
                <a:cs typeface="맑은 고딕"/>
              </a:rPr>
              <a:t>(무급~최저시급)</a:t>
            </a:r>
            <a:endParaRPr sz="1800" dirty="0">
              <a:latin typeface="맑은 고딕"/>
              <a:cs typeface="맑은 고딕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015894" y="6492395"/>
            <a:ext cx="173355" cy="228600"/>
          </a:xfrm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37465">
              <a:lnSpc>
                <a:spcPct val="100000"/>
              </a:lnSpc>
              <a:spcBef>
                <a:spcPts val="204"/>
              </a:spcBef>
            </a:pPr>
            <a:fld id="{81D60167-4931-47E6-BA6A-407CBD079E47}" type="slidenum">
              <a:rPr sz="1200" dirty="0">
                <a:solidFill>
                  <a:srgbClr val="888888"/>
                </a:solidFill>
                <a:latin typeface="맑은 고딕"/>
                <a:cs typeface="맑은 고딕"/>
              </a:rPr>
              <a:t>3</a:t>
            </a:fld>
            <a:endParaRPr sz="1200">
              <a:latin typeface="맑은 고딕"/>
              <a:cs typeface="맑은 고딕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161032" y="1892807"/>
            <a:ext cx="2312035" cy="460375"/>
          </a:xfrm>
          <a:prstGeom prst="rect">
            <a:avLst/>
          </a:prstGeom>
          <a:solidFill>
            <a:srgbClr val="C5DFB4"/>
          </a:solidFill>
          <a:ln w="12192">
            <a:solidFill>
              <a:srgbClr val="41709C"/>
            </a:solidFill>
          </a:ln>
        </p:spPr>
        <p:txBody>
          <a:bodyPr vert="horz" wrap="square" lIns="0" tIns="4064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320"/>
              </a:spcBef>
            </a:pPr>
            <a:r>
              <a:rPr sz="2400" b="1" dirty="0">
                <a:solidFill>
                  <a:srgbClr val="FFFFFF"/>
                </a:solidFill>
                <a:latin typeface="맑은 고딕"/>
                <a:cs typeface="맑은 고딕"/>
              </a:rPr>
              <a:t>기존</a:t>
            </a:r>
            <a:endParaRPr sz="2400">
              <a:latin typeface="맑은 고딕"/>
              <a:cs typeface="맑은 고딕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351776" y="1895855"/>
            <a:ext cx="2312035" cy="460375"/>
          </a:xfrm>
          <a:prstGeom prst="rect">
            <a:avLst/>
          </a:prstGeom>
          <a:solidFill>
            <a:srgbClr val="C5DFB4"/>
          </a:solidFill>
          <a:ln w="12192">
            <a:solidFill>
              <a:srgbClr val="41709C"/>
            </a:solidFill>
          </a:ln>
        </p:spPr>
        <p:txBody>
          <a:bodyPr vert="horz" wrap="square" lIns="0" tIns="40640" rIns="0" bIns="0" rtlCol="0">
            <a:spAutoFit/>
          </a:bodyPr>
          <a:lstStyle/>
          <a:p>
            <a:pPr marL="644525">
              <a:lnSpc>
                <a:spcPct val="100000"/>
              </a:lnSpc>
              <a:spcBef>
                <a:spcPts val="320"/>
              </a:spcBef>
            </a:pPr>
            <a:r>
              <a:rPr sz="2400" b="1" dirty="0">
                <a:solidFill>
                  <a:srgbClr val="FFFFFF"/>
                </a:solidFill>
                <a:latin typeface="맑은 고딕"/>
                <a:cs typeface="맑은 고딕"/>
              </a:rPr>
              <a:t>변경</a:t>
            </a:r>
            <a:r>
              <a:rPr sz="2400" b="1" spc="-50" dirty="0">
                <a:solidFill>
                  <a:srgbClr val="FFFFFF"/>
                </a:solidFill>
                <a:latin typeface="맑은 고딕"/>
                <a:cs typeface="맑은 고딕"/>
              </a:rPr>
              <a:t> </a:t>
            </a:r>
            <a:r>
              <a:rPr sz="2400" b="1" dirty="0">
                <a:solidFill>
                  <a:srgbClr val="FFFFFF"/>
                </a:solidFill>
                <a:latin typeface="맑은 고딕"/>
                <a:cs typeface="맑은 고딕"/>
              </a:rPr>
              <a:t>후</a:t>
            </a:r>
            <a:endParaRPr sz="2400">
              <a:latin typeface="맑은 고딕"/>
              <a:cs typeface="맑은 고딕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514513" y="2494832"/>
            <a:ext cx="298831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indent="-28702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1800" dirty="0">
                <a:latin typeface="맑은 고딕"/>
                <a:cs typeface="맑은 고딕"/>
              </a:rPr>
              <a:t>직무중심의</a:t>
            </a:r>
            <a:r>
              <a:rPr sz="1800" spc="-50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현장실습</a:t>
            </a:r>
            <a:r>
              <a:rPr sz="1800" spc="-4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운영</a:t>
            </a:r>
            <a:endParaRPr sz="1800">
              <a:latin typeface="맑은 고딕"/>
              <a:cs typeface="맑은 고딕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513903" y="3134912"/>
            <a:ext cx="3754754" cy="16776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indent="-28702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1800" dirty="0">
                <a:latin typeface="맑은 고딕"/>
                <a:cs typeface="맑은 고딕"/>
              </a:rPr>
              <a:t>표준,</a:t>
            </a:r>
            <a:r>
              <a:rPr sz="1800" spc="-30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자율</a:t>
            </a:r>
            <a:r>
              <a:rPr sz="1800" spc="-10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현장실습으로</a:t>
            </a:r>
            <a:r>
              <a:rPr sz="1800" spc="-2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분류</a:t>
            </a:r>
            <a:endParaRPr sz="1800">
              <a:latin typeface="맑은 고딕"/>
              <a:cs typeface="맑은 고딕"/>
            </a:endParaRPr>
          </a:p>
          <a:p>
            <a:pPr>
              <a:lnSpc>
                <a:spcPct val="100000"/>
              </a:lnSpc>
              <a:spcBef>
                <a:spcPts val="30"/>
              </a:spcBef>
              <a:buFont typeface="Arial"/>
              <a:buChar char="•"/>
            </a:pPr>
            <a:endParaRPr sz="1200">
              <a:latin typeface="맑은 고딕"/>
              <a:cs typeface="맑은 고딕"/>
            </a:endParaRPr>
          </a:p>
          <a:p>
            <a:pPr marL="299085" indent="-287020">
              <a:lnSpc>
                <a:spcPct val="100000"/>
              </a:lnSpc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1800" dirty="0">
                <a:latin typeface="맑은 고딕"/>
                <a:cs typeface="맑은 고딕"/>
              </a:rPr>
              <a:t>근로</a:t>
            </a:r>
            <a:r>
              <a:rPr sz="1800" spc="-30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성격의</a:t>
            </a:r>
            <a:r>
              <a:rPr sz="1800" spc="-2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현장실습학기제</a:t>
            </a:r>
            <a:r>
              <a:rPr sz="1800" spc="-2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多</a:t>
            </a:r>
            <a:endParaRPr sz="1800">
              <a:latin typeface="맑은 고딕"/>
              <a:cs typeface="맑은 고딕"/>
            </a:endParaRPr>
          </a:p>
          <a:p>
            <a:pPr>
              <a:lnSpc>
                <a:spcPct val="100000"/>
              </a:lnSpc>
              <a:spcBef>
                <a:spcPts val="75"/>
              </a:spcBef>
              <a:buFont typeface="Arial"/>
              <a:buChar char="•"/>
            </a:pPr>
            <a:endParaRPr sz="1150">
              <a:latin typeface="맑은 고딕"/>
              <a:cs typeface="맑은 고딕"/>
            </a:endParaRPr>
          </a:p>
          <a:p>
            <a:pPr marL="298450" marR="5080" indent="-298450">
              <a:lnSpc>
                <a:spcPct val="100000"/>
              </a:lnSpc>
              <a:buFont typeface="Arial"/>
              <a:buChar char="•"/>
              <a:tabLst>
                <a:tab pos="298450" algn="l"/>
                <a:tab pos="299720" algn="l"/>
              </a:tabLst>
            </a:pPr>
            <a:r>
              <a:rPr sz="1800" dirty="0">
                <a:latin typeface="맑은 고딕"/>
                <a:cs typeface="맑은 고딕"/>
              </a:rPr>
              <a:t>교육시간</a:t>
            </a:r>
            <a:r>
              <a:rPr sz="1800" spc="-3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비율에</a:t>
            </a:r>
            <a:r>
              <a:rPr sz="1800" spc="-3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따라</a:t>
            </a:r>
            <a:r>
              <a:rPr sz="1800" spc="-30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실습지원비 </a:t>
            </a:r>
            <a:r>
              <a:rPr sz="1800" spc="-620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지급(무급은</a:t>
            </a:r>
            <a:r>
              <a:rPr sz="1800" spc="-10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진행</a:t>
            </a:r>
            <a:r>
              <a:rPr sz="1800" spc="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불가함)</a:t>
            </a:r>
            <a:endParaRPr sz="1800">
              <a:latin typeface="맑은 고딕"/>
              <a:cs typeface="맑은 고딕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621724" y="5526430"/>
            <a:ext cx="6965950" cy="94106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1905" algn="ctr">
              <a:lnSpc>
                <a:spcPct val="100000"/>
              </a:lnSpc>
              <a:spcBef>
                <a:spcPts val="100"/>
              </a:spcBef>
            </a:pPr>
            <a:r>
              <a:rPr sz="2000" spc="-240" dirty="0">
                <a:latin typeface="HY목각파임B"/>
                <a:cs typeface="HY목각파임B"/>
              </a:rPr>
              <a:t>교육부</a:t>
            </a:r>
            <a:r>
              <a:rPr sz="2000" spc="-80" dirty="0">
                <a:latin typeface="HY목각파임B"/>
                <a:cs typeface="HY목각파임B"/>
              </a:rPr>
              <a:t> </a:t>
            </a:r>
            <a:r>
              <a:rPr sz="2000" spc="-240" dirty="0">
                <a:latin typeface="HY목각파임B"/>
                <a:cs typeface="HY목각파임B"/>
              </a:rPr>
              <a:t>대학생</a:t>
            </a:r>
            <a:r>
              <a:rPr sz="2000" spc="-90" dirty="0">
                <a:latin typeface="HY목각파임B"/>
                <a:cs typeface="HY목각파임B"/>
              </a:rPr>
              <a:t> </a:t>
            </a:r>
            <a:r>
              <a:rPr sz="2000" spc="-240" dirty="0">
                <a:latin typeface="HY목각파임B"/>
                <a:cs typeface="HY목각파임B"/>
              </a:rPr>
              <a:t>현장실습학기제</a:t>
            </a:r>
            <a:r>
              <a:rPr sz="2000" spc="-90" dirty="0">
                <a:latin typeface="HY목각파임B"/>
                <a:cs typeface="HY목각파임B"/>
              </a:rPr>
              <a:t> </a:t>
            </a:r>
            <a:r>
              <a:rPr sz="2000" spc="-240" dirty="0">
                <a:latin typeface="HY목각파임B"/>
                <a:cs typeface="HY목각파임B"/>
              </a:rPr>
              <a:t>운영</a:t>
            </a:r>
            <a:r>
              <a:rPr sz="2000" spc="-80" dirty="0">
                <a:latin typeface="HY목각파임B"/>
                <a:cs typeface="HY목각파임B"/>
              </a:rPr>
              <a:t> </a:t>
            </a:r>
            <a:r>
              <a:rPr sz="2000" spc="-240" dirty="0">
                <a:latin typeface="HY목각파임B"/>
                <a:cs typeface="HY목각파임B"/>
              </a:rPr>
              <a:t>규정</a:t>
            </a:r>
            <a:r>
              <a:rPr sz="2000" spc="-80" dirty="0">
                <a:latin typeface="HY목각파임B"/>
                <a:cs typeface="HY목각파임B"/>
              </a:rPr>
              <a:t> </a:t>
            </a:r>
            <a:r>
              <a:rPr sz="2000" spc="-240" dirty="0">
                <a:latin typeface="HY목각파임B"/>
                <a:cs typeface="HY목각파임B"/>
              </a:rPr>
              <a:t>전면</a:t>
            </a:r>
            <a:r>
              <a:rPr sz="2000" spc="-90" dirty="0">
                <a:latin typeface="HY목각파임B"/>
                <a:cs typeface="HY목각파임B"/>
              </a:rPr>
              <a:t> </a:t>
            </a:r>
            <a:r>
              <a:rPr sz="2000" spc="-240" dirty="0">
                <a:latin typeface="HY목각파임B"/>
                <a:cs typeface="HY목각파임B"/>
              </a:rPr>
              <a:t>개정</a:t>
            </a:r>
            <a:r>
              <a:rPr sz="2000" spc="-40" dirty="0">
                <a:latin typeface="휴먼옛체"/>
                <a:cs typeface="휴먼옛체"/>
              </a:rPr>
              <a:t>(</a:t>
            </a:r>
            <a:r>
              <a:rPr sz="2000" spc="45" dirty="0">
                <a:latin typeface="휴먼옛체"/>
                <a:cs typeface="휴먼옛체"/>
              </a:rPr>
              <a:t>2021</a:t>
            </a:r>
            <a:r>
              <a:rPr sz="2000" spc="20" dirty="0">
                <a:latin typeface="휴먼옛체"/>
                <a:cs typeface="휴먼옛체"/>
              </a:rPr>
              <a:t>.</a:t>
            </a:r>
            <a:r>
              <a:rPr sz="2000" spc="-235" dirty="0">
                <a:latin typeface="휴먼옛체"/>
                <a:cs typeface="휴먼옛체"/>
              </a:rPr>
              <a:t> </a:t>
            </a:r>
            <a:r>
              <a:rPr sz="2000" spc="20" dirty="0">
                <a:latin typeface="휴먼옛체"/>
                <a:cs typeface="휴먼옛체"/>
              </a:rPr>
              <a:t>7</a:t>
            </a:r>
            <a:r>
              <a:rPr sz="2000" spc="5" dirty="0">
                <a:latin typeface="휴먼옛체"/>
                <a:cs typeface="휴먼옛체"/>
              </a:rPr>
              <a:t>.</a:t>
            </a:r>
            <a:r>
              <a:rPr sz="2000" spc="-35" dirty="0">
                <a:latin typeface="휴먼옛체"/>
                <a:cs typeface="휴먼옛체"/>
              </a:rPr>
              <a:t>)</a:t>
            </a:r>
            <a:r>
              <a:rPr sz="2000" spc="-160" dirty="0">
                <a:latin typeface="HY목각파임B"/>
                <a:cs typeface="HY목각파임B"/>
              </a:rPr>
              <a:t>으로  </a:t>
            </a:r>
            <a:r>
              <a:rPr sz="2000" spc="-240" dirty="0">
                <a:latin typeface="HY목각파임B"/>
                <a:cs typeface="HY목각파임B"/>
              </a:rPr>
              <a:t>실습기관의</a:t>
            </a:r>
            <a:r>
              <a:rPr sz="2000" spc="-90" dirty="0">
                <a:latin typeface="HY목각파임B"/>
                <a:cs typeface="HY목각파임B"/>
              </a:rPr>
              <a:t> </a:t>
            </a:r>
            <a:r>
              <a:rPr sz="2000" spc="-240" dirty="0">
                <a:latin typeface="HY목각파임B"/>
                <a:cs typeface="HY목각파임B"/>
              </a:rPr>
              <a:t>실습지원비가</a:t>
            </a:r>
            <a:r>
              <a:rPr sz="2000" spc="-75" dirty="0">
                <a:latin typeface="HY목각파임B"/>
                <a:cs typeface="HY목각파임B"/>
              </a:rPr>
              <a:t> </a:t>
            </a:r>
            <a:r>
              <a:rPr sz="2000" spc="-240" dirty="0">
                <a:latin typeface="HY목각파임B"/>
                <a:cs typeface="HY목각파임B"/>
              </a:rPr>
              <a:t>교육시간</a:t>
            </a:r>
            <a:r>
              <a:rPr sz="2000" spc="-90" dirty="0">
                <a:latin typeface="HY목각파임B"/>
                <a:cs typeface="HY목각파임B"/>
              </a:rPr>
              <a:t> </a:t>
            </a:r>
            <a:r>
              <a:rPr sz="2000" spc="-240" dirty="0">
                <a:latin typeface="HY목각파임B"/>
                <a:cs typeface="HY목각파임B"/>
              </a:rPr>
              <a:t>비율에</a:t>
            </a:r>
            <a:r>
              <a:rPr sz="2000" spc="-80" dirty="0">
                <a:latin typeface="HY목각파임B"/>
                <a:cs typeface="HY목각파임B"/>
              </a:rPr>
              <a:t> </a:t>
            </a:r>
            <a:r>
              <a:rPr sz="2000" spc="-240" dirty="0">
                <a:latin typeface="HY목각파임B"/>
                <a:cs typeface="HY목각파임B"/>
              </a:rPr>
              <a:t>따라</a:t>
            </a:r>
            <a:r>
              <a:rPr sz="2000" spc="-90" dirty="0">
                <a:latin typeface="HY목각파임B"/>
                <a:cs typeface="HY목각파임B"/>
              </a:rPr>
              <a:t> </a:t>
            </a:r>
            <a:r>
              <a:rPr sz="2000" spc="-240" dirty="0">
                <a:latin typeface="HY목각파임B"/>
                <a:cs typeface="HY목각파임B"/>
              </a:rPr>
              <a:t>지급되도록</a:t>
            </a:r>
            <a:r>
              <a:rPr sz="2000" spc="-75" dirty="0">
                <a:latin typeface="HY목각파임B"/>
                <a:cs typeface="HY목각파임B"/>
              </a:rPr>
              <a:t> </a:t>
            </a:r>
            <a:r>
              <a:rPr sz="2000" spc="-240" dirty="0">
                <a:latin typeface="HY목각파임B"/>
                <a:cs typeface="HY목각파임B"/>
              </a:rPr>
              <a:t>변경됨에 </a:t>
            </a:r>
            <a:r>
              <a:rPr sz="2000" spc="-650" dirty="0">
                <a:latin typeface="HY목각파임B"/>
                <a:cs typeface="HY목각파임B"/>
              </a:rPr>
              <a:t> </a:t>
            </a:r>
            <a:r>
              <a:rPr sz="2000" spc="-240" dirty="0">
                <a:latin typeface="HY목각파임B"/>
                <a:cs typeface="HY목각파임B"/>
              </a:rPr>
              <a:t>따라</a:t>
            </a:r>
            <a:r>
              <a:rPr sz="2000" spc="-80" dirty="0">
                <a:latin typeface="HY목각파임B"/>
                <a:cs typeface="HY목각파임B"/>
              </a:rPr>
              <a:t> </a:t>
            </a:r>
            <a:r>
              <a:rPr sz="2000" spc="-240" dirty="0">
                <a:latin typeface="HY목각파임B"/>
                <a:cs typeface="HY목각파임B"/>
              </a:rPr>
              <a:t>현장실습이</a:t>
            </a:r>
            <a:r>
              <a:rPr sz="2000" spc="-90" dirty="0">
                <a:latin typeface="HY목각파임B"/>
                <a:cs typeface="HY목각파임B"/>
              </a:rPr>
              <a:t> </a:t>
            </a:r>
            <a:r>
              <a:rPr sz="2000" spc="-240" dirty="0">
                <a:latin typeface="HY목각파임B"/>
                <a:cs typeface="HY목각파임B"/>
              </a:rPr>
              <a:t>가능한</a:t>
            </a:r>
            <a:r>
              <a:rPr sz="2000" spc="-80" dirty="0">
                <a:latin typeface="HY목각파임B"/>
                <a:cs typeface="HY목각파임B"/>
              </a:rPr>
              <a:t> </a:t>
            </a:r>
            <a:r>
              <a:rPr sz="2000" spc="-240" dirty="0">
                <a:latin typeface="HY목각파임B"/>
                <a:cs typeface="HY목각파임B"/>
              </a:rPr>
              <a:t>실습기관</a:t>
            </a:r>
            <a:r>
              <a:rPr sz="2000" spc="-90" dirty="0">
                <a:latin typeface="HY목각파임B"/>
                <a:cs typeface="HY목각파임B"/>
              </a:rPr>
              <a:t> </a:t>
            </a:r>
            <a:r>
              <a:rPr sz="2000" spc="-240" dirty="0">
                <a:latin typeface="HY목각파임B"/>
                <a:cs typeface="HY목각파임B"/>
              </a:rPr>
              <a:t>수요</a:t>
            </a:r>
            <a:r>
              <a:rPr sz="2000" spc="-80" dirty="0">
                <a:latin typeface="HY목각파임B"/>
                <a:cs typeface="HY목각파임B"/>
              </a:rPr>
              <a:t> </a:t>
            </a:r>
            <a:r>
              <a:rPr sz="2000" spc="-240" dirty="0">
                <a:latin typeface="HY목각파임B"/>
                <a:cs typeface="HY목각파임B"/>
              </a:rPr>
              <a:t>발굴에</a:t>
            </a:r>
            <a:r>
              <a:rPr sz="2000" spc="-90" dirty="0">
                <a:latin typeface="HY목각파임B"/>
                <a:cs typeface="HY목각파임B"/>
              </a:rPr>
              <a:t> </a:t>
            </a:r>
            <a:r>
              <a:rPr sz="2000" spc="-240" dirty="0">
                <a:latin typeface="HY목각파임B"/>
                <a:cs typeface="HY목각파임B"/>
              </a:rPr>
              <a:t>어려움을</a:t>
            </a:r>
            <a:r>
              <a:rPr sz="2000" spc="-80" dirty="0">
                <a:latin typeface="HY목각파임B"/>
                <a:cs typeface="HY목각파임B"/>
              </a:rPr>
              <a:t> </a:t>
            </a:r>
            <a:r>
              <a:rPr sz="2000" spc="-240" dirty="0">
                <a:latin typeface="HY목각파임B"/>
                <a:cs typeface="HY목각파임B"/>
              </a:rPr>
              <a:t>겪음</a:t>
            </a:r>
            <a:endParaRPr sz="2000">
              <a:latin typeface="HY목각파임B"/>
              <a:cs typeface="HY목각파임B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593324" y="5366003"/>
            <a:ext cx="1507740" cy="1392702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513377" y="376250"/>
            <a:ext cx="315595" cy="391426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45440" y="366670"/>
            <a:ext cx="23495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90" dirty="0">
                <a:latin typeface="휴먼둥근헤드라인"/>
                <a:cs typeface="휴먼둥근헤드라인"/>
              </a:rPr>
              <a:t>현장실습</a:t>
            </a:r>
            <a:r>
              <a:rPr sz="2400" spc="-50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참가</a:t>
            </a:r>
            <a:r>
              <a:rPr sz="2400" spc="-49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자격</a:t>
            </a:r>
            <a:endParaRPr sz="2400">
              <a:latin typeface="휴먼둥근헤드라인"/>
              <a:cs typeface="휴먼둥근헤드라인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66700" y="807719"/>
            <a:ext cx="11146790" cy="68580"/>
          </a:xfrm>
          <a:custGeom>
            <a:avLst/>
            <a:gdLst/>
            <a:ahLst/>
            <a:cxnLst/>
            <a:rect l="l" t="t" r="r" b="b"/>
            <a:pathLst>
              <a:path w="11146790" h="68580">
                <a:moveTo>
                  <a:pt x="11146536" y="0"/>
                </a:moveTo>
                <a:lnTo>
                  <a:pt x="0" y="0"/>
                </a:lnTo>
                <a:lnTo>
                  <a:pt x="0" y="68579"/>
                </a:lnTo>
                <a:lnTo>
                  <a:pt x="11146536" y="68579"/>
                </a:lnTo>
                <a:lnTo>
                  <a:pt x="11146536" y="0"/>
                </a:lnTo>
                <a:close/>
              </a:path>
            </a:pathLst>
          </a:custGeom>
          <a:solidFill>
            <a:srgbClr val="FF4F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45440" y="988725"/>
            <a:ext cx="10475595" cy="1635760"/>
          </a:xfrm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marL="311150" indent="-299085">
              <a:lnSpc>
                <a:spcPct val="100000"/>
              </a:lnSpc>
              <a:spcBef>
                <a:spcPts val="1300"/>
              </a:spcBef>
              <a:buFont typeface=""/>
              <a:buChar char="○"/>
              <a:tabLst>
                <a:tab pos="311785" algn="l"/>
              </a:tabLst>
            </a:pPr>
            <a:r>
              <a:rPr sz="2000" b="1" spc="35" dirty="0">
                <a:solidFill>
                  <a:srgbClr val="0000FF"/>
                </a:solidFill>
                <a:latin typeface="함초롬돋움"/>
                <a:cs typeface="함초롬돋움"/>
              </a:rPr>
              <a:t>2</a:t>
            </a:r>
            <a:r>
              <a:rPr sz="2000" b="1" spc="-240" dirty="0">
                <a:solidFill>
                  <a:srgbClr val="0000FF"/>
                </a:solidFill>
                <a:latin typeface="맑은 고딕"/>
                <a:cs typeface="맑은 고딕"/>
              </a:rPr>
              <a:t>개</a:t>
            </a:r>
            <a:r>
              <a:rPr sz="2000" b="1" spc="-140" dirty="0">
                <a:solidFill>
                  <a:srgbClr val="0000FF"/>
                </a:solidFill>
                <a:latin typeface="맑은 고딕"/>
                <a:cs typeface="맑은 고딕"/>
              </a:rPr>
              <a:t> </a:t>
            </a:r>
            <a:r>
              <a:rPr sz="2000" b="1" spc="-229" dirty="0">
                <a:solidFill>
                  <a:srgbClr val="0000FF"/>
                </a:solidFill>
                <a:latin typeface="맑은 고딕"/>
                <a:cs typeface="맑은 고딕"/>
              </a:rPr>
              <a:t>학</a:t>
            </a:r>
            <a:r>
              <a:rPr sz="2000" b="1" spc="-240" dirty="0">
                <a:solidFill>
                  <a:srgbClr val="0000FF"/>
                </a:solidFill>
                <a:latin typeface="맑은 고딕"/>
                <a:cs typeface="맑은 고딕"/>
              </a:rPr>
              <a:t>기</a:t>
            </a:r>
            <a:r>
              <a:rPr sz="2000" b="1" spc="-130" dirty="0">
                <a:solidFill>
                  <a:srgbClr val="0000FF"/>
                </a:solidFill>
                <a:latin typeface="맑은 고딕"/>
                <a:cs typeface="맑은 고딕"/>
              </a:rPr>
              <a:t> </a:t>
            </a:r>
            <a:r>
              <a:rPr sz="2000" b="1" spc="-229" dirty="0">
                <a:solidFill>
                  <a:srgbClr val="0000FF"/>
                </a:solidFill>
                <a:latin typeface="맑은 고딕"/>
                <a:cs typeface="맑은 고딕"/>
              </a:rPr>
              <a:t>이</a:t>
            </a:r>
            <a:r>
              <a:rPr sz="2000" b="1" spc="-240" dirty="0">
                <a:solidFill>
                  <a:srgbClr val="0000FF"/>
                </a:solidFill>
                <a:latin typeface="맑은 고딕"/>
                <a:cs typeface="맑은 고딕"/>
              </a:rPr>
              <a:t>상</a:t>
            </a:r>
            <a:r>
              <a:rPr sz="2000" b="1" spc="-130" dirty="0">
                <a:solidFill>
                  <a:srgbClr val="0000FF"/>
                </a:solidFill>
                <a:latin typeface="맑은 고딕"/>
                <a:cs typeface="맑은 고딕"/>
              </a:rPr>
              <a:t> </a:t>
            </a:r>
            <a:r>
              <a:rPr sz="2000" b="1" spc="-229" dirty="0">
                <a:solidFill>
                  <a:srgbClr val="0000FF"/>
                </a:solidFill>
                <a:latin typeface="맑은 고딕"/>
                <a:cs typeface="맑은 고딕"/>
              </a:rPr>
              <a:t>이수</a:t>
            </a:r>
            <a:r>
              <a:rPr sz="2000" b="1" spc="-240" dirty="0">
                <a:solidFill>
                  <a:srgbClr val="0000FF"/>
                </a:solidFill>
                <a:latin typeface="맑은 고딕"/>
                <a:cs typeface="맑은 고딕"/>
              </a:rPr>
              <a:t>한</a:t>
            </a:r>
            <a:r>
              <a:rPr sz="2000" b="1" spc="-150" dirty="0">
                <a:solidFill>
                  <a:srgbClr val="0000FF"/>
                </a:solidFill>
                <a:latin typeface="맑은 고딕"/>
                <a:cs typeface="맑은 고딕"/>
              </a:rPr>
              <a:t> </a:t>
            </a:r>
            <a:r>
              <a:rPr sz="2000" b="1" spc="-229" dirty="0">
                <a:solidFill>
                  <a:srgbClr val="0000FF"/>
                </a:solidFill>
                <a:latin typeface="맑은 고딕"/>
                <a:cs typeface="맑은 고딕"/>
              </a:rPr>
              <a:t>본</a:t>
            </a:r>
            <a:r>
              <a:rPr sz="2000" b="1" spc="-240" dirty="0">
                <a:solidFill>
                  <a:srgbClr val="0000FF"/>
                </a:solidFill>
                <a:latin typeface="맑은 고딕"/>
                <a:cs typeface="맑은 고딕"/>
              </a:rPr>
              <a:t>교</a:t>
            </a:r>
            <a:r>
              <a:rPr sz="2000" b="1" spc="-130" dirty="0">
                <a:solidFill>
                  <a:srgbClr val="0000FF"/>
                </a:solidFill>
                <a:latin typeface="맑은 고딕"/>
                <a:cs typeface="맑은 고딕"/>
              </a:rPr>
              <a:t> </a:t>
            </a:r>
            <a:r>
              <a:rPr sz="2000" b="1" spc="-229" dirty="0">
                <a:solidFill>
                  <a:srgbClr val="0000FF"/>
                </a:solidFill>
                <a:latin typeface="맑은 고딕"/>
                <a:cs typeface="맑은 고딕"/>
              </a:rPr>
              <a:t>재학생</a:t>
            </a:r>
            <a:endParaRPr sz="2000">
              <a:latin typeface="맑은 고딕"/>
              <a:cs typeface="맑은 고딕"/>
            </a:endParaRPr>
          </a:p>
          <a:p>
            <a:pPr marL="163195">
              <a:lnSpc>
                <a:spcPct val="100000"/>
              </a:lnSpc>
              <a:spcBef>
                <a:spcPts val="1200"/>
              </a:spcBef>
            </a:pPr>
            <a:r>
              <a:rPr sz="2000" b="1" spc="140" dirty="0">
                <a:latin typeface="맑은 고딕"/>
                <a:cs typeface="맑은 고딕"/>
              </a:rPr>
              <a:t>·</a:t>
            </a:r>
            <a:r>
              <a:rPr sz="2000" b="1" spc="-30" dirty="0">
                <a:latin typeface="맑은 고딕"/>
                <a:cs typeface="맑은 고딕"/>
              </a:rPr>
              <a:t> </a:t>
            </a:r>
            <a:r>
              <a:rPr sz="2000" b="1" dirty="0">
                <a:latin typeface="맑은 고딕"/>
                <a:cs typeface="맑은 고딕"/>
              </a:rPr>
              <a:t>편입생은</a:t>
            </a:r>
            <a:r>
              <a:rPr sz="2000" b="1" spc="-20" dirty="0">
                <a:latin typeface="맑은 고딕"/>
                <a:cs typeface="맑은 고딕"/>
              </a:rPr>
              <a:t> </a:t>
            </a:r>
            <a:r>
              <a:rPr sz="2000" b="1" dirty="0">
                <a:latin typeface="맑은 고딕"/>
                <a:cs typeface="맑은 고딕"/>
              </a:rPr>
              <a:t>본교에서</a:t>
            </a:r>
            <a:r>
              <a:rPr sz="2000" b="1" spc="-20" dirty="0">
                <a:latin typeface="맑은 고딕"/>
                <a:cs typeface="맑은 고딕"/>
              </a:rPr>
              <a:t> </a:t>
            </a:r>
            <a:r>
              <a:rPr sz="2000" b="1" dirty="0">
                <a:latin typeface="맑은 고딕"/>
                <a:cs typeface="맑은 고딕"/>
              </a:rPr>
              <a:t>1학기</a:t>
            </a:r>
            <a:r>
              <a:rPr sz="2000" b="1" spc="-5" dirty="0">
                <a:latin typeface="맑은 고딕"/>
                <a:cs typeface="맑은 고딕"/>
              </a:rPr>
              <a:t> </a:t>
            </a:r>
            <a:r>
              <a:rPr sz="2000" b="1" dirty="0">
                <a:latin typeface="맑은 고딕"/>
                <a:cs typeface="맑은 고딕"/>
              </a:rPr>
              <a:t>이상</a:t>
            </a:r>
            <a:r>
              <a:rPr sz="2000" b="1" spc="-10" dirty="0">
                <a:latin typeface="맑은 고딕"/>
                <a:cs typeface="맑은 고딕"/>
              </a:rPr>
              <a:t> </a:t>
            </a:r>
            <a:r>
              <a:rPr sz="2000" b="1" dirty="0">
                <a:latin typeface="맑은 고딕"/>
                <a:cs typeface="맑은 고딕"/>
              </a:rPr>
              <a:t>이수하고</a:t>
            </a:r>
            <a:r>
              <a:rPr sz="2000" b="1" spc="-20" dirty="0">
                <a:latin typeface="맑은 고딕"/>
                <a:cs typeface="맑은 고딕"/>
              </a:rPr>
              <a:t> </a:t>
            </a:r>
            <a:r>
              <a:rPr sz="2000" b="1" dirty="0">
                <a:latin typeface="맑은 고딕"/>
                <a:cs typeface="맑은 고딕"/>
              </a:rPr>
              <a:t>다음학기부터</a:t>
            </a:r>
            <a:r>
              <a:rPr sz="2000" b="1" spc="-30" dirty="0">
                <a:latin typeface="맑은 고딕"/>
                <a:cs typeface="맑은 고딕"/>
              </a:rPr>
              <a:t> </a:t>
            </a:r>
            <a:r>
              <a:rPr sz="2000" b="1" dirty="0">
                <a:latin typeface="맑은 고딕"/>
                <a:cs typeface="맑은 고딕"/>
              </a:rPr>
              <a:t>지원</a:t>
            </a:r>
            <a:r>
              <a:rPr sz="2000" b="1" spc="-10" dirty="0">
                <a:latin typeface="맑은 고딕"/>
                <a:cs typeface="맑은 고딕"/>
              </a:rPr>
              <a:t> </a:t>
            </a:r>
            <a:r>
              <a:rPr sz="2000" b="1" dirty="0">
                <a:latin typeface="맑은 고딕"/>
                <a:cs typeface="맑은 고딕"/>
              </a:rPr>
              <a:t>가능함</a:t>
            </a:r>
            <a:endParaRPr sz="2000">
              <a:latin typeface="맑은 고딕"/>
              <a:cs typeface="맑은 고딕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800">
              <a:latin typeface="맑은 고딕"/>
              <a:cs typeface="맑은 고딕"/>
            </a:endParaRPr>
          </a:p>
          <a:p>
            <a:pPr marR="5080" algn="r">
              <a:lnSpc>
                <a:spcPct val="100000"/>
              </a:lnSpc>
              <a:spcBef>
                <a:spcPts val="5"/>
              </a:spcBef>
            </a:pPr>
            <a:r>
              <a:rPr sz="1800" dirty="0">
                <a:latin typeface="맑은 고딕"/>
                <a:cs typeface="맑은 고딕"/>
              </a:rPr>
              <a:t>(23.</a:t>
            </a:r>
            <a:r>
              <a:rPr sz="1800" spc="-4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1학기</a:t>
            </a:r>
            <a:r>
              <a:rPr sz="1800" spc="-4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기준)</a:t>
            </a:r>
            <a:endParaRPr sz="1800">
              <a:latin typeface="맑은 고딕"/>
              <a:cs typeface="맑은 고딕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015894" y="6492395"/>
            <a:ext cx="173355" cy="228600"/>
          </a:xfrm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37465">
              <a:lnSpc>
                <a:spcPct val="100000"/>
              </a:lnSpc>
              <a:spcBef>
                <a:spcPts val="204"/>
              </a:spcBef>
            </a:pPr>
            <a:fld id="{81D60167-4931-47E6-BA6A-407CBD079E47}" type="slidenum">
              <a:rPr sz="1200" dirty="0">
                <a:solidFill>
                  <a:srgbClr val="888888"/>
                </a:solidFill>
                <a:latin typeface="맑은 고딕"/>
                <a:cs typeface="맑은 고딕"/>
              </a:rPr>
              <a:t>4</a:t>
            </a:fld>
            <a:endParaRPr sz="1200">
              <a:latin typeface="맑은 고딕"/>
              <a:cs typeface="맑은 고딕"/>
            </a:endParaRP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516026" y="2723306"/>
          <a:ext cx="10772139" cy="246316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856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896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928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120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459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04597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9118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210"/>
                        </a:spcBef>
                      </a:pPr>
                      <a:r>
                        <a:rPr sz="1800" b="1" dirty="0">
                          <a:latin typeface="맑은 고딕"/>
                          <a:cs typeface="맑은 고딕"/>
                        </a:rPr>
                        <a:t>구분</a:t>
                      </a:r>
                      <a:endParaRPr sz="1800">
                        <a:latin typeface="맑은 고딕"/>
                        <a:cs typeface="맑은 고딕"/>
                      </a:endParaRPr>
                    </a:p>
                  </a:txBody>
                  <a:tcPr marL="0" marR="0" marT="1536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210"/>
                        </a:spcBef>
                      </a:pPr>
                      <a:r>
                        <a:rPr sz="1800" b="1" dirty="0">
                          <a:latin typeface="맑은 고딕"/>
                          <a:cs typeface="맑은 고딕"/>
                        </a:rPr>
                        <a:t>재학생</a:t>
                      </a:r>
                      <a:endParaRPr sz="1800">
                        <a:latin typeface="맑은 고딕"/>
                        <a:cs typeface="맑은 고딕"/>
                      </a:endParaRPr>
                    </a:p>
                  </a:txBody>
                  <a:tcPr marL="0" marR="0" marT="1536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210"/>
                        </a:spcBef>
                      </a:pPr>
                      <a:r>
                        <a:rPr sz="1800" b="1" dirty="0">
                          <a:latin typeface="맑은 고딕"/>
                          <a:cs typeface="맑은 고딕"/>
                        </a:rPr>
                        <a:t>편입생</a:t>
                      </a:r>
                      <a:endParaRPr sz="1800">
                        <a:latin typeface="맑은 고딕"/>
                        <a:cs typeface="맑은 고딕"/>
                      </a:endParaRPr>
                    </a:p>
                  </a:txBody>
                  <a:tcPr marL="0" marR="0" marT="1536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210"/>
                        </a:spcBef>
                      </a:pPr>
                      <a:r>
                        <a:rPr sz="1800" b="1" dirty="0">
                          <a:latin typeface="맑은 고딕"/>
                          <a:cs typeface="맑은 고딕"/>
                        </a:rPr>
                        <a:t>휴학생</a:t>
                      </a:r>
                      <a:endParaRPr sz="1800">
                        <a:latin typeface="맑은 고딕"/>
                        <a:cs typeface="맑은 고딕"/>
                      </a:endParaRPr>
                    </a:p>
                  </a:txBody>
                  <a:tcPr marL="0" marR="0" marT="1536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0850">
                        <a:lnSpc>
                          <a:spcPct val="100000"/>
                        </a:lnSpc>
                        <a:spcBef>
                          <a:spcPts val="1210"/>
                        </a:spcBef>
                      </a:pPr>
                      <a:r>
                        <a:rPr sz="1800" b="1" dirty="0">
                          <a:latin typeface="맑은 고딕"/>
                          <a:cs typeface="맑은 고딕"/>
                        </a:rPr>
                        <a:t>졸업예정자</a:t>
                      </a:r>
                      <a:endParaRPr sz="1800">
                        <a:latin typeface="맑은 고딕"/>
                        <a:cs typeface="맑은 고딕"/>
                      </a:endParaRPr>
                    </a:p>
                  </a:txBody>
                  <a:tcPr marL="0" marR="0" marT="1536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210"/>
                        </a:spcBef>
                      </a:pPr>
                      <a:r>
                        <a:rPr sz="1800" b="1" dirty="0">
                          <a:latin typeface="맑은 고딕"/>
                          <a:cs typeface="맑은 고딕"/>
                        </a:rPr>
                        <a:t>학사학위유예자</a:t>
                      </a:r>
                      <a:endParaRPr sz="1800">
                        <a:latin typeface="맑은 고딕"/>
                        <a:cs typeface="맑은 고딕"/>
                      </a:endParaRPr>
                    </a:p>
                  </a:txBody>
                  <a:tcPr marL="0" marR="0" marT="1536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35990">
                <a:tc>
                  <a:txBody>
                    <a:bodyPr/>
                    <a:lstStyle/>
                    <a:p>
                      <a:pPr marL="165735" marR="158750" indent="129539">
                        <a:lnSpc>
                          <a:spcPct val="100000"/>
                        </a:lnSpc>
                        <a:spcBef>
                          <a:spcPts val="1490"/>
                        </a:spcBef>
                      </a:pPr>
                      <a:r>
                        <a:rPr sz="1800" dirty="0">
                          <a:latin typeface="맑은 고딕"/>
                          <a:cs typeface="맑은 고딕"/>
                        </a:rPr>
                        <a:t>2023학년도 </a:t>
                      </a:r>
                      <a:r>
                        <a:rPr sz="1800" spc="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800" dirty="0">
                          <a:latin typeface="맑은 고딕"/>
                          <a:cs typeface="맑은 고딕"/>
                        </a:rPr>
                        <a:t>하계</a:t>
                      </a:r>
                      <a:r>
                        <a:rPr sz="1800" spc="-10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800" dirty="0">
                          <a:latin typeface="맑은 고딕"/>
                          <a:cs typeface="맑은 고딕"/>
                        </a:rPr>
                        <a:t>계절학기</a:t>
                      </a:r>
                      <a:endParaRPr sz="1800">
                        <a:latin typeface="맑은 고딕"/>
                        <a:cs typeface="맑은 고딕"/>
                      </a:endParaRPr>
                    </a:p>
                  </a:txBody>
                  <a:tcPr marL="0" marR="0" marT="1892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EC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800" dirty="0">
                          <a:latin typeface="맑은 고딕"/>
                          <a:cs typeface="맑은 고딕"/>
                        </a:rPr>
                        <a:t>가능</a:t>
                      </a:r>
                      <a:endParaRPr sz="1800">
                        <a:latin typeface="맑은 고딕"/>
                        <a:cs typeface="맑은 고딕"/>
                      </a:endParaRPr>
                    </a:p>
                  </a:txBody>
                  <a:tcPr marL="0" marR="0" marT="44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EC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800" dirty="0">
                          <a:latin typeface="맑은 고딕"/>
                          <a:cs typeface="맑은 고딕"/>
                        </a:rPr>
                        <a:t>불가</a:t>
                      </a:r>
                      <a:endParaRPr sz="1800">
                        <a:latin typeface="맑은 고딕"/>
                        <a:cs typeface="맑은 고딕"/>
                      </a:endParaRPr>
                    </a:p>
                  </a:txBody>
                  <a:tcPr marL="0" marR="0" marT="44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EC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800" dirty="0">
                          <a:latin typeface="맑은 고딕"/>
                          <a:cs typeface="맑은 고딕"/>
                        </a:rPr>
                        <a:t>불가</a:t>
                      </a:r>
                      <a:endParaRPr sz="1800">
                        <a:latin typeface="맑은 고딕"/>
                        <a:cs typeface="맑은 고딕"/>
                      </a:endParaRPr>
                    </a:p>
                  </a:txBody>
                  <a:tcPr marL="0" marR="0" marT="44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ECEC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175260" indent="382270">
                        <a:lnSpc>
                          <a:spcPct val="100000"/>
                        </a:lnSpc>
                        <a:spcBef>
                          <a:spcPts val="1490"/>
                        </a:spcBef>
                      </a:pPr>
                      <a:r>
                        <a:rPr sz="1800" dirty="0">
                          <a:latin typeface="맑은 고딕"/>
                          <a:cs typeface="맑은 고딕"/>
                        </a:rPr>
                        <a:t>23년 8월 </a:t>
                      </a:r>
                      <a:r>
                        <a:rPr sz="1800" spc="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800" dirty="0">
                          <a:latin typeface="맑은 고딕"/>
                          <a:cs typeface="맑은 고딕"/>
                        </a:rPr>
                        <a:t>졸업예정자</a:t>
                      </a:r>
                      <a:r>
                        <a:rPr sz="1800" spc="-10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800" dirty="0">
                          <a:latin typeface="맑은 고딕"/>
                          <a:cs typeface="맑은 고딕"/>
                        </a:rPr>
                        <a:t>불가</a:t>
                      </a:r>
                      <a:endParaRPr sz="1800">
                        <a:latin typeface="맑은 고딕"/>
                        <a:cs typeface="맑은 고딕"/>
                      </a:endParaRPr>
                    </a:p>
                  </a:txBody>
                  <a:tcPr marL="0" marR="0" marT="1892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EC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800" dirty="0">
                          <a:latin typeface="맑은 고딕"/>
                          <a:cs typeface="맑은 고딕"/>
                        </a:rPr>
                        <a:t>불가</a:t>
                      </a:r>
                      <a:endParaRPr sz="1800">
                        <a:latin typeface="맑은 고딕"/>
                        <a:cs typeface="맑은 고딕"/>
                      </a:endParaRPr>
                    </a:p>
                  </a:txBody>
                  <a:tcPr marL="0" marR="0" marT="44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CEC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3599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485"/>
                        </a:spcBef>
                      </a:pPr>
                      <a:r>
                        <a:rPr sz="1800" dirty="0">
                          <a:latin typeface="맑은 고딕"/>
                          <a:cs typeface="맑은 고딕"/>
                        </a:rPr>
                        <a:t>2023학년도</a:t>
                      </a:r>
                      <a:endParaRPr sz="1800">
                        <a:latin typeface="맑은 고딕"/>
                        <a:cs typeface="맑은 고딕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800" dirty="0">
                          <a:latin typeface="맑은 고딕"/>
                          <a:cs typeface="맑은 고딕"/>
                        </a:rPr>
                        <a:t>2학기</a:t>
                      </a:r>
                      <a:endParaRPr sz="1800">
                        <a:latin typeface="맑은 고딕"/>
                        <a:cs typeface="맑은 고딕"/>
                      </a:endParaRPr>
                    </a:p>
                  </a:txBody>
                  <a:tcPr marL="0" marR="0" marT="1885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800" dirty="0">
                          <a:latin typeface="맑은 고딕"/>
                          <a:cs typeface="맑은 고딕"/>
                        </a:rPr>
                        <a:t>가능</a:t>
                      </a:r>
                      <a:endParaRPr sz="1800">
                        <a:latin typeface="맑은 고딕"/>
                        <a:cs typeface="맑은 고딕"/>
                      </a:endParaRPr>
                    </a:p>
                  </a:txBody>
                  <a:tcPr marL="0" marR="0" marT="44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800" dirty="0">
                          <a:latin typeface="맑은 고딕"/>
                          <a:cs typeface="맑은 고딕"/>
                        </a:rPr>
                        <a:t>가능</a:t>
                      </a:r>
                      <a:endParaRPr sz="1800">
                        <a:latin typeface="맑은 고딕"/>
                        <a:cs typeface="맑은 고딕"/>
                      </a:endParaRPr>
                    </a:p>
                  </a:txBody>
                  <a:tcPr marL="0" marR="0" marT="44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4780" marR="137160" indent="618490">
                        <a:lnSpc>
                          <a:spcPct val="100000"/>
                        </a:lnSpc>
                        <a:spcBef>
                          <a:spcPts val="1485"/>
                        </a:spcBef>
                      </a:pPr>
                      <a:r>
                        <a:rPr sz="1800" dirty="0">
                          <a:latin typeface="맑은 고딕"/>
                          <a:cs typeface="맑은 고딕"/>
                        </a:rPr>
                        <a:t>2학기 </a:t>
                      </a:r>
                      <a:r>
                        <a:rPr sz="1800" spc="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800" dirty="0">
                          <a:latin typeface="맑은 고딕"/>
                          <a:cs typeface="맑은 고딕"/>
                        </a:rPr>
                        <a:t>복학(예정)자</a:t>
                      </a:r>
                      <a:r>
                        <a:rPr sz="1800" spc="-10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800" dirty="0">
                          <a:latin typeface="맑은 고딕"/>
                          <a:cs typeface="맑은 고딕"/>
                        </a:rPr>
                        <a:t>가능</a:t>
                      </a:r>
                      <a:endParaRPr sz="1800">
                        <a:latin typeface="맑은 고딕"/>
                        <a:cs typeface="맑은 고딕"/>
                      </a:endParaRPr>
                    </a:p>
                  </a:txBody>
                  <a:tcPr marL="0" marR="0" marT="1885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0975" marR="175260" indent="382270">
                        <a:lnSpc>
                          <a:spcPct val="100000"/>
                        </a:lnSpc>
                        <a:spcBef>
                          <a:spcPts val="1485"/>
                        </a:spcBef>
                      </a:pPr>
                      <a:r>
                        <a:rPr sz="1800" dirty="0">
                          <a:latin typeface="맑은 고딕"/>
                          <a:cs typeface="맑은 고딕"/>
                        </a:rPr>
                        <a:t>24년 2월 </a:t>
                      </a:r>
                      <a:r>
                        <a:rPr sz="1800" spc="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800" dirty="0">
                          <a:latin typeface="맑은 고딕"/>
                          <a:cs typeface="맑은 고딕"/>
                        </a:rPr>
                        <a:t>졸업예정자</a:t>
                      </a:r>
                      <a:r>
                        <a:rPr sz="1800" spc="-10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800" dirty="0">
                          <a:latin typeface="맑은 고딕"/>
                          <a:cs typeface="맑은 고딕"/>
                        </a:rPr>
                        <a:t>가능</a:t>
                      </a:r>
                      <a:endParaRPr sz="1800">
                        <a:latin typeface="맑은 고딕"/>
                        <a:cs typeface="맑은 고딕"/>
                      </a:endParaRPr>
                    </a:p>
                  </a:txBody>
                  <a:tcPr marL="0" marR="0" marT="1885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9695" marR="95250" indent="194945">
                        <a:lnSpc>
                          <a:spcPct val="100000"/>
                        </a:lnSpc>
                        <a:spcBef>
                          <a:spcPts val="1485"/>
                        </a:spcBef>
                      </a:pPr>
                      <a:r>
                        <a:rPr sz="1800" dirty="0">
                          <a:latin typeface="맑은 고딕"/>
                          <a:cs typeface="맑은 고딕"/>
                        </a:rPr>
                        <a:t>현장실습 과목 </a:t>
                      </a:r>
                      <a:r>
                        <a:rPr sz="1800" spc="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800" dirty="0">
                          <a:latin typeface="맑은 고딕"/>
                          <a:cs typeface="맑은 고딕"/>
                        </a:rPr>
                        <a:t>학점</a:t>
                      </a:r>
                      <a:r>
                        <a:rPr sz="1800" spc="-3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800" dirty="0">
                          <a:latin typeface="맑은 고딕"/>
                          <a:cs typeface="맑은 고딕"/>
                        </a:rPr>
                        <a:t>등록</a:t>
                      </a:r>
                      <a:r>
                        <a:rPr sz="1800" spc="-3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800" dirty="0">
                          <a:latin typeface="맑은 고딕"/>
                          <a:cs typeface="맑은 고딕"/>
                        </a:rPr>
                        <a:t>후</a:t>
                      </a:r>
                      <a:r>
                        <a:rPr sz="1800" spc="-3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800" dirty="0">
                          <a:latin typeface="맑은 고딕"/>
                          <a:cs typeface="맑은 고딕"/>
                        </a:rPr>
                        <a:t>가능</a:t>
                      </a:r>
                      <a:endParaRPr sz="1800">
                        <a:latin typeface="맑은 고딕"/>
                        <a:cs typeface="맑은 고딕"/>
                      </a:endParaRPr>
                    </a:p>
                  </a:txBody>
                  <a:tcPr marL="0" marR="0" marT="1885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8" name="object 8"/>
          <p:cNvSpPr txBox="1"/>
          <p:nvPr/>
        </p:nvSpPr>
        <p:spPr>
          <a:xfrm>
            <a:off x="495898" y="5297112"/>
            <a:ext cx="7433309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맑은 고딕"/>
                <a:cs typeface="맑은 고딕"/>
              </a:rPr>
              <a:t>단,</a:t>
            </a:r>
            <a:r>
              <a:rPr sz="1800" spc="-1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계절학기</a:t>
            </a:r>
            <a:r>
              <a:rPr sz="1800" spc="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현장실습</a:t>
            </a:r>
            <a:r>
              <a:rPr sz="1800" spc="-10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경우</a:t>
            </a:r>
            <a:r>
              <a:rPr sz="1800" spc="-10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졸업요건을</a:t>
            </a:r>
            <a:r>
              <a:rPr sz="1800" spc="-10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충족하지</a:t>
            </a:r>
            <a:r>
              <a:rPr sz="1800" spc="-1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못한</a:t>
            </a:r>
            <a:r>
              <a:rPr sz="1800" spc="-10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자는</a:t>
            </a:r>
            <a:r>
              <a:rPr sz="1800" spc="-10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수강</a:t>
            </a:r>
            <a:r>
              <a:rPr sz="1800" spc="-10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가능함</a:t>
            </a:r>
            <a:endParaRPr sz="1800">
              <a:latin typeface="맑은 고딕"/>
              <a:cs typeface="맑은 고딕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513377" y="376250"/>
            <a:ext cx="315595" cy="391426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45440" y="366670"/>
            <a:ext cx="261810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90" dirty="0">
                <a:latin typeface="휴먼둥근헤드라인"/>
                <a:cs typeface="휴먼둥근헤드라인"/>
              </a:rPr>
              <a:t>현장실습</a:t>
            </a:r>
            <a:r>
              <a:rPr sz="2400" spc="-50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교과목</a:t>
            </a:r>
            <a:r>
              <a:rPr sz="2400" spc="-49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편성</a:t>
            </a:r>
            <a:endParaRPr sz="2400">
              <a:latin typeface="휴먼둥근헤드라인"/>
              <a:cs typeface="휴먼둥근헤드라인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66700" y="807719"/>
            <a:ext cx="11146790" cy="68580"/>
          </a:xfrm>
          <a:custGeom>
            <a:avLst/>
            <a:gdLst/>
            <a:ahLst/>
            <a:cxnLst/>
            <a:rect l="l" t="t" r="r" b="b"/>
            <a:pathLst>
              <a:path w="11146790" h="68580">
                <a:moveTo>
                  <a:pt x="11146536" y="0"/>
                </a:moveTo>
                <a:lnTo>
                  <a:pt x="0" y="0"/>
                </a:lnTo>
                <a:lnTo>
                  <a:pt x="0" y="68579"/>
                </a:lnTo>
                <a:lnTo>
                  <a:pt x="11146536" y="68579"/>
                </a:lnTo>
                <a:lnTo>
                  <a:pt x="11146536" y="0"/>
                </a:lnTo>
                <a:close/>
              </a:path>
            </a:pathLst>
          </a:custGeom>
          <a:solidFill>
            <a:srgbClr val="FF4F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45211" y="1060958"/>
            <a:ext cx="7343775" cy="848360"/>
          </a:xfrm>
          <a:prstGeom prst="rect">
            <a:avLst/>
          </a:prstGeom>
        </p:spPr>
        <p:txBody>
          <a:bodyPr vert="horz" wrap="square" lIns="0" tIns="149860" rIns="0" bIns="0" rtlCol="0">
            <a:spAutoFit/>
          </a:bodyPr>
          <a:lstStyle/>
          <a:p>
            <a:pPr marL="280670" indent="-268605">
              <a:lnSpc>
                <a:spcPct val="100000"/>
              </a:lnSpc>
              <a:spcBef>
                <a:spcPts val="1180"/>
              </a:spcBef>
              <a:buChar char="○"/>
              <a:tabLst>
                <a:tab pos="281305" algn="l"/>
              </a:tabLst>
            </a:pPr>
            <a:r>
              <a:rPr sz="1800" spc="-220" dirty="0">
                <a:latin typeface="HY목각파임B"/>
                <a:cs typeface="HY목각파임B"/>
              </a:rPr>
              <a:t>현장실습은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방학</a:t>
            </a:r>
            <a:r>
              <a:rPr sz="1800" spc="-55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중</a:t>
            </a:r>
            <a:r>
              <a:rPr sz="1800" spc="-75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이루어지는</a:t>
            </a:r>
            <a:r>
              <a:rPr sz="1800" spc="-55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계절제와</a:t>
            </a:r>
            <a:r>
              <a:rPr sz="1800" spc="-55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학기</a:t>
            </a:r>
            <a:r>
              <a:rPr sz="1800" spc="-75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중</a:t>
            </a:r>
            <a:r>
              <a:rPr sz="1800" spc="-7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이루어지는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학기제로</a:t>
            </a:r>
            <a:r>
              <a:rPr sz="1800" spc="-55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편성함</a:t>
            </a:r>
            <a:endParaRPr sz="1800" dirty="0">
              <a:latin typeface="HY목각파임B"/>
              <a:cs typeface="HY목각파임B"/>
            </a:endParaRPr>
          </a:p>
          <a:p>
            <a:pPr marL="280670" indent="-268605">
              <a:lnSpc>
                <a:spcPct val="100000"/>
              </a:lnSpc>
              <a:spcBef>
                <a:spcPts val="1080"/>
              </a:spcBef>
              <a:buFont typeface="HY"/>
              <a:buChar char="○"/>
              <a:tabLst>
                <a:tab pos="281305" algn="l"/>
              </a:tabLst>
            </a:pPr>
            <a:r>
              <a:rPr sz="1800" spc="-90" dirty="0">
                <a:latin typeface="휴먼옛체"/>
                <a:cs typeface="휴먼옛체"/>
              </a:rPr>
              <a:t>1</a:t>
            </a:r>
            <a:r>
              <a:rPr sz="1800" spc="-90" dirty="0">
                <a:latin typeface="HY목각파임B"/>
                <a:cs typeface="HY목각파임B"/>
              </a:rPr>
              <a:t>일</a:t>
            </a:r>
            <a:r>
              <a:rPr sz="1800" spc="-75" dirty="0">
                <a:latin typeface="HY목각파임B"/>
                <a:cs typeface="HY목각파임B"/>
              </a:rPr>
              <a:t> </a:t>
            </a:r>
            <a:r>
              <a:rPr sz="1800" spc="-130" dirty="0">
                <a:latin typeface="휴먼옛체"/>
                <a:cs typeface="휴먼옛체"/>
              </a:rPr>
              <a:t>8</a:t>
            </a:r>
            <a:r>
              <a:rPr sz="1800" spc="-130" dirty="0">
                <a:latin typeface="HY목각파임B"/>
                <a:cs typeface="HY목각파임B"/>
              </a:rPr>
              <a:t>시간</a:t>
            </a:r>
            <a:r>
              <a:rPr sz="1800" spc="-130" dirty="0">
                <a:latin typeface="휴먼옛체"/>
                <a:cs typeface="휴먼옛체"/>
              </a:rPr>
              <a:t>(</a:t>
            </a:r>
            <a:r>
              <a:rPr sz="1800" spc="-130" dirty="0">
                <a:latin typeface="HY목각파임B"/>
                <a:cs typeface="HY목각파임B"/>
              </a:rPr>
              <a:t>주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40" dirty="0">
                <a:latin typeface="휴먼옛체"/>
                <a:cs typeface="휴먼옛체"/>
              </a:rPr>
              <a:t>40</a:t>
            </a:r>
            <a:r>
              <a:rPr sz="1800" spc="-40" dirty="0">
                <a:latin typeface="HY목각파임B"/>
                <a:cs typeface="HY목각파임B"/>
              </a:rPr>
              <a:t>시간</a:t>
            </a:r>
            <a:r>
              <a:rPr sz="1800" spc="-40" dirty="0">
                <a:latin typeface="휴먼옛체"/>
                <a:cs typeface="휴먼옛체"/>
              </a:rPr>
              <a:t>/</a:t>
            </a:r>
            <a:r>
              <a:rPr sz="1800" spc="-40" dirty="0">
                <a:latin typeface="HY목각파임B"/>
                <a:cs typeface="HY목각파임B"/>
              </a:rPr>
              <a:t>주</a:t>
            </a:r>
            <a:r>
              <a:rPr sz="1800" spc="-45" dirty="0">
                <a:latin typeface="HY목각파임B"/>
                <a:cs typeface="HY목각파임B"/>
              </a:rPr>
              <a:t> </a:t>
            </a:r>
            <a:r>
              <a:rPr sz="1800" spc="-110" dirty="0">
                <a:latin typeface="휴먼옛체"/>
                <a:cs typeface="휴먼옛체"/>
              </a:rPr>
              <a:t>5</a:t>
            </a:r>
            <a:r>
              <a:rPr sz="1800" spc="-110" dirty="0">
                <a:latin typeface="HY목각파임B"/>
                <a:cs typeface="HY목각파임B"/>
              </a:rPr>
              <a:t>일</a:t>
            </a:r>
            <a:r>
              <a:rPr sz="1800" spc="-110" dirty="0">
                <a:latin typeface="휴먼옛체"/>
                <a:cs typeface="휴먼옛체"/>
              </a:rPr>
              <a:t>)</a:t>
            </a:r>
            <a:r>
              <a:rPr sz="1800" spc="-110" dirty="0">
                <a:latin typeface="HY목각파임B"/>
                <a:cs typeface="HY목각파임B"/>
              </a:rPr>
              <a:t>을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180" dirty="0">
                <a:latin typeface="HY목각파임B"/>
                <a:cs typeface="HY목각파임B"/>
              </a:rPr>
              <a:t>기준으로</a:t>
            </a:r>
            <a:r>
              <a:rPr sz="1800" spc="-180" dirty="0">
                <a:latin typeface="휴먼옛체"/>
                <a:cs typeface="휴먼옛체"/>
              </a:rPr>
              <a:t>,</a:t>
            </a:r>
            <a:r>
              <a:rPr sz="1800" spc="-185" dirty="0">
                <a:latin typeface="휴먼옛체"/>
                <a:cs typeface="휴먼옛체"/>
              </a:rPr>
              <a:t> </a:t>
            </a:r>
            <a:r>
              <a:rPr sz="1800" spc="-220" dirty="0">
                <a:solidFill>
                  <a:srgbClr val="0000FF"/>
                </a:solidFill>
                <a:latin typeface="HY목각파임B"/>
                <a:cs typeface="HY목각파임B"/>
              </a:rPr>
              <a:t>연속적인</a:t>
            </a:r>
            <a:r>
              <a:rPr sz="1800" spc="-60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800" spc="-220" dirty="0">
                <a:solidFill>
                  <a:srgbClr val="0000FF"/>
                </a:solidFill>
                <a:latin typeface="HY목각파임B"/>
                <a:cs typeface="HY목각파임B"/>
              </a:rPr>
              <a:t>운영</a:t>
            </a:r>
            <a:r>
              <a:rPr sz="1800" spc="-220" dirty="0">
                <a:latin typeface="HY목각파임B"/>
                <a:cs typeface="HY목각파임B"/>
              </a:rPr>
              <a:t>을</a:t>
            </a:r>
            <a:r>
              <a:rPr sz="1800" spc="-7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원칙으로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함</a:t>
            </a:r>
            <a:endParaRPr sz="1800" dirty="0">
              <a:latin typeface="HY목각파임B"/>
              <a:cs typeface="HY목각파임B"/>
            </a:endParaRPr>
          </a:p>
        </p:txBody>
      </p:sp>
      <p:graphicFrame>
        <p:nvGraphicFramePr>
          <p:cNvPr id="6" name="object 6"/>
          <p:cNvGraphicFramePr>
            <a:graphicFrameLocks noGrp="1"/>
          </p:cNvGraphicFramePr>
          <p:nvPr/>
        </p:nvGraphicFramePr>
        <p:xfrm>
          <a:off x="451104" y="2059145"/>
          <a:ext cx="10347957" cy="34404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25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83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136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852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7571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2331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03784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127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529590"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2700">
                      <a:solidFill>
                        <a:srgbClr val="FFFFFF"/>
                      </a:solidFill>
                      <a:prstDash val="solid"/>
                    </a:lnR>
                    <a:lnB w="28575">
                      <a:solidFill>
                        <a:srgbClr val="41709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24485">
                        <a:lnSpc>
                          <a:spcPct val="100000"/>
                        </a:lnSpc>
                        <a:spcBef>
                          <a:spcPts val="1060"/>
                        </a:spcBef>
                      </a:pPr>
                      <a:r>
                        <a:rPr sz="1600" b="1" spc="-190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구분</a:t>
                      </a:r>
                      <a:endParaRPr sz="1600">
                        <a:latin typeface="맑은 고딕"/>
                        <a:cs typeface="맑은 고딕"/>
                      </a:endParaRPr>
                    </a:p>
                  </a:txBody>
                  <a:tcPr marL="0" marR="0" marT="13462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60"/>
                        </a:spcBef>
                      </a:pPr>
                      <a:r>
                        <a:rPr sz="1600" b="1" spc="-190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교과목명</a:t>
                      </a:r>
                      <a:endParaRPr sz="1600">
                        <a:latin typeface="맑은 고딕"/>
                        <a:cs typeface="맑은 고딕"/>
                      </a:endParaRPr>
                    </a:p>
                  </a:txBody>
                  <a:tcPr marL="0" marR="0" marT="13462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60"/>
                        </a:spcBef>
                      </a:pPr>
                      <a:r>
                        <a:rPr sz="1600" b="1" spc="-190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과정개설</a:t>
                      </a:r>
                      <a:endParaRPr sz="1600">
                        <a:latin typeface="맑은 고딕"/>
                        <a:cs typeface="맑은 고딕"/>
                      </a:endParaRPr>
                    </a:p>
                  </a:txBody>
                  <a:tcPr marL="0" marR="0" marT="13462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R="271145" algn="r">
                        <a:lnSpc>
                          <a:spcPct val="100000"/>
                        </a:lnSpc>
                        <a:spcBef>
                          <a:spcPts val="1060"/>
                        </a:spcBef>
                      </a:pPr>
                      <a:r>
                        <a:rPr sz="1600" b="1" spc="-190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이수구분</a:t>
                      </a:r>
                      <a:endParaRPr sz="1600">
                        <a:latin typeface="맑은 고딕"/>
                        <a:cs typeface="맑은 고딕"/>
                      </a:endParaRPr>
                    </a:p>
                  </a:txBody>
                  <a:tcPr marL="0" marR="0" marT="13462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60"/>
                        </a:spcBef>
                      </a:pPr>
                      <a:r>
                        <a:rPr sz="1600" b="1" spc="-190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인정학점</a:t>
                      </a:r>
                      <a:endParaRPr sz="1600">
                        <a:latin typeface="맑은 고딕"/>
                        <a:cs typeface="맑은 고딕"/>
                      </a:endParaRPr>
                    </a:p>
                  </a:txBody>
                  <a:tcPr marL="0" marR="0" marT="13462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60"/>
                        </a:spcBef>
                      </a:pPr>
                      <a:r>
                        <a:rPr sz="1600" b="1" spc="-190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시간</a:t>
                      </a:r>
                      <a:endParaRPr sz="1600">
                        <a:latin typeface="맑은 고딕"/>
                        <a:cs typeface="맑은 고딕"/>
                      </a:endParaRPr>
                    </a:p>
                  </a:txBody>
                  <a:tcPr marL="0" marR="0" marT="13462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B w="28575">
                      <a:solidFill>
                        <a:srgbClr val="41709C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832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12700">
                      <a:solidFill>
                        <a:srgbClr val="FFFFFF"/>
                      </a:solidFill>
                      <a:prstDash val="solid"/>
                    </a:lnR>
                    <a:lnB w="28575">
                      <a:solidFill>
                        <a:srgbClr val="41709C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23622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600" spc="-200" dirty="0">
                          <a:latin typeface="HY목각파임B"/>
                          <a:cs typeface="HY목각파임B"/>
                        </a:rPr>
                        <a:t>학기제</a:t>
                      </a:r>
                      <a:endParaRPr sz="1600">
                        <a:latin typeface="HY목각파임B"/>
                        <a:cs typeface="HY목각파임B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41709C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600" dirty="0">
                          <a:latin typeface="HY목각파임B"/>
                          <a:cs typeface="HY목각파임B"/>
                        </a:rPr>
                        <a:t>학과</a:t>
                      </a:r>
                      <a:r>
                        <a:rPr sz="1600" dirty="0">
                          <a:latin typeface="휴먼옛체"/>
                          <a:cs typeface="휴먼옛체"/>
                        </a:rPr>
                        <a:t>(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전공</a:t>
                      </a:r>
                      <a:r>
                        <a:rPr sz="1600" dirty="0">
                          <a:latin typeface="휴먼옛체"/>
                          <a:cs typeface="휴먼옛체"/>
                        </a:rPr>
                        <a:t>)</a:t>
                      </a:r>
                      <a:r>
                        <a:rPr sz="1600" spc="-135" dirty="0">
                          <a:latin typeface="휴먼옛체"/>
                          <a:cs typeface="휴먼옛체"/>
                        </a:rPr>
                        <a:t> 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현장실습</a:t>
                      </a:r>
                      <a:r>
                        <a:rPr sz="1600" dirty="0">
                          <a:latin typeface="휴먼옛체"/>
                          <a:cs typeface="휴먼옛체"/>
                        </a:rPr>
                        <a:t>(</a:t>
                      </a:r>
                      <a:r>
                        <a:rPr sz="1600" spc="-10" dirty="0">
                          <a:latin typeface="휴먼옛체"/>
                          <a:cs typeface="휴먼옛체"/>
                        </a:rPr>
                        <a:t>1)</a:t>
                      </a:r>
                      <a:endParaRPr sz="1600">
                        <a:latin typeface="휴먼옛체"/>
                        <a:cs typeface="휴먼옛체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600" spc="-200" dirty="0">
                          <a:latin typeface="HY목각파임B"/>
                          <a:cs typeface="HY목각파임B"/>
                        </a:rPr>
                        <a:t>정규학기</a:t>
                      </a:r>
                      <a:endParaRPr sz="1600">
                        <a:latin typeface="HY목각파임B"/>
                        <a:cs typeface="HY목각파임B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R="273685" algn="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600" spc="-200" dirty="0">
                          <a:latin typeface="HY목각파임B"/>
                          <a:cs typeface="HY목각파임B"/>
                        </a:rPr>
                        <a:t>전공선택</a:t>
                      </a:r>
                      <a:endParaRPr sz="1600">
                        <a:latin typeface="HY목각파임B"/>
                        <a:cs typeface="HY목각파임B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600" spc="-125" dirty="0">
                          <a:latin typeface="휴먼옛체"/>
                          <a:cs typeface="휴먼옛체"/>
                        </a:rPr>
                        <a:t>3</a:t>
                      </a:r>
                      <a:r>
                        <a:rPr sz="1600" spc="-125" dirty="0">
                          <a:latin typeface="HY목각파임B"/>
                          <a:cs typeface="HY목각파임B"/>
                        </a:rPr>
                        <a:t>학점</a:t>
                      </a:r>
                      <a:endParaRPr sz="1600">
                        <a:latin typeface="HY목각파임B"/>
                        <a:cs typeface="HY목각파임B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600" spc="-10" dirty="0">
                          <a:latin typeface="휴먼옛체"/>
                          <a:cs typeface="휴먼옛체"/>
                        </a:rPr>
                        <a:t>4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주</a:t>
                      </a:r>
                      <a:r>
                        <a:rPr sz="1600" dirty="0">
                          <a:latin typeface="휴먼옛체"/>
                          <a:cs typeface="휴먼옛체"/>
                        </a:rPr>
                        <a:t>(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실제</a:t>
                      </a:r>
                      <a:r>
                        <a:rPr sz="1600" spc="-35" dirty="0">
                          <a:latin typeface="HY목각파임B"/>
                          <a:cs typeface="HY목각파임B"/>
                        </a:rPr>
                        <a:t> 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실습일</a:t>
                      </a:r>
                      <a:r>
                        <a:rPr sz="1600" spc="-35" dirty="0">
                          <a:latin typeface="HY목각파임B"/>
                          <a:cs typeface="HY목각파임B"/>
                        </a:rPr>
                        <a:t> </a:t>
                      </a:r>
                      <a:r>
                        <a:rPr sz="1600" spc="-10" dirty="0">
                          <a:latin typeface="휴먼옛체"/>
                          <a:cs typeface="휴먼옛체"/>
                        </a:rPr>
                        <a:t>20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일</a:t>
                      </a:r>
                      <a:r>
                        <a:rPr sz="1600" dirty="0">
                          <a:latin typeface="휴먼옛체"/>
                          <a:cs typeface="휴먼옛체"/>
                        </a:rPr>
                        <a:t>)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이상</a:t>
                      </a:r>
                      <a:endParaRPr sz="1600">
                        <a:latin typeface="HY목각파임B"/>
                        <a:cs typeface="HY목각파임B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B w="28575">
                      <a:solidFill>
                        <a:srgbClr val="41709C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942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12700">
                      <a:solidFill>
                        <a:srgbClr val="FFFFFF"/>
                      </a:solidFill>
                      <a:prstDash val="solid"/>
                    </a:lnR>
                    <a:lnB w="28575">
                      <a:solidFill>
                        <a:srgbClr val="41709C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41709C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600" dirty="0">
                          <a:latin typeface="HY목각파임B"/>
                          <a:cs typeface="HY목각파임B"/>
                        </a:rPr>
                        <a:t>학과</a:t>
                      </a:r>
                      <a:r>
                        <a:rPr sz="1600" dirty="0">
                          <a:latin typeface="휴먼옛체"/>
                          <a:cs typeface="휴먼옛체"/>
                        </a:rPr>
                        <a:t>(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전공</a:t>
                      </a:r>
                      <a:r>
                        <a:rPr sz="1600" dirty="0">
                          <a:latin typeface="휴먼옛체"/>
                          <a:cs typeface="휴먼옛체"/>
                        </a:rPr>
                        <a:t>)</a:t>
                      </a:r>
                      <a:r>
                        <a:rPr sz="1600" spc="-135" dirty="0">
                          <a:latin typeface="휴먼옛체"/>
                          <a:cs typeface="휴먼옛체"/>
                        </a:rPr>
                        <a:t> 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학기현장실습</a:t>
                      </a:r>
                      <a:endParaRPr sz="1600">
                        <a:latin typeface="HY목각파임B"/>
                        <a:cs typeface="HY목각파임B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41709C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600" spc="-200" dirty="0">
                          <a:latin typeface="HY목각파임B"/>
                          <a:cs typeface="HY목각파임B"/>
                        </a:rPr>
                        <a:t>정규학기</a:t>
                      </a:r>
                      <a:endParaRPr sz="1600">
                        <a:latin typeface="HY목각파임B"/>
                        <a:cs typeface="HY목각파임B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41709C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R="273685" algn="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600" spc="-200" dirty="0">
                          <a:latin typeface="HY목각파임B"/>
                          <a:cs typeface="HY목각파임B"/>
                        </a:rPr>
                        <a:t>전공선택</a:t>
                      </a:r>
                      <a:endParaRPr sz="1600">
                        <a:latin typeface="HY목각파임B"/>
                        <a:cs typeface="HY목각파임B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41709C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600" spc="-85" dirty="0">
                          <a:latin typeface="휴먼옛체"/>
                          <a:cs typeface="휴먼옛체"/>
                        </a:rPr>
                        <a:t>15</a:t>
                      </a:r>
                      <a:r>
                        <a:rPr sz="1600" spc="-85" dirty="0">
                          <a:latin typeface="HY목각파임B"/>
                          <a:cs typeface="HY목각파임B"/>
                        </a:rPr>
                        <a:t>학점</a:t>
                      </a:r>
                      <a:endParaRPr sz="1600">
                        <a:latin typeface="HY목각파임B"/>
                        <a:cs typeface="HY목각파임B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41709C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600" spc="-10" dirty="0">
                          <a:latin typeface="휴먼옛체"/>
                          <a:cs typeface="휴먼옛체"/>
                        </a:rPr>
                        <a:t>12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주</a:t>
                      </a:r>
                      <a:r>
                        <a:rPr sz="1600" dirty="0">
                          <a:latin typeface="휴먼옛체"/>
                          <a:cs typeface="휴먼옛체"/>
                        </a:rPr>
                        <a:t>(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실제</a:t>
                      </a:r>
                      <a:r>
                        <a:rPr sz="1600" spc="-20" dirty="0">
                          <a:latin typeface="HY목각파임B"/>
                          <a:cs typeface="HY목각파임B"/>
                        </a:rPr>
                        <a:t> 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실습일</a:t>
                      </a:r>
                      <a:r>
                        <a:rPr sz="1600" spc="-35" dirty="0">
                          <a:latin typeface="HY목각파임B"/>
                          <a:cs typeface="HY목각파임B"/>
                        </a:rPr>
                        <a:t> </a:t>
                      </a:r>
                      <a:r>
                        <a:rPr sz="1600" spc="-10" dirty="0">
                          <a:latin typeface="휴먼옛체"/>
                          <a:cs typeface="휴먼옛체"/>
                        </a:rPr>
                        <a:t>60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일</a:t>
                      </a:r>
                      <a:r>
                        <a:rPr sz="1600" dirty="0">
                          <a:latin typeface="휴먼옛체"/>
                          <a:cs typeface="휴먼옛체"/>
                        </a:rPr>
                        <a:t>)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이상</a:t>
                      </a:r>
                      <a:endParaRPr sz="1600">
                        <a:latin typeface="HY목각파임B"/>
                        <a:cs typeface="HY목각파임B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41709C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B w="28575">
                      <a:solidFill>
                        <a:srgbClr val="41709C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8905">
                <a:tc rowSpan="5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41709C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41709C"/>
                      </a:solidFill>
                      <a:prstDash val="solid"/>
                    </a:lnT>
                    <a:lnB w="28575">
                      <a:solidFill>
                        <a:srgbClr val="41709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41709C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41709C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41709C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41709C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41709C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41709C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 row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41709C"/>
                      </a:solidFill>
                      <a:prstDash val="solid"/>
                    </a:lnR>
                    <a:lnT w="28575">
                      <a:solidFill>
                        <a:srgbClr val="41709C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832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41709C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41709C"/>
                      </a:solidFill>
                      <a:prstDash val="solid"/>
                    </a:lnT>
                    <a:lnB w="28575">
                      <a:solidFill>
                        <a:srgbClr val="41709C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marL="236220">
                        <a:lnSpc>
                          <a:spcPct val="100000"/>
                        </a:lnSpc>
                      </a:pPr>
                      <a:r>
                        <a:rPr sz="1600" spc="-200" dirty="0">
                          <a:latin typeface="HY목각파임B"/>
                          <a:cs typeface="HY목각파임B"/>
                        </a:rPr>
                        <a:t>계절제</a:t>
                      </a:r>
                      <a:endParaRPr sz="1600">
                        <a:latin typeface="HY목각파임B"/>
                        <a:cs typeface="HY목각파임B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600" dirty="0">
                          <a:latin typeface="HY목각파임B"/>
                          <a:cs typeface="HY목각파임B"/>
                        </a:rPr>
                        <a:t>학과</a:t>
                      </a:r>
                      <a:r>
                        <a:rPr sz="1600" dirty="0">
                          <a:latin typeface="휴먼옛체"/>
                          <a:cs typeface="휴먼옛체"/>
                        </a:rPr>
                        <a:t>(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전공</a:t>
                      </a:r>
                      <a:r>
                        <a:rPr sz="1600" dirty="0">
                          <a:latin typeface="휴먼옛체"/>
                          <a:cs typeface="휴먼옛체"/>
                        </a:rPr>
                        <a:t>)</a:t>
                      </a:r>
                      <a:r>
                        <a:rPr sz="1600" spc="-135" dirty="0">
                          <a:latin typeface="휴먼옛체"/>
                          <a:cs typeface="휴먼옛체"/>
                        </a:rPr>
                        <a:t> 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현장실습</a:t>
                      </a:r>
                      <a:r>
                        <a:rPr sz="1600" dirty="0">
                          <a:latin typeface="휴먼옛체"/>
                          <a:cs typeface="휴먼옛체"/>
                        </a:rPr>
                        <a:t>(</a:t>
                      </a:r>
                      <a:r>
                        <a:rPr sz="1600" spc="-10" dirty="0">
                          <a:latin typeface="휴먼옛체"/>
                          <a:cs typeface="휴먼옛체"/>
                        </a:rPr>
                        <a:t>2)</a:t>
                      </a:r>
                      <a:endParaRPr sz="1600">
                        <a:latin typeface="휴먼옛체"/>
                        <a:cs typeface="휴먼옛체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600" spc="-200" dirty="0">
                          <a:latin typeface="HY목각파임B"/>
                          <a:cs typeface="HY목각파임B"/>
                        </a:rPr>
                        <a:t>계절학기</a:t>
                      </a:r>
                      <a:endParaRPr sz="1600">
                        <a:latin typeface="HY목각파임B"/>
                        <a:cs typeface="HY목각파임B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R="273685" algn="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600" spc="-200" dirty="0">
                          <a:latin typeface="HY목각파임B"/>
                          <a:cs typeface="HY목각파임B"/>
                        </a:rPr>
                        <a:t>전공선택</a:t>
                      </a:r>
                      <a:endParaRPr sz="1600">
                        <a:latin typeface="HY목각파임B"/>
                        <a:cs typeface="HY목각파임B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600" spc="-125" dirty="0">
                          <a:latin typeface="휴먼옛체"/>
                          <a:cs typeface="휴먼옛체"/>
                        </a:rPr>
                        <a:t>3</a:t>
                      </a:r>
                      <a:r>
                        <a:rPr sz="1600" spc="-125" dirty="0">
                          <a:latin typeface="HY목각파임B"/>
                          <a:cs typeface="HY목각파임B"/>
                        </a:rPr>
                        <a:t>학점</a:t>
                      </a:r>
                      <a:endParaRPr sz="1600">
                        <a:latin typeface="HY목각파임B"/>
                        <a:cs typeface="HY목각파임B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600" spc="-10" dirty="0">
                          <a:latin typeface="휴먼옛체"/>
                          <a:cs typeface="휴먼옛체"/>
                        </a:rPr>
                        <a:t>4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주</a:t>
                      </a:r>
                      <a:r>
                        <a:rPr sz="1600" dirty="0">
                          <a:latin typeface="휴먼옛체"/>
                          <a:cs typeface="휴먼옛체"/>
                        </a:rPr>
                        <a:t>(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실제</a:t>
                      </a:r>
                      <a:r>
                        <a:rPr sz="1600" spc="-35" dirty="0">
                          <a:latin typeface="HY목각파임B"/>
                          <a:cs typeface="HY목각파임B"/>
                        </a:rPr>
                        <a:t> 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실습일</a:t>
                      </a:r>
                      <a:r>
                        <a:rPr sz="1600" spc="-35" dirty="0">
                          <a:latin typeface="HY목각파임B"/>
                          <a:cs typeface="HY목각파임B"/>
                        </a:rPr>
                        <a:t> </a:t>
                      </a:r>
                      <a:r>
                        <a:rPr sz="1600" spc="-10" dirty="0">
                          <a:latin typeface="휴먼옛체"/>
                          <a:cs typeface="휴먼옛체"/>
                        </a:rPr>
                        <a:t>20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일</a:t>
                      </a:r>
                      <a:r>
                        <a:rPr sz="1600" dirty="0">
                          <a:latin typeface="휴먼옛체"/>
                          <a:cs typeface="휴먼옛체"/>
                        </a:rPr>
                        <a:t>)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이상</a:t>
                      </a:r>
                      <a:endParaRPr sz="1600">
                        <a:latin typeface="HY목각파임B"/>
                        <a:cs typeface="HY목각파임B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41709C"/>
                      </a:solidFill>
                      <a:prstDash val="solid"/>
                    </a:lnR>
                    <a:lnT w="28575">
                      <a:solidFill>
                        <a:srgbClr val="41709C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832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41709C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41709C"/>
                      </a:solidFill>
                      <a:prstDash val="solid"/>
                    </a:lnT>
                    <a:lnB w="28575">
                      <a:solidFill>
                        <a:srgbClr val="41709C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600" dirty="0">
                          <a:latin typeface="HY목각파임B"/>
                          <a:cs typeface="HY목각파임B"/>
                        </a:rPr>
                        <a:t>학과</a:t>
                      </a:r>
                      <a:r>
                        <a:rPr sz="1600" dirty="0">
                          <a:latin typeface="휴먼옛체"/>
                          <a:cs typeface="휴먼옛체"/>
                        </a:rPr>
                        <a:t>(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전공</a:t>
                      </a:r>
                      <a:r>
                        <a:rPr sz="1600" dirty="0">
                          <a:latin typeface="휴먼옛체"/>
                          <a:cs typeface="휴먼옛체"/>
                        </a:rPr>
                        <a:t>)</a:t>
                      </a:r>
                      <a:r>
                        <a:rPr sz="1600" spc="-135" dirty="0">
                          <a:latin typeface="휴먼옛체"/>
                          <a:cs typeface="휴먼옛체"/>
                        </a:rPr>
                        <a:t> 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현장실습</a:t>
                      </a:r>
                      <a:r>
                        <a:rPr sz="1600" dirty="0">
                          <a:latin typeface="휴먼옛체"/>
                          <a:cs typeface="휴먼옛체"/>
                        </a:rPr>
                        <a:t>(</a:t>
                      </a:r>
                      <a:r>
                        <a:rPr sz="1600" spc="-10" dirty="0">
                          <a:latin typeface="휴먼옛체"/>
                          <a:cs typeface="휴먼옛체"/>
                        </a:rPr>
                        <a:t>3)</a:t>
                      </a:r>
                      <a:endParaRPr sz="1600">
                        <a:latin typeface="휴먼옛체"/>
                        <a:cs typeface="휴먼옛체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600" spc="-200" dirty="0">
                          <a:latin typeface="HY목각파임B"/>
                          <a:cs typeface="HY목각파임B"/>
                        </a:rPr>
                        <a:t>계절학기</a:t>
                      </a:r>
                      <a:endParaRPr sz="1600">
                        <a:latin typeface="HY목각파임B"/>
                        <a:cs typeface="HY목각파임B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R="274320" algn="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600" spc="-200" dirty="0">
                          <a:latin typeface="HY목각파임B"/>
                          <a:cs typeface="HY목각파임B"/>
                        </a:rPr>
                        <a:t>전공선택</a:t>
                      </a:r>
                      <a:endParaRPr sz="1600">
                        <a:latin typeface="HY목각파임B"/>
                        <a:cs typeface="HY목각파임B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600" spc="-125" dirty="0">
                          <a:latin typeface="휴먼옛체"/>
                          <a:cs typeface="휴먼옛체"/>
                        </a:rPr>
                        <a:t>3</a:t>
                      </a:r>
                      <a:r>
                        <a:rPr sz="1600" spc="-125" dirty="0">
                          <a:latin typeface="HY목각파임B"/>
                          <a:cs typeface="HY목각파임B"/>
                        </a:rPr>
                        <a:t>학점</a:t>
                      </a:r>
                      <a:endParaRPr sz="1600">
                        <a:latin typeface="HY목각파임B"/>
                        <a:cs typeface="HY목각파임B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600" spc="-10" dirty="0">
                          <a:latin typeface="휴먼옛체"/>
                          <a:cs typeface="휴먼옛체"/>
                        </a:rPr>
                        <a:t>4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주</a:t>
                      </a:r>
                      <a:r>
                        <a:rPr sz="1600" dirty="0">
                          <a:latin typeface="휴먼옛체"/>
                          <a:cs typeface="휴먼옛체"/>
                        </a:rPr>
                        <a:t>(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실제</a:t>
                      </a:r>
                      <a:r>
                        <a:rPr sz="1600" spc="-35" dirty="0">
                          <a:latin typeface="HY목각파임B"/>
                          <a:cs typeface="HY목각파임B"/>
                        </a:rPr>
                        <a:t> 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실습일</a:t>
                      </a:r>
                      <a:r>
                        <a:rPr sz="1600" spc="-35" dirty="0">
                          <a:latin typeface="HY목각파임B"/>
                          <a:cs typeface="HY목각파임B"/>
                        </a:rPr>
                        <a:t> </a:t>
                      </a:r>
                      <a:r>
                        <a:rPr sz="1600" spc="-10" dirty="0">
                          <a:latin typeface="휴먼옛체"/>
                          <a:cs typeface="휴먼옛체"/>
                        </a:rPr>
                        <a:t>20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일</a:t>
                      </a:r>
                      <a:r>
                        <a:rPr sz="1600" dirty="0">
                          <a:latin typeface="휴먼옛체"/>
                          <a:cs typeface="휴먼옛체"/>
                        </a:rPr>
                        <a:t>)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이상</a:t>
                      </a:r>
                      <a:endParaRPr sz="1600">
                        <a:latin typeface="HY목각파임B"/>
                        <a:cs typeface="HY목각파임B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41709C"/>
                      </a:solidFill>
                      <a:prstDash val="solid"/>
                    </a:lnR>
                    <a:lnT w="28575">
                      <a:solidFill>
                        <a:srgbClr val="41709C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832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41709C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41709C"/>
                      </a:solidFill>
                      <a:prstDash val="solid"/>
                    </a:lnT>
                    <a:lnB w="28575">
                      <a:solidFill>
                        <a:srgbClr val="41709C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600" dirty="0">
                          <a:latin typeface="HY목각파임B"/>
                          <a:cs typeface="HY목각파임B"/>
                        </a:rPr>
                        <a:t>학과</a:t>
                      </a:r>
                      <a:r>
                        <a:rPr sz="1600" dirty="0">
                          <a:latin typeface="휴먼옛체"/>
                          <a:cs typeface="휴먼옛체"/>
                        </a:rPr>
                        <a:t>(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전공</a:t>
                      </a:r>
                      <a:r>
                        <a:rPr sz="1600" dirty="0">
                          <a:latin typeface="휴먼옛체"/>
                          <a:cs typeface="휴먼옛체"/>
                        </a:rPr>
                        <a:t>)</a:t>
                      </a:r>
                      <a:r>
                        <a:rPr sz="1600" spc="-135" dirty="0">
                          <a:latin typeface="휴먼옛체"/>
                          <a:cs typeface="휴먼옛체"/>
                        </a:rPr>
                        <a:t> 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현장실습</a:t>
                      </a:r>
                      <a:r>
                        <a:rPr sz="1600" dirty="0">
                          <a:latin typeface="휴먼옛체"/>
                          <a:cs typeface="휴먼옛체"/>
                        </a:rPr>
                        <a:t>(</a:t>
                      </a:r>
                      <a:r>
                        <a:rPr sz="1600" spc="-10" dirty="0">
                          <a:latin typeface="휴먼옛체"/>
                          <a:cs typeface="휴먼옛체"/>
                        </a:rPr>
                        <a:t>4)</a:t>
                      </a:r>
                      <a:endParaRPr sz="1600">
                        <a:latin typeface="휴먼옛체"/>
                        <a:cs typeface="휴먼옛체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600" spc="-200" dirty="0">
                          <a:latin typeface="HY목각파임B"/>
                          <a:cs typeface="HY목각파임B"/>
                        </a:rPr>
                        <a:t>계절학기</a:t>
                      </a:r>
                      <a:endParaRPr sz="1600">
                        <a:latin typeface="HY목각파임B"/>
                        <a:cs typeface="HY목각파임B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R="274320" algn="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600" spc="-200" dirty="0">
                          <a:latin typeface="HY목각파임B"/>
                          <a:cs typeface="HY목각파임B"/>
                        </a:rPr>
                        <a:t>전공선택</a:t>
                      </a:r>
                      <a:endParaRPr sz="1600">
                        <a:latin typeface="HY목각파임B"/>
                        <a:cs typeface="HY목각파임B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600" spc="-125" dirty="0">
                          <a:latin typeface="휴먼옛체"/>
                          <a:cs typeface="휴먼옛체"/>
                        </a:rPr>
                        <a:t>5</a:t>
                      </a:r>
                      <a:r>
                        <a:rPr sz="1600" spc="-125" dirty="0">
                          <a:latin typeface="HY목각파임B"/>
                          <a:cs typeface="HY목각파임B"/>
                        </a:rPr>
                        <a:t>학점</a:t>
                      </a:r>
                      <a:endParaRPr sz="1600">
                        <a:latin typeface="HY목각파임B"/>
                        <a:cs typeface="HY목각파임B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600" spc="-10" dirty="0">
                          <a:latin typeface="휴먼옛체"/>
                          <a:cs typeface="휴먼옛체"/>
                        </a:rPr>
                        <a:t>8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주</a:t>
                      </a:r>
                      <a:r>
                        <a:rPr sz="1600" dirty="0">
                          <a:latin typeface="휴먼옛체"/>
                          <a:cs typeface="휴먼옛체"/>
                        </a:rPr>
                        <a:t>(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실제</a:t>
                      </a:r>
                      <a:r>
                        <a:rPr sz="1600" spc="-35" dirty="0">
                          <a:latin typeface="HY목각파임B"/>
                          <a:cs typeface="HY목각파임B"/>
                        </a:rPr>
                        <a:t> 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실습일</a:t>
                      </a:r>
                      <a:r>
                        <a:rPr sz="1600" spc="-35" dirty="0">
                          <a:latin typeface="HY목각파임B"/>
                          <a:cs typeface="HY목각파임B"/>
                        </a:rPr>
                        <a:t> </a:t>
                      </a:r>
                      <a:r>
                        <a:rPr sz="1600" spc="-10" dirty="0">
                          <a:latin typeface="휴먼옛체"/>
                          <a:cs typeface="휴먼옛체"/>
                        </a:rPr>
                        <a:t>40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일</a:t>
                      </a:r>
                      <a:r>
                        <a:rPr sz="1600" dirty="0">
                          <a:latin typeface="휴먼옛체"/>
                          <a:cs typeface="휴먼옛체"/>
                        </a:rPr>
                        <a:t>)</a:t>
                      </a:r>
                      <a:r>
                        <a:rPr sz="1600" dirty="0">
                          <a:latin typeface="HY목각파임B"/>
                          <a:cs typeface="HY목각파임B"/>
                        </a:rPr>
                        <a:t>이상</a:t>
                      </a:r>
                      <a:endParaRPr sz="1600">
                        <a:latin typeface="HY목각파임B"/>
                        <a:cs typeface="HY목각파임B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41709C"/>
                      </a:solidFill>
                      <a:prstDash val="solid"/>
                    </a:lnR>
                    <a:lnT w="28575">
                      <a:solidFill>
                        <a:srgbClr val="41709C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921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41709C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41709C"/>
                      </a:solidFill>
                      <a:prstDash val="solid"/>
                    </a:lnT>
                    <a:lnB w="28575">
                      <a:solidFill>
                        <a:srgbClr val="41709C"/>
                      </a:solidFill>
                      <a:prstDash val="solid"/>
                    </a:lnB>
                  </a:tcPr>
                </a:tc>
                <a:tc gridSpan="7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8575">
                      <a:solidFill>
                        <a:srgbClr val="41709C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41709C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7" name="object 7"/>
          <p:cNvSpPr txBox="1"/>
          <p:nvPr/>
        </p:nvSpPr>
        <p:spPr>
          <a:xfrm>
            <a:off x="665656" y="5570504"/>
            <a:ext cx="7096759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※</a:t>
            </a:r>
            <a:r>
              <a:rPr sz="1400" spc="-6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현장실습</a:t>
            </a:r>
            <a:r>
              <a:rPr sz="1400" spc="-25" dirty="0">
                <a:solidFill>
                  <a:srgbClr val="FF0000"/>
                </a:solidFill>
                <a:latin typeface="휴먼옛체"/>
                <a:cs typeface="휴먼옛체"/>
              </a:rPr>
              <a:t>(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인턴십</a:t>
            </a:r>
            <a:r>
              <a:rPr sz="1400" spc="-30" dirty="0">
                <a:solidFill>
                  <a:srgbClr val="FF0000"/>
                </a:solidFill>
                <a:latin typeface="휴먼옛체"/>
                <a:cs typeface="휴먼옛체"/>
              </a:rPr>
              <a:t>)</a:t>
            </a:r>
            <a:r>
              <a:rPr sz="1400" spc="-135" dirty="0">
                <a:solidFill>
                  <a:srgbClr val="FF0000"/>
                </a:solidFill>
                <a:latin typeface="휴먼옛체"/>
                <a:cs typeface="휴먼옛체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과목과</a:t>
            </a:r>
            <a:r>
              <a:rPr sz="14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창업현장실습</a:t>
            </a:r>
            <a:r>
              <a:rPr sz="14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과목을</a:t>
            </a:r>
            <a:r>
              <a:rPr sz="1400" spc="-6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통산하여</a:t>
            </a:r>
            <a:r>
              <a:rPr sz="14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재학</a:t>
            </a:r>
            <a:r>
              <a:rPr sz="14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중</a:t>
            </a:r>
            <a:r>
              <a:rPr sz="1400" spc="-6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최대</a:t>
            </a:r>
            <a:r>
              <a:rPr sz="14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40" dirty="0">
                <a:solidFill>
                  <a:srgbClr val="FF0000"/>
                </a:solidFill>
                <a:latin typeface="휴먼옛체"/>
                <a:cs typeface="휴먼옛체"/>
              </a:rPr>
              <a:t>21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학점까지</a:t>
            </a:r>
            <a:r>
              <a:rPr sz="1400" spc="-6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수강할</a:t>
            </a:r>
            <a:r>
              <a:rPr sz="14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수</a:t>
            </a:r>
            <a:r>
              <a:rPr sz="1400" spc="-6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있음</a:t>
            </a:r>
            <a:endParaRPr sz="1400">
              <a:latin typeface="HY목각파임B"/>
              <a:cs typeface="HY목각파임B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767885" y="5569946"/>
            <a:ext cx="1272644" cy="11028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6015894" y="6492395"/>
            <a:ext cx="173355" cy="228600"/>
          </a:xfrm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37465">
              <a:lnSpc>
                <a:spcPct val="100000"/>
              </a:lnSpc>
              <a:spcBef>
                <a:spcPts val="204"/>
              </a:spcBef>
            </a:pPr>
            <a:fld id="{81D60167-4931-47E6-BA6A-407CBD079E47}" type="slidenum">
              <a:rPr sz="1200" dirty="0">
                <a:solidFill>
                  <a:srgbClr val="888888"/>
                </a:solidFill>
                <a:latin typeface="맑은 고딕"/>
                <a:cs typeface="맑은 고딕"/>
              </a:rPr>
              <a:t>5</a:t>
            </a:fld>
            <a:endParaRPr sz="1200">
              <a:latin typeface="맑은 고딕"/>
              <a:cs typeface="맑은 고딕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165080" y="5526801"/>
            <a:ext cx="1822929" cy="1183727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513377" y="376250"/>
            <a:ext cx="315595" cy="391426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45440" y="366670"/>
            <a:ext cx="57346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90" dirty="0">
                <a:latin typeface="휴먼둥근헤드라인"/>
                <a:cs typeface="휴먼둥근헤드라인"/>
              </a:rPr>
              <a:t>현장실습</a:t>
            </a:r>
            <a:r>
              <a:rPr sz="2400" spc="-50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추진일정</a:t>
            </a:r>
            <a:r>
              <a:rPr sz="2400" spc="-55" dirty="0">
                <a:latin typeface="휴먼옛체"/>
                <a:cs typeface="휴먼옛체"/>
              </a:rPr>
              <a:t>(</a:t>
            </a:r>
            <a:r>
              <a:rPr sz="2400" spc="55" dirty="0">
                <a:latin typeface="휴먼옛체"/>
                <a:cs typeface="휴먼옛체"/>
              </a:rPr>
              <a:t>2023</a:t>
            </a:r>
            <a:r>
              <a:rPr sz="2400" spc="-290" dirty="0">
                <a:latin typeface="휴먼둥근헤드라인"/>
                <a:cs typeface="휴먼둥근헤드라인"/>
              </a:rPr>
              <a:t>학년도</a:t>
            </a:r>
            <a:r>
              <a:rPr sz="2400" spc="-459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하계방학</a:t>
            </a:r>
            <a:r>
              <a:rPr sz="2400" spc="-50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기준</a:t>
            </a:r>
            <a:r>
              <a:rPr sz="2400" spc="-50" dirty="0">
                <a:latin typeface="휴먼옛체"/>
                <a:cs typeface="휴먼옛체"/>
              </a:rPr>
              <a:t>)</a:t>
            </a:r>
            <a:endParaRPr sz="2400">
              <a:latin typeface="휴먼옛체"/>
              <a:cs typeface="휴먼옛체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66700" y="807719"/>
            <a:ext cx="11146790" cy="68580"/>
          </a:xfrm>
          <a:custGeom>
            <a:avLst/>
            <a:gdLst/>
            <a:ahLst/>
            <a:cxnLst/>
            <a:rect l="l" t="t" r="r" b="b"/>
            <a:pathLst>
              <a:path w="11146790" h="68580">
                <a:moveTo>
                  <a:pt x="11146536" y="0"/>
                </a:moveTo>
                <a:lnTo>
                  <a:pt x="0" y="0"/>
                </a:lnTo>
                <a:lnTo>
                  <a:pt x="0" y="68579"/>
                </a:lnTo>
                <a:lnTo>
                  <a:pt x="11146536" y="68579"/>
                </a:lnTo>
                <a:lnTo>
                  <a:pt x="11146536" y="0"/>
                </a:lnTo>
                <a:close/>
              </a:path>
            </a:pathLst>
          </a:custGeom>
          <a:solidFill>
            <a:srgbClr val="FF4F5A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6" name="object 6"/>
          <p:cNvGrpSpPr/>
          <p:nvPr/>
        </p:nvGrpSpPr>
        <p:grpSpPr>
          <a:xfrm>
            <a:off x="423672" y="1680972"/>
            <a:ext cx="10085705" cy="2658745"/>
            <a:chOff x="423672" y="1680972"/>
            <a:chExt cx="10085705" cy="2658745"/>
          </a:xfrm>
        </p:grpSpPr>
        <p:sp>
          <p:nvSpPr>
            <p:cNvPr id="7" name="object 7"/>
            <p:cNvSpPr/>
            <p:nvPr/>
          </p:nvSpPr>
          <p:spPr>
            <a:xfrm>
              <a:off x="487159" y="1744471"/>
              <a:ext cx="4229100" cy="518159"/>
            </a:xfrm>
            <a:custGeom>
              <a:avLst/>
              <a:gdLst/>
              <a:ahLst/>
              <a:cxnLst/>
              <a:rect l="l" t="t" r="r" b="b"/>
              <a:pathLst>
                <a:path w="4229100" h="518160">
                  <a:moveTo>
                    <a:pt x="4229100" y="0"/>
                  </a:moveTo>
                  <a:lnTo>
                    <a:pt x="4159504" y="0"/>
                  </a:lnTo>
                  <a:lnTo>
                    <a:pt x="4159504" y="6108"/>
                  </a:lnTo>
                  <a:lnTo>
                    <a:pt x="4159504" y="12700"/>
                  </a:lnTo>
                  <a:lnTo>
                    <a:pt x="4159504" y="454418"/>
                  </a:lnTo>
                  <a:lnTo>
                    <a:pt x="6108" y="454418"/>
                  </a:lnTo>
                  <a:lnTo>
                    <a:pt x="6108" y="454660"/>
                  </a:lnTo>
                  <a:lnTo>
                    <a:pt x="0" y="454660"/>
                  </a:lnTo>
                  <a:lnTo>
                    <a:pt x="0" y="460756"/>
                  </a:lnTo>
                  <a:lnTo>
                    <a:pt x="6108" y="460756"/>
                  </a:lnTo>
                  <a:lnTo>
                    <a:pt x="6108" y="517918"/>
                  </a:lnTo>
                  <a:lnTo>
                    <a:pt x="3770896" y="517918"/>
                  </a:lnTo>
                  <a:lnTo>
                    <a:pt x="3770896" y="460756"/>
                  </a:lnTo>
                  <a:lnTo>
                    <a:pt x="4223004" y="460756"/>
                  </a:lnTo>
                  <a:lnTo>
                    <a:pt x="4223004" y="454660"/>
                  </a:lnTo>
                  <a:lnTo>
                    <a:pt x="4229100" y="454660"/>
                  </a:lnTo>
                  <a:lnTo>
                    <a:pt x="4229100" y="12700"/>
                  </a:lnTo>
                  <a:lnTo>
                    <a:pt x="4229100" y="0"/>
                  </a:lnTo>
                  <a:close/>
                </a:path>
              </a:pathLst>
            </a:custGeom>
            <a:solidFill>
              <a:srgbClr val="E7E6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29768" y="1687068"/>
              <a:ext cx="4216907" cy="512064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429768" y="1687068"/>
              <a:ext cx="4217035" cy="512445"/>
            </a:xfrm>
            <a:custGeom>
              <a:avLst/>
              <a:gdLst/>
              <a:ahLst/>
              <a:cxnLst/>
              <a:rect l="l" t="t" r="r" b="b"/>
              <a:pathLst>
                <a:path w="4217035" h="512444">
                  <a:moveTo>
                    <a:pt x="0" y="0"/>
                  </a:moveTo>
                  <a:lnTo>
                    <a:pt x="4216908" y="0"/>
                  </a:lnTo>
                  <a:lnTo>
                    <a:pt x="4216908" y="512063"/>
                  </a:lnTo>
                  <a:lnTo>
                    <a:pt x="0" y="512063"/>
                  </a:lnTo>
                  <a:lnTo>
                    <a:pt x="0" y="0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4314812" y="1743836"/>
              <a:ext cx="6193790" cy="524510"/>
            </a:xfrm>
            <a:custGeom>
              <a:avLst/>
              <a:gdLst/>
              <a:ahLst/>
              <a:cxnLst/>
              <a:rect l="l" t="t" r="r" b="b"/>
              <a:pathLst>
                <a:path w="6193790" h="524510">
                  <a:moveTo>
                    <a:pt x="6193536" y="0"/>
                  </a:moveTo>
                  <a:lnTo>
                    <a:pt x="6124575" y="0"/>
                  </a:lnTo>
                  <a:lnTo>
                    <a:pt x="6124575" y="6096"/>
                  </a:lnTo>
                  <a:lnTo>
                    <a:pt x="6124575" y="12700"/>
                  </a:lnTo>
                  <a:lnTo>
                    <a:pt x="6124575" y="455676"/>
                  </a:lnTo>
                  <a:lnTo>
                    <a:pt x="6096" y="455676"/>
                  </a:lnTo>
                  <a:lnTo>
                    <a:pt x="6096" y="455930"/>
                  </a:lnTo>
                  <a:lnTo>
                    <a:pt x="0" y="455930"/>
                  </a:lnTo>
                  <a:lnTo>
                    <a:pt x="0" y="461391"/>
                  </a:lnTo>
                  <a:lnTo>
                    <a:pt x="6096" y="461391"/>
                  </a:lnTo>
                  <a:lnTo>
                    <a:pt x="6096" y="517918"/>
                  </a:lnTo>
                  <a:lnTo>
                    <a:pt x="6124575" y="517918"/>
                  </a:lnTo>
                  <a:lnTo>
                    <a:pt x="6124575" y="524510"/>
                  </a:lnTo>
                  <a:lnTo>
                    <a:pt x="6193536" y="524510"/>
                  </a:lnTo>
                  <a:lnTo>
                    <a:pt x="6193536" y="511810"/>
                  </a:lnTo>
                  <a:lnTo>
                    <a:pt x="6193536" y="455930"/>
                  </a:lnTo>
                  <a:lnTo>
                    <a:pt x="6193536" y="12700"/>
                  </a:lnTo>
                  <a:lnTo>
                    <a:pt x="6193536" y="0"/>
                  </a:lnTo>
                  <a:close/>
                </a:path>
              </a:pathLst>
            </a:custGeom>
            <a:solidFill>
              <a:srgbClr val="E7E6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258056" y="1687068"/>
              <a:ext cx="6181343" cy="512064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4258056" y="1687068"/>
              <a:ext cx="6181725" cy="512445"/>
            </a:xfrm>
            <a:custGeom>
              <a:avLst/>
              <a:gdLst/>
              <a:ahLst/>
              <a:cxnLst/>
              <a:rect l="l" t="t" r="r" b="b"/>
              <a:pathLst>
                <a:path w="6181725" h="512444">
                  <a:moveTo>
                    <a:pt x="0" y="0"/>
                  </a:moveTo>
                  <a:lnTo>
                    <a:pt x="6181344" y="0"/>
                  </a:lnTo>
                  <a:lnTo>
                    <a:pt x="6181344" y="512063"/>
                  </a:lnTo>
                  <a:lnTo>
                    <a:pt x="0" y="512063"/>
                  </a:lnTo>
                  <a:lnTo>
                    <a:pt x="0" y="0"/>
                  </a:lnTo>
                  <a:close/>
                </a:path>
              </a:pathLst>
            </a:custGeom>
            <a:ln w="1219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4258043" y="2720860"/>
              <a:ext cx="6350" cy="69215"/>
            </a:xfrm>
            <a:custGeom>
              <a:avLst/>
              <a:gdLst/>
              <a:ahLst/>
              <a:cxnLst/>
              <a:rect l="l" t="t" r="r" b="b"/>
              <a:pathLst>
                <a:path w="6350" h="69214">
                  <a:moveTo>
                    <a:pt x="6108" y="0"/>
                  </a:moveTo>
                  <a:lnTo>
                    <a:pt x="0" y="0"/>
                  </a:lnTo>
                  <a:lnTo>
                    <a:pt x="0" y="57404"/>
                  </a:lnTo>
                  <a:lnTo>
                    <a:pt x="0" y="63500"/>
                  </a:lnTo>
                  <a:lnTo>
                    <a:pt x="0" y="68834"/>
                  </a:lnTo>
                  <a:lnTo>
                    <a:pt x="6108" y="68834"/>
                  </a:lnTo>
                  <a:lnTo>
                    <a:pt x="6108" y="63500"/>
                  </a:lnTo>
                  <a:lnTo>
                    <a:pt x="6108" y="57404"/>
                  </a:lnTo>
                  <a:lnTo>
                    <a:pt x="6108" y="0"/>
                  </a:lnTo>
                  <a:close/>
                </a:path>
              </a:pathLst>
            </a:custGeom>
            <a:solidFill>
              <a:srgbClr val="E7E6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29768" y="2205227"/>
              <a:ext cx="3828287" cy="515112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429768" y="2205227"/>
              <a:ext cx="3828415" cy="515620"/>
            </a:xfrm>
            <a:custGeom>
              <a:avLst/>
              <a:gdLst/>
              <a:ahLst/>
              <a:cxnLst/>
              <a:rect l="l" t="t" r="r" b="b"/>
              <a:pathLst>
                <a:path w="3828415" h="515619">
                  <a:moveTo>
                    <a:pt x="0" y="0"/>
                  </a:moveTo>
                  <a:lnTo>
                    <a:pt x="3828287" y="0"/>
                  </a:lnTo>
                  <a:lnTo>
                    <a:pt x="3828287" y="515112"/>
                  </a:lnTo>
                  <a:lnTo>
                    <a:pt x="0" y="515112"/>
                  </a:lnTo>
                  <a:lnTo>
                    <a:pt x="0" y="0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10439387" y="2262644"/>
              <a:ext cx="69850" cy="527050"/>
            </a:xfrm>
            <a:custGeom>
              <a:avLst/>
              <a:gdLst/>
              <a:ahLst/>
              <a:cxnLst/>
              <a:rect l="l" t="t" r="r" b="b"/>
              <a:pathLst>
                <a:path w="69850" h="527050">
                  <a:moveTo>
                    <a:pt x="69596" y="0"/>
                  </a:moveTo>
                  <a:lnTo>
                    <a:pt x="0" y="0"/>
                  </a:lnTo>
                  <a:lnTo>
                    <a:pt x="0" y="6096"/>
                  </a:lnTo>
                  <a:lnTo>
                    <a:pt x="0" y="12700"/>
                  </a:lnTo>
                  <a:lnTo>
                    <a:pt x="0" y="458216"/>
                  </a:lnTo>
                  <a:lnTo>
                    <a:pt x="0" y="515620"/>
                  </a:lnTo>
                  <a:lnTo>
                    <a:pt x="0" y="521716"/>
                  </a:lnTo>
                  <a:lnTo>
                    <a:pt x="0" y="527050"/>
                  </a:lnTo>
                  <a:lnTo>
                    <a:pt x="69596" y="527050"/>
                  </a:lnTo>
                  <a:lnTo>
                    <a:pt x="69596" y="515620"/>
                  </a:lnTo>
                  <a:lnTo>
                    <a:pt x="69596" y="457200"/>
                  </a:lnTo>
                  <a:lnTo>
                    <a:pt x="69596" y="12700"/>
                  </a:lnTo>
                  <a:lnTo>
                    <a:pt x="69596" y="0"/>
                  </a:lnTo>
                  <a:close/>
                </a:path>
              </a:pathLst>
            </a:custGeom>
            <a:solidFill>
              <a:srgbClr val="E7E6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258056" y="2205227"/>
              <a:ext cx="6181343" cy="515112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4258056" y="2205227"/>
              <a:ext cx="6181725" cy="515620"/>
            </a:xfrm>
            <a:custGeom>
              <a:avLst/>
              <a:gdLst/>
              <a:ahLst/>
              <a:cxnLst/>
              <a:rect l="l" t="t" r="r" b="b"/>
              <a:pathLst>
                <a:path w="6181725" h="515619">
                  <a:moveTo>
                    <a:pt x="0" y="0"/>
                  </a:moveTo>
                  <a:lnTo>
                    <a:pt x="6181344" y="0"/>
                  </a:lnTo>
                  <a:lnTo>
                    <a:pt x="6181344" y="515112"/>
                  </a:lnTo>
                  <a:lnTo>
                    <a:pt x="0" y="515112"/>
                  </a:lnTo>
                  <a:lnTo>
                    <a:pt x="0" y="0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4258043" y="2774708"/>
              <a:ext cx="6350" cy="458470"/>
            </a:xfrm>
            <a:custGeom>
              <a:avLst/>
              <a:gdLst/>
              <a:ahLst/>
              <a:cxnLst/>
              <a:rect l="l" t="t" r="r" b="b"/>
              <a:pathLst>
                <a:path w="6350" h="458469">
                  <a:moveTo>
                    <a:pt x="6108" y="0"/>
                  </a:moveTo>
                  <a:lnTo>
                    <a:pt x="0" y="0"/>
                  </a:lnTo>
                  <a:lnTo>
                    <a:pt x="0" y="6096"/>
                  </a:lnTo>
                  <a:lnTo>
                    <a:pt x="0" y="12700"/>
                  </a:lnTo>
                  <a:lnTo>
                    <a:pt x="0" y="458216"/>
                  </a:lnTo>
                  <a:lnTo>
                    <a:pt x="6108" y="458216"/>
                  </a:lnTo>
                  <a:lnTo>
                    <a:pt x="6108" y="12700"/>
                  </a:lnTo>
                  <a:lnTo>
                    <a:pt x="6108" y="6096"/>
                  </a:lnTo>
                  <a:lnTo>
                    <a:pt x="6108" y="0"/>
                  </a:lnTo>
                  <a:close/>
                </a:path>
              </a:pathLst>
            </a:custGeom>
            <a:solidFill>
              <a:srgbClr val="E7E6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29768" y="2717291"/>
              <a:ext cx="3828287" cy="515112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429768" y="2717291"/>
              <a:ext cx="3828415" cy="515620"/>
            </a:xfrm>
            <a:custGeom>
              <a:avLst/>
              <a:gdLst/>
              <a:ahLst/>
              <a:cxnLst/>
              <a:rect l="l" t="t" r="r" b="b"/>
              <a:pathLst>
                <a:path w="3828415" h="515619">
                  <a:moveTo>
                    <a:pt x="0" y="0"/>
                  </a:moveTo>
                  <a:lnTo>
                    <a:pt x="3828287" y="0"/>
                  </a:lnTo>
                  <a:lnTo>
                    <a:pt x="3828287" y="515112"/>
                  </a:lnTo>
                  <a:lnTo>
                    <a:pt x="0" y="515112"/>
                  </a:lnTo>
                  <a:lnTo>
                    <a:pt x="0" y="0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10439387" y="2774708"/>
              <a:ext cx="69850" cy="527050"/>
            </a:xfrm>
            <a:custGeom>
              <a:avLst/>
              <a:gdLst/>
              <a:ahLst/>
              <a:cxnLst/>
              <a:rect l="l" t="t" r="r" b="b"/>
              <a:pathLst>
                <a:path w="69850" h="527050">
                  <a:moveTo>
                    <a:pt x="69596" y="0"/>
                  </a:moveTo>
                  <a:lnTo>
                    <a:pt x="0" y="0"/>
                  </a:lnTo>
                  <a:lnTo>
                    <a:pt x="0" y="6096"/>
                  </a:lnTo>
                  <a:lnTo>
                    <a:pt x="0" y="12700"/>
                  </a:lnTo>
                  <a:lnTo>
                    <a:pt x="0" y="458216"/>
                  </a:lnTo>
                  <a:lnTo>
                    <a:pt x="0" y="515620"/>
                  </a:lnTo>
                  <a:lnTo>
                    <a:pt x="0" y="521716"/>
                  </a:lnTo>
                  <a:lnTo>
                    <a:pt x="0" y="527050"/>
                  </a:lnTo>
                  <a:lnTo>
                    <a:pt x="69596" y="527050"/>
                  </a:lnTo>
                  <a:lnTo>
                    <a:pt x="69596" y="515620"/>
                  </a:lnTo>
                  <a:lnTo>
                    <a:pt x="69596" y="457200"/>
                  </a:lnTo>
                  <a:lnTo>
                    <a:pt x="69596" y="12700"/>
                  </a:lnTo>
                  <a:lnTo>
                    <a:pt x="69596" y="0"/>
                  </a:lnTo>
                  <a:close/>
                </a:path>
              </a:pathLst>
            </a:custGeom>
            <a:solidFill>
              <a:srgbClr val="E7E6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" name="object 2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264151" y="2717291"/>
              <a:ext cx="6175247" cy="515112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4264151" y="2717291"/>
              <a:ext cx="6175375" cy="515620"/>
            </a:xfrm>
            <a:custGeom>
              <a:avLst/>
              <a:gdLst/>
              <a:ahLst/>
              <a:cxnLst/>
              <a:rect l="l" t="t" r="r" b="b"/>
              <a:pathLst>
                <a:path w="6175375" h="515619">
                  <a:moveTo>
                    <a:pt x="0" y="0"/>
                  </a:moveTo>
                  <a:lnTo>
                    <a:pt x="6175248" y="0"/>
                  </a:lnTo>
                  <a:lnTo>
                    <a:pt x="6175248" y="515112"/>
                  </a:lnTo>
                  <a:lnTo>
                    <a:pt x="0" y="515112"/>
                  </a:lnTo>
                  <a:lnTo>
                    <a:pt x="0" y="0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487172" y="3747007"/>
              <a:ext cx="3846829" cy="69850"/>
            </a:xfrm>
            <a:custGeom>
              <a:avLst/>
              <a:gdLst/>
              <a:ahLst/>
              <a:cxnLst/>
              <a:rect l="l" t="t" r="r" b="b"/>
              <a:pathLst>
                <a:path w="3846829" h="69850">
                  <a:moveTo>
                    <a:pt x="3846576" y="0"/>
                  </a:moveTo>
                  <a:lnTo>
                    <a:pt x="3834384" y="0"/>
                  </a:lnTo>
                  <a:lnTo>
                    <a:pt x="3834384" y="1028"/>
                  </a:lnTo>
                  <a:lnTo>
                    <a:pt x="12192" y="1028"/>
                  </a:lnTo>
                  <a:lnTo>
                    <a:pt x="12192" y="0"/>
                  </a:lnTo>
                  <a:lnTo>
                    <a:pt x="0" y="0"/>
                  </a:lnTo>
                  <a:lnTo>
                    <a:pt x="0" y="58420"/>
                  </a:lnTo>
                  <a:lnTo>
                    <a:pt x="0" y="69850"/>
                  </a:lnTo>
                  <a:lnTo>
                    <a:pt x="3770884" y="69850"/>
                  </a:lnTo>
                  <a:lnTo>
                    <a:pt x="3770884" y="64528"/>
                  </a:lnTo>
                  <a:lnTo>
                    <a:pt x="3840480" y="64528"/>
                  </a:lnTo>
                  <a:lnTo>
                    <a:pt x="3840480" y="8128"/>
                  </a:lnTo>
                  <a:lnTo>
                    <a:pt x="3846576" y="8128"/>
                  </a:lnTo>
                  <a:lnTo>
                    <a:pt x="3846576" y="0"/>
                  </a:lnTo>
                  <a:close/>
                </a:path>
              </a:pathLst>
            </a:custGeom>
            <a:solidFill>
              <a:srgbClr val="E7E6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6" name="object 2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29768" y="3232404"/>
              <a:ext cx="3834383" cy="515112"/>
            </a:xfrm>
            <a:prstGeom prst="rect">
              <a:avLst/>
            </a:prstGeom>
          </p:spPr>
        </p:pic>
        <p:sp>
          <p:nvSpPr>
            <p:cNvPr id="27" name="object 27"/>
            <p:cNvSpPr/>
            <p:nvPr/>
          </p:nvSpPr>
          <p:spPr>
            <a:xfrm>
              <a:off x="429768" y="3232404"/>
              <a:ext cx="3834765" cy="515620"/>
            </a:xfrm>
            <a:custGeom>
              <a:avLst/>
              <a:gdLst/>
              <a:ahLst/>
              <a:cxnLst/>
              <a:rect l="l" t="t" r="r" b="b"/>
              <a:pathLst>
                <a:path w="3834765" h="515620">
                  <a:moveTo>
                    <a:pt x="0" y="0"/>
                  </a:moveTo>
                  <a:lnTo>
                    <a:pt x="3834383" y="0"/>
                  </a:lnTo>
                  <a:lnTo>
                    <a:pt x="3834383" y="515112"/>
                  </a:lnTo>
                  <a:lnTo>
                    <a:pt x="0" y="515112"/>
                  </a:lnTo>
                  <a:lnTo>
                    <a:pt x="0" y="0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4315460" y="3289807"/>
              <a:ext cx="6193790" cy="527050"/>
            </a:xfrm>
            <a:custGeom>
              <a:avLst/>
              <a:gdLst/>
              <a:ahLst/>
              <a:cxnLst/>
              <a:rect l="l" t="t" r="r" b="b"/>
              <a:pathLst>
                <a:path w="6193790" h="527050">
                  <a:moveTo>
                    <a:pt x="6193523" y="0"/>
                  </a:moveTo>
                  <a:lnTo>
                    <a:pt x="6123927" y="0"/>
                  </a:lnTo>
                  <a:lnTo>
                    <a:pt x="6123927" y="6108"/>
                  </a:lnTo>
                  <a:lnTo>
                    <a:pt x="6123927" y="12700"/>
                  </a:lnTo>
                  <a:lnTo>
                    <a:pt x="6123927" y="458228"/>
                  </a:lnTo>
                  <a:lnTo>
                    <a:pt x="12179" y="458228"/>
                  </a:lnTo>
                  <a:lnTo>
                    <a:pt x="12179" y="457200"/>
                  </a:lnTo>
                  <a:lnTo>
                    <a:pt x="0" y="457200"/>
                  </a:lnTo>
                  <a:lnTo>
                    <a:pt x="0" y="465328"/>
                  </a:lnTo>
                  <a:lnTo>
                    <a:pt x="6083" y="465328"/>
                  </a:lnTo>
                  <a:lnTo>
                    <a:pt x="6083" y="521728"/>
                  </a:lnTo>
                  <a:lnTo>
                    <a:pt x="6116307" y="521728"/>
                  </a:lnTo>
                  <a:lnTo>
                    <a:pt x="6116307" y="527050"/>
                  </a:lnTo>
                  <a:lnTo>
                    <a:pt x="6193523" y="527050"/>
                  </a:lnTo>
                  <a:lnTo>
                    <a:pt x="6193523" y="515620"/>
                  </a:lnTo>
                  <a:lnTo>
                    <a:pt x="6193523" y="457200"/>
                  </a:lnTo>
                  <a:lnTo>
                    <a:pt x="6193523" y="12700"/>
                  </a:lnTo>
                  <a:lnTo>
                    <a:pt x="6193523" y="0"/>
                  </a:lnTo>
                  <a:close/>
                </a:path>
              </a:pathLst>
            </a:custGeom>
            <a:solidFill>
              <a:srgbClr val="E7E6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9" name="object 29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258056" y="3232404"/>
              <a:ext cx="6181343" cy="515112"/>
            </a:xfrm>
            <a:prstGeom prst="rect">
              <a:avLst/>
            </a:prstGeom>
          </p:spPr>
        </p:pic>
        <p:sp>
          <p:nvSpPr>
            <p:cNvPr id="30" name="object 30"/>
            <p:cNvSpPr/>
            <p:nvPr/>
          </p:nvSpPr>
          <p:spPr>
            <a:xfrm>
              <a:off x="4258056" y="3232404"/>
              <a:ext cx="6181725" cy="515620"/>
            </a:xfrm>
            <a:custGeom>
              <a:avLst/>
              <a:gdLst/>
              <a:ahLst/>
              <a:cxnLst/>
              <a:rect l="l" t="t" r="r" b="b"/>
              <a:pathLst>
                <a:path w="6181725" h="515620">
                  <a:moveTo>
                    <a:pt x="0" y="0"/>
                  </a:moveTo>
                  <a:lnTo>
                    <a:pt x="6181344" y="0"/>
                  </a:lnTo>
                  <a:lnTo>
                    <a:pt x="6181344" y="515112"/>
                  </a:lnTo>
                  <a:lnTo>
                    <a:pt x="0" y="515112"/>
                  </a:lnTo>
                  <a:lnTo>
                    <a:pt x="0" y="0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490220" y="4269752"/>
              <a:ext cx="3843654" cy="69850"/>
            </a:xfrm>
            <a:custGeom>
              <a:avLst/>
              <a:gdLst/>
              <a:ahLst/>
              <a:cxnLst/>
              <a:rect l="l" t="t" r="r" b="b"/>
              <a:pathLst>
                <a:path w="3843654" h="69850">
                  <a:moveTo>
                    <a:pt x="3843528" y="0"/>
                  </a:moveTo>
                  <a:lnTo>
                    <a:pt x="3831336" y="0"/>
                  </a:lnTo>
                  <a:lnTo>
                    <a:pt x="3831336" y="1016"/>
                  </a:lnTo>
                  <a:lnTo>
                    <a:pt x="12192" y="1016"/>
                  </a:lnTo>
                  <a:lnTo>
                    <a:pt x="12192" y="0"/>
                  </a:lnTo>
                  <a:lnTo>
                    <a:pt x="0" y="0"/>
                  </a:lnTo>
                  <a:lnTo>
                    <a:pt x="0" y="58420"/>
                  </a:lnTo>
                  <a:lnTo>
                    <a:pt x="0" y="69850"/>
                  </a:lnTo>
                  <a:lnTo>
                    <a:pt x="3843528" y="69850"/>
                  </a:lnTo>
                  <a:lnTo>
                    <a:pt x="3843528" y="58420"/>
                  </a:lnTo>
                  <a:lnTo>
                    <a:pt x="3843528" y="0"/>
                  </a:lnTo>
                  <a:close/>
                </a:path>
              </a:pathLst>
            </a:custGeom>
            <a:solidFill>
              <a:srgbClr val="E7E6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2" name="object 32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32816" y="3755136"/>
              <a:ext cx="3831335" cy="515112"/>
            </a:xfrm>
            <a:prstGeom prst="rect">
              <a:avLst/>
            </a:prstGeom>
          </p:spPr>
        </p:pic>
        <p:sp>
          <p:nvSpPr>
            <p:cNvPr id="33" name="object 33"/>
            <p:cNvSpPr/>
            <p:nvPr/>
          </p:nvSpPr>
          <p:spPr>
            <a:xfrm>
              <a:off x="432816" y="3755136"/>
              <a:ext cx="3831590" cy="515620"/>
            </a:xfrm>
            <a:custGeom>
              <a:avLst/>
              <a:gdLst/>
              <a:ahLst/>
              <a:cxnLst/>
              <a:rect l="l" t="t" r="r" b="b"/>
              <a:pathLst>
                <a:path w="3831590" h="515620">
                  <a:moveTo>
                    <a:pt x="0" y="0"/>
                  </a:moveTo>
                  <a:lnTo>
                    <a:pt x="3831336" y="0"/>
                  </a:lnTo>
                  <a:lnTo>
                    <a:pt x="3831336" y="515112"/>
                  </a:lnTo>
                  <a:lnTo>
                    <a:pt x="0" y="515112"/>
                  </a:lnTo>
                  <a:lnTo>
                    <a:pt x="0" y="0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4315460" y="3812552"/>
              <a:ext cx="6186170" cy="527050"/>
            </a:xfrm>
            <a:custGeom>
              <a:avLst/>
              <a:gdLst/>
              <a:ahLst/>
              <a:cxnLst/>
              <a:rect l="l" t="t" r="r" b="b"/>
              <a:pathLst>
                <a:path w="6186170" h="527050">
                  <a:moveTo>
                    <a:pt x="6185916" y="0"/>
                  </a:moveTo>
                  <a:lnTo>
                    <a:pt x="6116320" y="0"/>
                  </a:lnTo>
                  <a:lnTo>
                    <a:pt x="6116320" y="6096"/>
                  </a:lnTo>
                  <a:lnTo>
                    <a:pt x="6116320" y="12700"/>
                  </a:lnTo>
                  <a:lnTo>
                    <a:pt x="6116320" y="458216"/>
                  </a:lnTo>
                  <a:lnTo>
                    <a:pt x="12192" y="458216"/>
                  </a:lnTo>
                  <a:lnTo>
                    <a:pt x="12192" y="457200"/>
                  </a:lnTo>
                  <a:lnTo>
                    <a:pt x="0" y="457200"/>
                  </a:lnTo>
                  <a:lnTo>
                    <a:pt x="0" y="515620"/>
                  </a:lnTo>
                  <a:lnTo>
                    <a:pt x="0" y="527050"/>
                  </a:lnTo>
                  <a:lnTo>
                    <a:pt x="6185916" y="527050"/>
                  </a:lnTo>
                  <a:lnTo>
                    <a:pt x="6185916" y="515620"/>
                  </a:lnTo>
                  <a:lnTo>
                    <a:pt x="6185916" y="457200"/>
                  </a:lnTo>
                  <a:lnTo>
                    <a:pt x="6185916" y="12700"/>
                  </a:lnTo>
                  <a:lnTo>
                    <a:pt x="6185916" y="0"/>
                  </a:lnTo>
                  <a:close/>
                </a:path>
              </a:pathLst>
            </a:custGeom>
            <a:solidFill>
              <a:srgbClr val="E7E6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5" name="object 35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258056" y="3755136"/>
              <a:ext cx="6173723" cy="515112"/>
            </a:xfrm>
            <a:prstGeom prst="rect">
              <a:avLst/>
            </a:prstGeom>
          </p:spPr>
        </p:pic>
        <p:sp>
          <p:nvSpPr>
            <p:cNvPr id="36" name="object 36"/>
            <p:cNvSpPr/>
            <p:nvPr/>
          </p:nvSpPr>
          <p:spPr>
            <a:xfrm>
              <a:off x="4258056" y="3755136"/>
              <a:ext cx="6174105" cy="515620"/>
            </a:xfrm>
            <a:custGeom>
              <a:avLst/>
              <a:gdLst/>
              <a:ahLst/>
              <a:cxnLst/>
              <a:rect l="l" t="t" r="r" b="b"/>
              <a:pathLst>
                <a:path w="6174105" h="515620">
                  <a:moveTo>
                    <a:pt x="0" y="0"/>
                  </a:moveTo>
                  <a:lnTo>
                    <a:pt x="6173724" y="0"/>
                  </a:lnTo>
                  <a:lnTo>
                    <a:pt x="6173724" y="515112"/>
                  </a:lnTo>
                  <a:lnTo>
                    <a:pt x="0" y="515112"/>
                  </a:lnTo>
                  <a:lnTo>
                    <a:pt x="0" y="0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7" name="object 37"/>
          <p:cNvSpPr txBox="1"/>
          <p:nvPr/>
        </p:nvSpPr>
        <p:spPr>
          <a:xfrm>
            <a:off x="345440" y="1140515"/>
            <a:ext cx="10086327" cy="349134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229" dirty="0">
                <a:solidFill>
                  <a:srgbClr val="E45246"/>
                </a:solidFill>
                <a:latin typeface="맑은 고딕"/>
                <a:cs typeface="맑은 고딕"/>
              </a:rPr>
              <a:t>학생</a:t>
            </a:r>
            <a:r>
              <a:rPr sz="2000" b="1" spc="-240" dirty="0">
                <a:solidFill>
                  <a:srgbClr val="E45246"/>
                </a:solidFill>
                <a:latin typeface="맑은 고딕"/>
                <a:cs typeface="맑은 고딕"/>
              </a:rPr>
              <a:t>이</a:t>
            </a:r>
            <a:r>
              <a:rPr sz="2000" b="1" spc="-140" dirty="0">
                <a:solidFill>
                  <a:srgbClr val="E45246"/>
                </a:solidFill>
                <a:latin typeface="맑은 고딕"/>
                <a:cs typeface="맑은 고딕"/>
              </a:rPr>
              <a:t> </a:t>
            </a:r>
            <a:r>
              <a:rPr sz="2000" b="1" spc="-229" dirty="0">
                <a:solidFill>
                  <a:srgbClr val="E45246"/>
                </a:solidFill>
                <a:latin typeface="맑은 고딕"/>
                <a:cs typeface="맑은 고딕"/>
              </a:rPr>
              <a:t>지</a:t>
            </a:r>
            <a:r>
              <a:rPr sz="2000" b="1" spc="-240" dirty="0">
                <a:solidFill>
                  <a:srgbClr val="E45246"/>
                </a:solidFill>
                <a:latin typeface="맑은 고딕"/>
                <a:cs typeface="맑은 고딕"/>
              </a:rPr>
              <a:t>원</a:t>
            </a:r>
            <a:r>
              <a:rPr sz="2000" b="1" spc="-140" dirty="0">
                <a:solidFill>
                  <a:srgbClr val="E45246"/>
                </a:solidFill>
                <a:latin typeface="맑은 고딕"/>
                <a:cs typeface="맑은 고딕"/>
              </a:rPr>
              <a:t> </a:t>
            </a:r>
            <a:r>
              <a:rPr sz="2000" b="1" spc="-229" dirty="0">
                <a:solidFill>
                  <a:srgbClr val="E45246"/>
                </a:solidFill>
                <a:latin typeface="맑은 고딕"/>
                <a:cs typeface="맑은 고딕"/>
              </a:rPr>
              <a:t>기</a:t>
            </a:r>
            <a:r>
              <a:rPr sz="2000" b="1" spc="-240" dirty="0">
                <a:solidFill>
                  <a:srgbClr val="E45246"/>
                </a:solidFill>
                <a:latin typeface="맑은 고딕"/>
                <a:cs typeface="맑은 고딕"/>
              </a:rPr>
              <a:t>간</a:t>
            </a:r>
            <a:r>
              <a:rPr sz="2000" b="1" spc="-130" dirty="0">
                <a:solidFill>
                  <a:srgbClr val="E45246"/>
                </a:solidFill>
                <a:latin typeface="맑은 고딕"/>
                <a:cs typeface="맑은 고딕"/>
              </a:rPr>
              <a:t> </a:t>
            </a:r>
            <a:r>
              <a:rPr sz="2000" b="1" spc="-240" dirty="0">
                <a:solidFill>
                  <a:srgbClr val="E45246"/>
                </a:solidFill>
                <a:latin typeface="맑은 고딕"/>
                <a:cs typeface="맑은 고딕"/>
              </a:rPr>
              <a:t>내</a:t>
            </a:r>
            <a:r>
              <a:rPr sz="2000" b="1" spc="-114" dirty="0">
                <a:solidFill>
                  <a:srgbClr val="E45246"/>
                </a:solidFill>
                <a:latin typeface="맑은 고딕"/>
                <a:cs typeface="맑은 고딕"/>
              </a:rPr>
              <a:t> </a:t>
            </a:r>
            <a:r>
              <a:rPr sz="2000" b="1" spc="-229" dirty="0">
                <a:solidFill>
                  <a:srgbClr val="E45246"/>
                </a:solidFill>
                <a:latin typeface="맑은 고딕"/>
                <a:cs typeface="맑은 고딕"/>
              </a:rPr>
              <a:t>상</a:t>
            </a:r>
            <a:r>
              <a:rPr sz="2000" b="1" spc="-240" dirty="0">
                <a:solidFill>
                  <a:srgbClr val="E45246"/>
                </a:solidFill>
                <a:latin typeface="맑은 고딕"/>
                <a:cs typeface="맑은 고딕"/>
              </a:rPr>
              <a:t>시</a:t>
            </a:r>
            <a:r>
              <a:rPr sz="2000" b="1" spc="-130" dirty="0">
                <a:solidFill>
                  <a:srgbClr val="E45246"/>
                </a:solidFill>
                <a:latin typeface="맑은 고딕"/>
                <a:cs typeface="맑은 고딕"/>
              </a:rPr>
              <a:t> </a:t>
            </a:r>
            <a:r>
              <a:rPr sz="2000" b="1" spc="-229" dirty="0">
                <a:solidFill>
                  <a:srgbClr val="E45246"/>
                </a:solidFill>
                <a:latin typeface="맑은 고딕"/>
                <a:cs typeface="맑은 고딕"/>
              </a:rPr>
              <a:t>지원</a:t>
            </a:r>
            <a:r>
              <a:rPr sz="2000" b="1" spc="-240" dirty="0">
                <a:solidFill>
                  <a:srgbClr val="E45246"/>
                </a:solidFill>
                <a:latin typeface="맑은 고딕"/>
                <a:cs typeface="맑은 고딕"/>
              </a:rPr>
              <a:t>하고</a:t>
            </a:r>
            <a:r>
              <a:rPr sz="2000" b="1" spc="-15" dirty="0">
                <a:solidFill>
                  <a:srgbClr val="E45246"/>
                </a:solidFill>
                <a:latin typeface="함초롬돋움"/>
                <a:cs typeface="함초롬돋움"/>
              </a:rPr>
              <a:t>,</a:t>
            </a:r>
            <a:r>
              <a:rPr sz="2000" b="1" spc="-50" dirty="0">
                <a:solidFill>
                  <a:srgbClr val="E45246"/>
                </a:solidFill>
                <a:latin typeface="함초롬돋움"/>
                <a:cs typeface="함초롬돋움"/>
              </a:rPr>
              <a:t> </a:t>
            </a:r>
            <a:r>
              <a:rPr sz="2000" b="1" spc="310" dirty="0">
                <a:solidFill>
                  <a:srgbClr val="E45246"/>
                </a:solidFill>
                <a:latin typeface="함초롬돋움"/>
                <a:cs typeface="함초롬돋움"/>
              </a:rPr>
              <a:t>‘</a:t>
            </a:r>
            <a:r>
              <a:rPr sz="2000" b="1" spc="-229" dirty="0">
                <a:solidFill>
                  <a:srgbClr val="0000FF"/>
                </a:solidFill>
                <a:latin typeface="맑은 고딕"/>
                <a:cs typeface="맑은 고딕"/>
              </a:rPr>
              <a:t>수시</a:t>
            </a:r>
            <a:r>
              <a:rPr sz="2000" b="1" spc="-240" dirty="0">
                <a:solidFill>
                  <a:srgbClr val="0000FF"/>
                </a:solidFill>
                <a:latin typeface="맑은 고딕"/>
                <a:cs typeface="맑은 고딕"/>
              </a:rPr>
              <a:t>마감</a:t>
            </a:r>
            <a:r>
              <a:rPr sz="2000" b="1" spc="290" dirty="0">
                <a:solidFill>
                  <a:srgbClr val="0000FF"/>
                </a:solidFill>
                <a:latin typeface="함초롬돋움"/>
                <a:cs typeface="함초롬돋움"/>
              </a:rPr>
              <a:t>/</a:t>
            </a:r>
            <a:r>
              <a:rPr sz="2000" b="1" spc="-254" dirty="0">
                <a:solidFill>
                  <a:srgbClr val="0000FF"/>
                </a:solidFill>
                <a:latin typeface="맑은 고딕"/>
                <a:cs typeface="맑은 고딕"/>
              </a:rPr>
              <a:t>선</a:t>
            </a:r>
            <a:r>
              <a:rPr sz="2000" b="1" spc="-240" dirty="0">
                <a:solidFill>
                  <a:srgbClr val="0000FF"/>
                </a:solidFill>
                <a:latin typeface="맑은 고딕"/>
                <a:cs typeface="맑은 고딕"/>
              </a:rPr>
              <a:t>발</a:t>
            </a:r>
            <a:r>
              <a:rPr sz="2000" b="1" spc="310" dirty="0">
                <a:solidFill>
                  <a:srgbClr val="E45246"/>
                </a:solidFill>
                <a:latin typeface="함초롬돋움"/>
                <a:cs typeface="함초롬돋움"/>
              </a:rPr>
              <a:t>’</a:t>
            </a:r>
            <a:r>
              <a:rPr sz="2000" b="1" spc="-240" dirty="0">
                <a:solidFill>
                  <a:srgbClr val="E45246"/>
                </a:solidFill>
                <a:latin typeface="맑은 고딕"/>
                <a:cs typeface="맑은 고딕"/>
              </a:rPr>
              <a:t>체제로</a:t>
            </a:r>
            <a:r>
              <a:rPr sz="2000" b="1" spc="-150" dirty="0">
                <a:solidFill>
                  <a:srgbClr val="E45246"/>
                </a:solidFill>
                <a:latin typeface="맑은 고딕"/>
                <a:cs typeface="맑은 고딕"/>
              </a:rPr>
              <a:t> </a:t>
            </a:r>
            <a:r>
              <a:rPr sz="2000" b="1" spc="-229" dirty="0">
                <a:solidFill>
                  <a:srgbClr val="E45246"/>
                </a:solidFill>
                <a:latin typeface="맑은 고딕"/>
                <a:cs typeface="맑은 고딕"/>
              </a:rPr>
              <a:t>진행</a:t>
            </a:r>
            <a:r>
              <a:rPr sz="2000" b="1" spc="-240" dirty="0">
                <a:solidFill>
                  <a:srgbClr val="E45246"/>
                </a:solidFill>
                <a:latin typeface="맑은 고딕"/>
                <a:cs typeface="맑은 고딕"/>
              </a:rPr>
              <a:t>됩니다</a:t>
            </a:r>
            <a:endParaRPr sz="2000" dirty="0">
              <a:latin typeface="맑은 고딕"/>
              <a:cs typeface="맑은 고딕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450" dirty="0">
              <a:latin typeface="맑은 고딕"/>
              <a:cs typeface="맑은 고딕"/>
            </a:endParaRPr>
          </a:p>
          <a:p>
            <a:pPr marR="173355" algn="ctr">
              <a:lnSpc>
                <a:spcPct val="100000"/>
              </a:lnSpc>
              <a:tabLst>
                <a:tab pos="4809490" algn="l"/>
              </a:tabLst>
            </a:pPr>
            <a:r>
              <a:rPr sz="1800" spc="-220" dirty="0">
                <a:latin typeface="HY목각파임B"/>
                <a:cs typeface="HY목각파임B"/>
              </a:rPr>
              <a:t>일정	내용</a:t>
            </a:r>
            <a:endParaRPr sz="1800" dirty="0">
              <a:latin typeface="HY목각파임B"/>
              <a:cs typeface="HY목각파임B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600" dirty="0">
              <a:latin typeface="HY목각파임B"/>
              <a:cs typeface="HY목각파임B"/>
            </a:endParaRPr>
          </a:p>
          <a:p>
            <a:pPr marL="541655">
              <a:lnSpc>
                <a:spcPct val="100000"/>
              </a:lnSpc>
              <a:tabLst>
                <a:tab pos="5033010" algn="l"/>
              </a:tabLst>
            </a:pPr>
            <a:r>
              <a:rPr lang="en-US" altLang="ko-KR" sz="1600" spc="15" dirty="0">
                <a:solidFill>
                  <a:srgbClr val="0000FF"/>
                </a:solidFill>
                <a:latin typeface="휴먼옛체"/>
                <a:cs typeface="휴먼옛체"/>
              </a:rPr>
              <a:t>   </a:t>
            </a:r>
            <a:r>
              <a:rPr sz="1600" spc="15" dirty="0">
                <a:solidFill>
                  <a:srgbClr val="0000FF"/>
                </a:solidFill>
                <a:latin typeface="휴먼옛체"/>
                <a:cs typeface="휴먼옛체"/>
              </a:rPr>
              <a:t>2023</a:t>
            </a:r>
            <a:r>
              <a:rPr sz="1600" spc="10" dirty="0">
                <a:solidFill>
                  <a:srgbClr val="0000FF"/>
                </a:solidFill>
                <a:latin typeface="휴먼옛체"/>
                <a:cs typeface="휴먼옛체"/>
              </a:rPr>
              <a:t>.</a:t>
            </a:r>
            <a:r>
              <a:rPr sz="1600" spc="-120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lang="en-US" altLang="ko-KR" sz="1600" spc="-120" dirty="0">
                <a:solidFill>
                  <a:srgbClr val="0000FF"/>
                </a:solidFill>
                <a:latin typeface="휴먼옛체"/>
                <a:cs typeface="휴먼옛체"/>
              </a:rPr>
              <a:t>8</a:t>
            </a:r>
            <a:r>
              <a:rPr sz="1600" spc="5" dirty="0">
                <a:solidFill>
                  <a:srgbClr val="0000FF"/>
                </a:solidFill>
                <a:latin typeface="휴먼옛체"/>
                <a:cs typeface="휴먼옛체"/>
              </a:rPr>
              <a:t>.</a:t>
            </a:r>
            <a:r>
              <a:rPr sz="1600" spc="-155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lang="en-US" altLang="ko-KR" sz="1600" spc="-155" dirty="0">
                <a:solidFill>
                  <a:srgbClr val="0000FF"/>
                </a:solidFill>
                <a:latin typeface="휴먼옛체"/>
                <a:cs typeface="휴먼옛체"/>
              </a:rPr>
              <a:t>17.</a:t>
            </a:r>
            <a:r>
              <a:rPr sz="1600" spc="-30" dirty="0">
                <a:solidFill>
                  <a:srgbClr val="0000FF"/>
                </a:solidFill>
                <a:latin typeface="휴먼옛체"/>
                <a:cs typeface="휴먼옛체"/>
              </a:rPr>
              <a:t>(</a:t>
            </a:r>
            <a:r>
              <a:rPr lang="ko-KR" altLang="en-US" sz="1600" spc="-30" dirty="0">
                <a:solidFill>
                  <a:srgbClr val="0000FF"/>
                </a:solidFill>
                <a:latin typeface="휴먼옛체"/>
                <a:cs typeface="휴먼옛체"/>
              </a:rPr>
              <a:t>목</a:t>
            </a:r>
            <a:r>
              <a:rPr sz="1600" spc="-35" dirty="0">
                <a:solidFill>
                  <a:srgbClr val="0000FF"/>
                </a:solidFill>
                <a:latin typeface="휴먼옛체"/>
                <a:cs typeface="휴먼옛체"/>
              </a:rPr>
              <a:t>)</a:t>
            </a:r>
            <a:r>
              <a:rPr sz="1600" spc="-145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sz="1600" spc="10" dirty="0">
                <a:solidFill>
                  <a:srgbClr val="0000FF"/>
                </a:solidFill>
                <a:latin typeface="휴먼옛체"/>
                <a:cs typeface="휴먼옛체"/>
              </a:rPr>
              <a:t>1</a:t>
            </a:r>
            <a:r>
              <a:rPr lang="en-US" altLang="ko-KR" sz="1600" spc="10" dirty="0">
                <a:solidFill>
                  <a:srgbClr val="0000FF"/>
                </a:solidFill>
                <a:latin typeface="휴먼옛체"/>
                <a:cs typeface="휴먼옛체"/>
              </a:rPr>
              <a:t>4</a:t>
            </a:r>
            <a:r>
              <a:rPr sz="1600" spc="5" dirty="0">
                <a:solidFill>
                  <a:srgbClr val="0000FF"/>
                </a:solidFill>
                <a:latin typeface="휴먼옛체"/>
                <a:cs typeface="휴먼옛체"/>
              </a:rPr>
              <a:t>:</a:t>
            </a:r>
            <a:r>
              <a:rPr sz="1600" spc="25" dirty="0">
                <a:solidFill>
                  <a:srgbClr val="0000FF"/>
                </a:solidFill>
                <a:latin typeface="휴먼옛체"/>
                <a:cs typeface="휴먼옛체"/>
              </a:rPr>
              <a:t>0</a:t>
            </a:r>
            <a:r>
              <a:rPr sz="1600" spc="35" dirty="0">
                <a:solidFill>
                  <a:srgbClr val="0000FF"/>
                </a:solidFill>
                <a:latin typeface="휴먼옛체"/>
                <a:cs typeface="휴먼옛체"/>
              </a:rPr>
              <a:t>0</a:t>
            </a:r>
            <a:r>
              <a:rPr sz="1600" spc="-120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sz="1600" spc="25" dirty="0">
                <a:solidFill>
                  <a:srgbClr val="0000FF"/>
                </a:solidFill>
                <a:latin typeface="휴먼옛체"/>
                <a:cs typeface="휴먼옛체"/>
              </a:rPr>
              <a:t>~</a:t>
            </a:r>
            <a:r>
              <a:rPr sz="1600" spc="-175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sz="1600" dirty="0">
                <a:solidFill>
                  <a:srgbClr val="0000FF"/>
                </a:solidFill>
                <a:latin typeface="휴먼옛체"/>
                <a:cs typeface="휴먼옛체"/>
              </a:rPr>
              <a:t>	</a:t>
            </a:r>
            <a:r>
              <a:rPr sz="1600" u="sng" spc="-20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HY목각파임B"/>
                <a:cs typeface="HY목각파임B"/>
              </a:rPr>
              <a:t>현장실습생</a:t>
            </a:r>
            <a:r>
              <a:rPr sz="1600" u="sng" spc="-2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HY목각파임B"/>
                <a:cs typeface="HY목각파임B"/>
              </a:rPr>
              <a:t> </a:t>
            </a:r>
            <a:r>
              <a:rPr sz="1600" u="sng" spc="-20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HY목각파임B"/>
                <a:cs typeface="HY목각파임B"/>
              </a:rPr>
              <a:t>지원</a:t>
            </a:r>
            <a:r>
              <a:rPr sz="1600" u="sng" spc="-4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HY목각파임B"/>
                <a:cs typeface="HY목각파임B"/>
              </a:rPr>
              <a:t> </a:t>
            </a:r>
            <a:r>
              <a:rPr sz="1600" u="sng" spc="-20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HY목각파임B"/>
                <a:cs typeface="HY목각파임B"/>
              </a:rPr>
              <a:t>및</a:t>
            </a:r>
            <a:r>
              <a:rPr sz="1600" u="sng" spc="-5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HY목각파임B"/>
                <a:cs typeface="HY목각파임B"/>
              </a:rPr>
              <a:t> </a:t>
            </a:r>
            <a:r>
              <a:rPr sz="1600" u="sng" spc="-20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HY목각파임B"/>
                <a:cs typeface="HY목각파임B"/>
              </a:rPr>
              <a:t>선발</a:t>
            </a:r>
            <a:r>
              <a:rPr sz="1600" u="sng" spc="-3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휴먼옛체"/>
                <a:cs typeface="휴먼옛체"/>
              </a:rPr>
              <a:t>(</a:t>
            </a:r>
            <a:r>
              <a:rPr sz="1600" u="sng" spc="-20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HY목각파임B"/>
                <a:cs typeface="HY목각파임B"/>
              </a:rPr>
              <a:t>기간</a:t>
            </a:r>
            <a:r>
              <a:rPr sz="1600" u="sng" spc="-2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HY목각파임B"/>
                <a:cs typeface="HY목각파임B"/>
              </a:rPr>
              <a:t> </a:t>
            </a:r>
            <a:r>
              <a:rPr sz="1600" u="sng" spc="-20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HY목각파임B"/>
                <a:cs typeface="HY목각파임B"/>
              </a:rPr>
              <a:t>내</a:t>
            </a:r>
            <a:r>
              <a:rPr sz="1600" u="sng" spc="-5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HY목각파임B"/>
                <a:cs typeface="HY목각파임B"/>
              </a:rPr>
              <a:t> </a:t>
            </a:r>
            <a:r>
              <a:rPr sz="1600" u="sng" spc="-20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HY목각파임B"/>
                <a:cs typeface="HY목각파임B"/>
              </a:rPr>
              <a:t>수시마감</a:t>
            </a:r>
            <a:r>
              <a:rPr sz="1600" u="sng" spc="29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휴먼옛체"/>
                <a:cs typeface="휴먼옛체"/>
              </a:rPr>
              <a:t>/</a:t>
            </a:r>
            <a:r>
              <a:rPr sz="1600" u="sng" spc="-20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HY목각파임B"/>
                <a:cs typeface="HY목각파임B"/>
              </a:rPr>
              <a:t>선발</a:t>
            </a:r>
            <a:r>
              <a:rPr sz="1600" u="sng" spc="-3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휴먼옛체"/>
                <a:cs typeface="휴먼옛체"/>
              </a:rPr>
              <a:t>)</a:t>
            </a:r>
            <a:endParaRPr sz="1600" dirty="0">
              <a:latin typeface="휴먼옛체"/>
              <a:cs typeface="휴먼옛체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450" dirty="0">
              <a:latin typeface="휴먼옛체"/>
              <a:cs typeface="휴먼옛체"/>
            </a:endParaRPr>
          </a:p>
          <a:p>
            <a:pPr marL="810260">
              <a:lnSpc>
                <a:spcPct val="100000"/>
              </a:lnSpc>
              <a:tabLst>
                <a:tab pos="4648200" algn="l"/>
              </a:tabLst>
            </a:pPr>
            <a:endParaRPr lang="en-US" sz="1600" spc="15" dirty="0">
              <a:solidFill>
                <a:srgbClr val="0000FF"/>
              </a:solidFill>
              <a:latin typeface="휴먼옛체"/>
              <a:cs typeface="휴먼옛체"/>
            </a:endParaRPr>
          </a:p>
          <a:p>
            <a:pPr marL="810260">
              <a:lnSpc>
                <a:spcPct val="100000"/>
              </a:lnSpc>
              <a:tabLst>
                <a:tab pos="4648200" algn="l"/>
              </a:tabLst>
            </a:pPr>
            <a:r>
              <a:rPr sz="1600" spc="15" dirty="0">
                <a:solidFill>
                  <a:srgbClr val="0000FF"/>
                </a:solidFill>
                <a:latin typeface="휴먼옛체"/>
                <a:cs typeface="휴먼옛체"/>
              </a:rPr>
              <a:t>2023</a:t>
            </a:r>
            <a:r>
              <a:rPr sz="1600" spc="10" dirty="0">
                <a:solidFill>
                  <a:srgbClr val="0000FF"/>
                </a:solidFill>
                <a:latin typeface="휴먼옛체"/>
                <a:cs typeface="휴먼옛체"/>
              </a:rPr>
              <a:t>.</a:t>
            </a:r>
            <a:r>
              <a:rPr sz="1600" spc="-120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lang="en-US" altLang="ko-KR" sz="1600" spc="-120" dirty="0">
                <a:solidFill>
                  <a:srgbClr val="0000FF"/>
                </a:solidFill>
                <a:latin typeface="휴먼옛체"/>
                <a:cs typeface="휴먼옛체"/>
              </a:rPr>
              <a:t>8</a:t>
            </a:r>
            <a:r>
              <a:rPr sz="1600" spc="5" dirty="0">
                <a:solidFill>
                  <a:srgbClr val="0000FF"/>
                </a:solidFill>
                <a:latin typeface="휴먼옛체"/>
                <a:cs typeface="휴먼옛체"/>
              </a:rPr>
              <a:t>.</a:t>
            </a:r>
            <a:r>
              <a:rPr sz="1600" spc="-155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lang="en-US" altLang="ko-KR" sz="1600" spc="-155" dirty="0">
                <a:solidFill>
                  <a:srgbClr val="0000FF"/>
                </a:solidFill>
                <a:latin typeface="휴먼옛체"/>
                <a:cs typeface="휴먼옛체"/>
              </a:rPr>
              <a:t>22</a:t>
            </a:r>
            <a:r>
              <a:rPr sz="1600" dirty="0">
                <a:solidFill>
                  <a:srgbClr val="0000FF"/>
                </a:solidFill>
                <a:latin typeface="휴먼옛체"/>
                <a:cs typeface="휴먼옛체"/>
              </a:rPr>
              <a:t>.</a:t>
            </a:r>
            <a:r>
              <a:rPr sz="1600" spc="-30" dirty="0">
                <a:solidFill>
                  <a:srgbClr val="0000FF"/>
                </a:solidFill>
                <a:latin typeface="휴먼옛체"/>
                <a:cs typeface="휴먼옛체"/>
              </a:rPr>
              <a:t>(</a:t>
            </a:r>
            <a:r>
              <a:rPr lang="ko-KR" altLang="en-US" sz="1600" spc="-200" dirty="0">
                <a:solidFill>
                  <a:srgbClr val="0000FF"/>
                </a:solidFill>
                <a:latin typeface="HY목각파임B"/>
                <a:cs typeface="휴먼옛체"/>
              </a:rPr>
              <a:t>화</a:t>
            </a:r>
            <a:r>
              <a:rPr sz="1600" spc="-35" dirty="0">
                <a:solidFill>
                  <a:srgbClr val="0000FF"/>
                </a:solidFill>
                <a:latin typeface="휴먼옛체"/>
                <a:cs typeface="휴먼옛체"/>
              </a:rPr>
              <a:t>)</a:t>
            </a:r>
            <a:r>
              <a:rPr sz="1600" spc="-150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sz="1600" spc="25" dirty="0">
                <a:solidFill>
                  <a:srgbClr val="0000FF"/>
                </a:solidFill>
                <a:latin typeface="휴먼옛체"/>
                <a:cs typeface="휴먼옛체"/>
              </a:rPr>
              <a:t>~</a:t>
            </a:r>
            <a:r>
              <a:rPr lang="en-US" altLang="ko-KR" sz="1600" spc="-175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lang="en-US" altLang="ko-KR" sz="1600" spc="10" dirty="0">
                <a:solidFill>
                  <a:srgbClr val="0000FF"/>
                </a:solidFill>
                <a:latin typeface="휴먼옛체"/>
                <a:cs typeface="휴먼옛체"/>
              </a:rPr>
              <a:t>30</a:t>
            </a:r>
            <a:r>
              <a:rPr sz="1600" spc="5" dirty="0">
                <a:solidFill>
                  <a:srgbClr val="0000FF"/>
                </a:solidFill>
                <a:latin typeface="휴먼옛체"/>
                <a:cs typeface="휴먼옛체"/>
              </a:rPr>
              <a:t>.</a:t>
            </a:r>
            <a:r>
              <a:rPr sz="1600" spc="-30" dirty="0">
                <a:solidFill>
                  <a:srgbClr val="0000FF"/>
                </a:solidFill>
                <a:latin typeface="휴먼옛체"/>
                <a:cs typeface="휴먼옛체"/>
              </a:rPr>
              <a:t>(</a:t>
            </a:r>
            <a:r>
              <a:rPr lang="ko-KR" altLang="en-US" sz="1600" spc="-200" dirty="0">
                <a:solidFill>
                  <a:srgbClr val="0000FF"/>
                </a:solidFill>
                <a:latin typeface="HY목각파임B"/>
                <a:cs typeface="휴먼옛체"/>
              </a:rPr>
              <a:t>수</a:t>
            </a:r>
            <a:r>
              <a:rPr sz="1600" spc="-35" dirty="0">
                <a:solidFill>
                  <a:srgbClr val="0000FF"/>
                </a:solidFill>
                <a:latin typeface="휴먼옛체"/>
                <a:cs typeface="휴먼옛체"/>
              </a:rPr>
              <a:t>)</a:t>
            </a:r>
            <a:r>
              <a:rPr sz="1600" dirty="0">
                <a:solidFill>
                  <a:srgbClr val="0000FF"/>
                </a:solidFill>
                <a:latin typeface="휴먼옛체"/>
                <a:cs typeface="휴먼옛체"/>
              </a:rPr>
              <a:t>	</a:t>
            </a:r>
            <a:r>
              <a:rPr sz="1600" spc="-200" dirty="0">
                <a:latin typeface="HY목각파임B"/>
                <a:cs typeface="HY목각파임B"/>
              </a:rPr>
              <a:t>학생선발→출</a:t>
            </a:r>
            <a:r>
              <a:rPr sz="1600" spc="-190" dirty="0">
                <a:latin typeface="HY목각파임B"/>
                <a:cs typeface="HY목각파임B"/>
              </a:rPr>
              <a:t>근</a:t>
            </a:r>
            <a:r>
              <a:rPr sz="1600" spc="-200" dirty="0">
                <a:latin typeface="HY목각파임B"/>
                <a:cs typeface="HY목각파임B"/>
              </a:rPr>
              <a:t>정보</a:t>
            </a:r>
            <a:r>
              <a:rPr sz="1600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및</a:t>
            </a:r>
            <a:r>
              <a:rPr sz="1600" spc="-5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협약체결</a:t>
            </a:r>
            <a:r>
              <a:rPr sz="1600" spc="-20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안내</a:t>
            </a:r>
            <a:r>
              <a:rPr sz="1600" spc="-20" dirty="0">
                <a:latin typeface="휴먼옛체"/>
                <a:cs typeface="휴먼옛체"/>
              </a:rPr>
              <a:t>,</a:t>
            </a:r>
            <a:r>
              <a:rPr sz="1600" spc="-155" dirty="0">
                <a:latin typeface="휴먼옛체"/>
                <a:cs typeface="휴먼옛체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수강신청</a:t>
            </a:r>
            <a:r>
              <a:rPr sz="1600" spc="-3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서류</a:t>
            </a:r>
            <a:r>
              <a:rPr sz="1600" spc="-4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제출</a:t>
            </a:r>
            <a:endParaRPr sz="1600" dirty="0">
              <a:latin typeface="HY목각파임B"/>
              <a:cs typeface="HY목각파임B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650" dirty="0">
              <a:latin typeface="HY목각파임B"/>
              <a:cs typeface="HY목각파임B"/>
            </a:endParaRPr>
          </a:p>
          <a:p>
            <a:pPr marL="1101090">
              <a:lnSpc>
                <a:spcPct val="100000"/>
              </a:lnSpc>
              <a:tabLst>
                <a:tab pos="5173345" algn="l"/>
              </a:tabLst>
            </a:pPr>
            <a:r>
              <a:rPr sz="1600" spc="15" dirty="0">
                <a:solidFill>
                  <a:srgbClr val="0000FF"/>
                </a:solidFill>
                <a:latin typeface="휴먼옛체"/>
                <a:cs typeface="휴먼옛체"/>
              </a:rPr>
              <a:t>2023</a:t>
            </a:r>
            <a:r>
              <a:rPr sz="1600" spc="10" dirty="0">
                <a:solidFill>
                  <a:srgbClr val="0000FF"/>
                </a:solidFill>
                <a:latin typeface="휴먼옛체"/>
                <a:cs typeface="휴먼옛체"/>
              </a:rPr>
              <a:t>.</a:t>
            </a:r>
            <a:r>
              <a:rPr sz="1600" spc="-120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lang="en-US" altLang="ko-KR" sz="1600" spc="-120" dirty="0">
                <a:solidFill>
                  <a:srgbClr val="0000FF"/>
                </a:solidFill>
                <a:latin typeface="휴먼옛체"/>
                <a:cs typeface="휴먼옛체"/>
              </a:rPr>
              <a:t>8</a:t>
            </a:r>
            <a:r>
              <a:rPr sz="1600" spc="5" dirty="0">
                <a:solidFill>
                  <a:srgbClr val="0000FF"/>
                </a:solidFill>
                <a:latin typeface="휴먼옛체"/>
                <a:cs typeface="휴먼옛체"/>
              </a:rPr>
              <a:t>.</a:t>
            </a:r>
            <a:r>
              <a:rPr sz="1600" spc="-155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sz="1600" spc="10" dirty="0">
                <a:solidFill>
                  <a:srgbClr val="0000FF"/>
                </a:solidFill>
                <a:latin typeface="휴먼옛체"/>
                <a:cs typeface="휴먼옛체"/>
              </a:rPr>
              <a:t>2</a:t>
            </a:r>
            <a:r>
              <a:rPr lang="en-US" altLang="ko-KR" sz="1600" spc="10" dirty="0">
                <a:solidFill>
                  <a:srgbClr val="0000FF"/>
                </a:solidFill>
                <a:latin typeface="휴먼옛체"/>
                <a:cs typeface="휴먼옛체"/>
              </a:rPr>
              <a:t>9</a:t>
            </a:r>
            <a:r>
              <a:rPr sz="1600" spc="5" dirty="0">
                <a:solidFill>
                  <a:srgbClr val="0000FF"/>
                </a:solidFill>
                <a:latin typeface="휴먼옛체"/>
                <a:cs typeface="휴먼옛체"/>
              </a:rPr>
              <a:t>.</a:t>
            </a:r>
            <a:r>
              <a:rPr sz="1600" spc="-30" dirty="0">
                <a:solidFill>
                  <a:srgbClr val="0000FF"/>
                </a:solidFill>
                <a:latin typeface="휴먼옛체"/>
                <a:cs typeface="휴먼옛체"/>
              </a:rPr>
              <a:t>(</a:t>
            </a:r>
            <a:r>
              <a:rPr sz="1600" spc="-200" dirty="0">
                <a:solidFill>
                  <a:srgbClr val="0000FF"/>
                </a:solidFill>
                <a:latin typeface="HY목각파임B"/>
                <a:cs typeface="HY목각파임B"/>
              </a:rPr>
              <a:t>화</a:t>
            </a:r>
            <a:r>
              <a:rPr sz="1600" spc="-35" dirty="0">
                <a:solidFill>
                  <a:srgbClr val="0000FF"/>
                </a:solidFill>
                <a:latin typeface="휴먼옛체"/>
                <a:cs typeface="휴먼옛체"/>
              </a:rPr>
              <a:t>)</a:t>
            </a:r>
            <a:r>
              <a:rPr sz="1600" spc="-135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sz="1600" spc="-200" dirty="0">
                <a:solidFill>
                  <a:srgbClr val="0000FF"/>
                </a:solidFill>
                <a:latin typeface="HY목각파임B"/>
                <a:cs typeface="HY목각파임B"/>
              </a:rPr>
              <a:t>예정</a:t>
            </a:r>
            <a:r>
              <a:rPr sz="1600" dirty="0">
                <a:solidFill>
                  <a:srgbClr val="0000FF"/>
                </a:solidFill>
                <a:latin typeface="HY목각파임B"/>
                <a:cs typeface="HY목각파임B"/>
              </a:rPr>
              <a:t>	</a:t>
            </a:r>
            <a:r>
              <a:rPr sz="1600" spc="-200" dirty="0">
                <a:solidFill>
                  <a:srgbClr val="0000FF"/>
                </a:solidFill>
                <a:latin typeface="HY목각파임B"/>
                <a:cs typeface="HY목각파임B"/>
              </a:rPr>
              <a:t>교내</a:t>
            </a:r>
            <a:r>
              <a:rPr sz="1600" spc="-45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600" spc="-200" dirty="0">
                <a:solidFill>
                  <a:srgbClr val="0000FF"/>
                </a:solidFill>
                <a:latin typeface="HY목각파임B"/>
                <a:cs typeface="HY목각파임B"/>
              </a:rPr>
              <a:t>사전교육</a:t>
            </a:r>
            <a:r>
              <a:rPr sz="1600" spc="-35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600" spc="-200" dirty="0">
                <a:solidFill>
                  <a:srgbClr val="0000FF"/>
                </a:solidFill>
                <a:latin typeface="HY목각파임B"/>
                <a:cs typeface="HY목각파임B"/>
              </a:rPr>
              <a:t>실시</a:t>
            </a:r>
            <a:r>
              <a:rPr sz="1600" spc="-35" dirty="0">
                <a:solidFill>
                  <a:srgbClr val="0000FF"/>
                </a:solidFill>
                <a:latin typeface="휴먼옛체"/>
                <a:cs typeface="휴먼옛체"/>
              </a:rPr>
              <a:t>(</a:t>
            </a:r>
            <a:r>
              <a:rPr sz="1600" spc="-200" dirty="0">
                <a:solidFill>
                  <a:srgbClr val="0000FF"/>
                </a:solidFill>
                <a:latin typeface="HY목각파임B"/>
                <a:cs typeface="HY목각파임B"/>
              </a:rPr>
              <a:t>선발자에</a:t>
            </a:r>
            <a:r>
              <a:rPr sz="1600" spc="-10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600" spc="-200" dirty="0">
                <a:solidFill>
                  <a:srgbClr val="0000FF"/>
                </a:solidFill>
                <a:latin typeface="HY목각파임B"/>
                <a:cs typeface="HY목각파임B"/>
              </a:rPr>
              <a:t>한해</a:t>
            </a:r>
            <a:r>
              <a:rPr sz="1600" spc="-45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600" spc="-200" dirty="0">
                <a:solidFill>
                  <a:srgbClr val="0000FF"/>
                </a:solidFill>
                <a:latin typeface="HY목각파임B"/>
                <a:cs typeface="HY목각파임B"/>
              </a:rPr>
              <a:t>별도</a:t>
            </a:r>
            <a:r>
              <a:rPr sz="1600" spc="-45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600" spc="-200" dirty="0">
                <a:solidFill>
                  <a:srgbClr val="0000FF"/>
                </a:solidFill>
                <a:latin typeface="HY목각파임B"/>
                <a:cs typeface="HY목각파임B"/>
              </a:rPr>
              <a:t>안내</a:t>
            </a:r>
            <a:r>
              <a:rPr sz="1600" spc="-35" dirty="0">
                <a:solidFill>
                  <a:srgbClr val="0000FF"/>
                </a:solidFill>
                <a:latin typeface="휴먼옛체"/>
                <a:cs typeface="휴먼옛체"/>
              </a:rPr>
              <a:t>)</a:t>
            </a:r>
            <a:endParaRPr sz="1600" dirty="0">
              <a:latin typeface="휴먼옛체"/>
              <a:cs typeface="휴먼옛체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500" dirty="0">
              <a:latin typeface="휴먼옛체"/>
              <a:cs typeface="휴먼옛체"/>
            </a:endParaRPr>
          </a:p>
          <a:p>
            <a:pPr marL="506095">
              <a:lnSpc>
                <a:spcPct val="100000"/>
              </a:lnSpc>
              <a:tabLst>
                <a:tab pos="6042025" algn="l"/>
              </a:tabLst>
            </a:pPr>
            <a:r>
              <a:rPr sz="1600" spc="15" dirty="0">
                <a:latin typeface="휴먼옛체"/>
                <a:cs typeface="휴먼옛체"/>
              </a:rPr>
              <a:t>2023</a:t>
            </a:r>
            <a:r>
              <a:rPr sz="1600" spc="10" dirty="0">
                <a:latin typeface="휴먼옛체"/>
                <a:cs typeface="휴먼옛체"/>
              </a:rPr>
              <a:t>.</a:t>
            </a:r>
            <a:r>
              <a:rPr sz="1600" spc="-120" dirty="0">
                <a:latin typeface="휴먼옛체"/>
                <a:cs typeface="휴먼옛체"/>
              </a:rPr>
              <a:t> </a:t>
            </a:r>
            <a:r>
              <a:rPr lang="en-US" altLang="ko-KR" sz="1600" spc="-120" dirty="0">
                <a:latin typeface="휴먼옛체"/>
                <a:cs typeface="휴먼옛체"/>
              </a:rPr>
              <a:t>9</a:t>
            </a:r>
            <a:r>
              <a:rPr sz="1600" spc="5" dirty="0">
                <a:latin typeface="휴먼옛체"/>
                <a:cs typeface="휴먼옛체"/>
              </a:rPr>
              <a:t>.</a:t>
            </a:r>
            <a:r>
              <a:rPr sz="1600" spc="-155" dirty="0">
                <a:latin typeface="휴먼옛체"/>
                <a:cs typeface="휴먼옛체"/>
              </a:rPr>
              <a:t> </a:t>
            </a:r>
            <a:r>
              <a:rPr lang="en-US" altLang="ko-KR" sz="1600" spc="10" dirty="0">
                <a:latin typeface="휴먼옛체"/>
                <a:cs typeface="휴먼옛체"/>
              </a:rPr>
              <a:t>1</a:t>
            </a:r>
            <a:r>
              <a:rPr sz="1600" spc="5" dirty="0">
                <a:latin typeface="휴먼옛체"/>
                <a:cs typeface="휴먼옛체"/>
              </a:rPr>
              <a:t>.</a:t>
            </a:r>
            <a:r>
              <a:rPr sz="1600" spc="-30" dirty="0">
                <a:latin typeface="휴먼옛체"/>
                <a:cs typeface="휴먼옛체"/>
              </a:rPr>
              <a:t>(</a:t>
            </a:r>
            <a:r>
              <a:rPr lang="ko-KR" altLang="en-US" sz="1600" spc="-200" dirty="0">
                <a:latin typeface="HY목각파임B"/>
                <a:cs typeface="휴먼옛체"/>
              </a:rPr>
              <a:t>금</a:t>
            </a:r>
            <a:r>
              <a:rPr sz="1600" spc="-35" dirty="0">
                <a:latin typeface="휴먼옛체"/>
                <a:cs typeface="휴먼옛체"/>
              </a:rPr>
              <a:t>)</a:t>
            </a:r>
            <a:r>
              <a:rPr sz="1600" spc="-135" dirty="0">
                <a:latin typeface="휴먼옛체"/>
                <a:cs typeface="휴먼옛체"/>
              </a:rPr>
              <a:t> </a:t>
            </a:r>
            <a:r>
              <a:rPr sz="1600" spc="25" dirty="0">
                <a:latin typeface="휴먼옛체"/>
                <a:cs typeface="휴먼옛체"/>
              </a:rPr>
              <a:t>~</a:t>
            </a:r>
            <a:r>
              <a:rPr sz="1600" spc="-175" dirty="0">
                <a:latin typeface="휴먼옛체"/>
                <a:cs typeface="휴먼옛체"/>
              </a:rPr>
              <a:t> </a:t>
            </a:r>
            <a:r>
              <a:rPr sz="1600" spc="15" dirty="0">
                <a:latin typeface="휴먼옛체"/>
                <a:cs typeface="휴먼옛체"/>
              </a:rPr>
              <a:t>2023</a:t>
            </a:r>
            <a:r>
              <a:rPr sz="1600" spc="10" dirty="0">
                <a:latin typeface="휴먼옛체"/>
                <a:cs typeface="휴먼옛체"/>
              </a:rPr>
              <a:t>.</a:t>
            </a:r>
            <a:r>
              <a:rPr sz="1600" spc="-120" dirty="0">
                <a:latin typeface="휴먼옛체"/>
                <a:cs typeface="휴먼옛체"/>
              </a:rPr>
              <a:t> </a:t>
            </a:r>
            <a:r>
              <a:rPr lang="en-US" altLang="ko-KR" sz="1600" spc="-120" dirty="0">
                <a:latin typeface="휴먼옛체"/>
                <a:cs typeface="휴먼옛체"/>
              </a:rPr>
              <a:t>12</a:t>
            </a:r>
            <a:r>
              <a:rPr sz="1600" spc="5" dirty="0">
                <a:latin typeface="휴먼옛체"/>
                <a:cs typeface="휴먼옛체"/>
              </a:rPr>
              <a:t>.</a:t>
            </a:r>
            <a:r>
              <a:rPr sz="1600" spc="-155" dirty="0">
                <a:latin typeface="휴먼옛체"/>
                <a:cs typeface="휴먼옛체"/>
              </a:rPr>
              <a:t> </a:t>
            </a:r>
            <a:r>
              <a:rPr lang="en-US" altLang="ko-KR" sz="1600" spc="10" dirty="0">
                <a:latin typeface="휴먼옛체"/>
                <a:cs typeface="휴먼옛체"/>
              </a:rPr>
              <a:t>22</a:t>
            </a:r>
            <a:r>
              <a:rPr sz="1600" spc="5" dirty="0">
                <a:latin typeface="휴먼옛체"/>
                <a:cs typeface="휴먼옛체"/>
              </a:rPr>
              <a:t>.</a:t>
            </a:r>
            <a:r>
              <a:rPr sz="1600" spc="-30" dirty="0">
                <a:latin typeface="휴먼옛체"/>
                <a:cs typeface="휴먼옛체"/>
              </a:rPr>
              <a:t>(</a:t>
            </a:r>
            <a:r>
              <a:rPr lang="ko-KR" altLang="en-US" sz="1600" spc="-200" dirty="0">
                <a:latin typeface="HY목각파임B"/>
                <a:cs typeface="휴먼옛체"/>
              </a:rPr>
              <a:t>금</a:t>
            </a:r>
            <a:r>
              <a:rPr sz="1600" spc="-35" dirty="0">
                <a:latin typeface="휴먼옛체"/>
                <a:cs typeface="휴먼옛체"/>
              </a:rPr>
              <a:t>)</a:t>
            </a:r>
            <a:r>
              <a:rPr sz="1600" dirty="0">
                <a:latin typeface="휴먼옛체"/>
                <a:cs typeface="휴먼옛체"/>
              </a:rPr>
              <a:t>	</a:t>
            </a:r>
            <a:r>
              <a:rPr lang="en-US" altLang="ko-KR" sz="1600" spc="-200" dirty="0">
                <a:latin typeface="HY목각파임B" panose="02030600000101010101" pitchFamily="18" charset="-127"/>
                <a:ea typeface="HY목각파임B" panose="02030600000101010101" pitchFamily="18" charset="-127"/>
                <a:cs typeface="HY목각파임B"/>
              </a:rPr>
              <a:t>2</a:t>
            </a:r>
            <a:r>
              <a:rPr lang="ko-KR" altLang="en-US" sz="1600" spc="-200" dirty="0">
                <a:latin typeface="HY목각파임B" panose="02030600000101010101" pitchFamily="18" charset="-127"/>
                <a:ea typeface="HY목각파임B" panose="02030600000101010101" pitchFamily="18" charset="-127"/>
                <a:cs typeface="HY목각파임B"/>
              </a:rPr>
              <a:t>학기 장기 </a:t>
            </a:r>
            <a:r>
              <a:rPr sz="1600" spc="-200" dirty="0" err="1">
                <a:latin typeface="HY목각파임B"/>
                <a:cs typeface="HY목각파임B"/>
              </a:rPr>
              <a:t>현장실습</a:t>
            </a:r>
            <a:r>
              <a:rPr sz="1600" spc="-20" dirty="0">
                <a:latin typeface="HY목각파임B"/>
                <a:cs typeface="HY목각파임B"/>
              </a:rPr>
              <a:t> </a:t>
            </a:r>
            <a:r>
              <a:rPr sz="1600" spc="-200" dirty="0" err="1">
                <a:latin typeface="HY목각파임B"/>
                <a:cs typeface="HY목각파임B"/>
              </a:rPr>
              <a:t>실시</a:t>
            </a:r>
            <a:r>
              <a:rPr lang="en-US" altLang="ko-KR" sz="1600" spc="-200" dirty="0">
                <a:latin typeface="HY목각파임B"/>
                <a:cs typeface="HY목각파임B"/>
              </a:rPr>
              <a:t>(</a:t>
            </a:r>
            <a:r>
              <a:rPr lang="en-US" altLang="ko-KR" sz="1600" b="1" spc="-200" dirty="0">
                <a:solidFill>
                  <a:srgbClr val="FF0000"/>
                </a:solidFill>
                <a:latin typeface="HY목각파임B"/>
                <a:cs typeface="HY목각파임B"/>
              </a:rPr>
              <a:t>12</a:t>
            </a:r>
            <a:r>
              <a:rPr lang="ko-KR" altLang="en-US" sz="1600" b="1" spc="-200" dirty="0" err="1">
                <a:solidFill>
                  <a:srgbClr val="FF0000"/>
                </a:solidFill>
                <a:latin typeface="HY목각파임B"/>
                <a:cs typeface="HY목각파임B"/>
              </a:rPr>
              <a:t>주동안</a:t>
            </a:r>
            <a:r>
              <a:rPr lang="ko-KR" altLang="en-US" sz="1600" b="1" spc="-200" dirty="0">
                <a:solidFill>
                  <a:srgbClr val="FF0000"/>
                </a:solidFill>
                <a:latin typeface="HY목각파임B"/>
                <a:cs typeface="HY목각파임B"/>
              </a:rPr>
              <a:t> 진행</a:t>
            </a:r>
            <a:r>
              <a:rPr lang="en-US" altLang="ko-KR" sz="1600" spc="-200" dirty="0">
                <a:latin typeface="HY목각파임B"/>
                <a:cs typeface="HY목각파임B"/>
              </a:rPr>
              <a:t>)</a:t>
            </a:r>
            <a:endParaRPr sz="1600" dirty="0">
              <a:latin typeface="HY목각파임B"/>
              <a:cs typeface="HY목각파임B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750" dirty="0">
              <a:latin typeface="HY목각파임B"/>
              <a:cs typeface="HY목각파임B"/>
            </a:endParaRPr>
          </a:p>
          <a:p>
            <a:pPr marL="149225">
              <a:lnSpc>
                <a:spcPct val="100000"/>
              </a:lnSpc>
            </a:pPr>
            <a:r>
              <a:rPr sz="1400" b="1" dirty="0">
                <a:solidFill>
                  <a:srgbClr val="FF0000"/>
                </a:solidFill>
                <a:latin typeface="맑은 고딕"/>
                <a:cs typeface="맑은 고딕"/>
              </a:rPr>
              <a:t>*</a:t>
            </a:r>
            <a:r>
              <a:rPr sz="1400" b="1" spc="-10" dirty="0">
                <a:solidFill>
                  <a:srgbClr val="FF0000"/>
                </a:solidFill>
                <a:latin typeface="맑은 고딕"/>
                <a:cs typeface="맑은 고딕"/>
              </a:rPr>
              <a:t> </a:t>
            </a:r>
            <a:r>
              <a:rPr sz="1400" b="1" dirty="0" err="1">
                <a:solidFill>
                  <a:srgbClr val="FF0000"/>
                </a:solidFill>
                <a:latin typeface="맑은 고딕"/>
                <a:cs typeface="맑은 고딕"/>
              </a:rPr>
              <a:t>현장실습</a:t>
            </a:r>
            <a:r>
              <a:rPr lang="en-US" altLang="ko-KR" sz="1400" b="1" dirty="0">
                <a:solidFill>
                  <a:srgbClr val="FF0000"/>
                </a:solidFill>
                <a:latin typeface="맑은 고딕"/>
                <a:cs typeface="맑은 고딕"/>
              </a:rPr>
              <a:t> </a:t>
            </a:r>
            <a:r>
              <a:rPr lang="ko-KR" altLang="en-US" sz="1400" b="1" dirty="0">
                <a:solidFill>
                  <a:srgbClr val="FF0000"/>
                </a:solidFill>
                <a:latin typeface="맑은 고딕"/>
                <a:cs typeface="맑은 고딕"/>
              </a:rPr>
              <a:t>모집 설명회는</a:t>
            </a:r>
            <a:r>
              <a:rPr sz="1400" b="1" spc="-15" dirty="0">
                <a:solidFill>
                  <a:srgbClr val="FF0000"/>
                </a:solidFill>
                <a:latin typeface="맑은 고딕"/>
                <a:cs typeface="맑은 고딕"/>
              </a:rPr>
              <a:t> </a:t>
            </a:r>
            <a:r>
              <a:rPr lang="en-US" altLang="ko-KR" sz="1400" b="1" spc="-15" dirty="0">
                <a:solidFill>
                  <a:srgbClr val="FF0000"/>
                </a:solidFill>
                <a:latin typeface="맑은 고딕"/>
                <a:cs typeface="맑은 고딕"/>
              </a:rPr>
              <a:t>8</a:t>
            </a:r>
            <a:r>
              <a:rPr sz="1400" b="1" dirty="0">
                <a:solidFill>
                  <a:srgbClr val="FF0000"/>
                </a:solidFill>
                <a:latin typeface="맑은 고딕"/>
                <a:cs typeface="맑은 고딕"/>
              </a:rPr>
              <a:t>.</a:t>
            </a:r>
            <a:r>
              <a:rPr sz="1400" b="1" spc="-5" dirty="0">
                <a:solidFill>
                  <a:srgbClr val="FF0000"/>
                </a:solidFill>
                <a:latin typeface="맑은 고딕"/>
                <a:cs typeface="맑은 고딕"/>
              </a:rPr>
              <a:t> </a:t>
            </a:r>
            <a:r>
              <a:rPr lang="en-US" altLang="ko-KR" sz="1400" b="1" spc="-5" dirty="0">
                <a:solidFill>
                  <a:srgbClr val="FF0000"/>
                </a:solidFill>
                <a:latin typeface="맑은 고딕"/>
                <a:cs typeface="맑은 고딕"/>
              </a:rPr>
              <a:t>21</a:t>
            </a:r>
            <a:r>
              <a:rPr sz="1400" b="1" dirty="0">
                <a:solidFill>
                  <a:srgbClr val="FF0000"/>
                </a:solidFill>
                <a:latin typeface="맑은 고딕"/>
                <a:cs typeface="맑은 고딕"/>
              </a:rPr>
              <a:t>.(</a:t>
            </a:r>
            <a:r>
              <a:rPr lang="ko-KR" altLang="en-US" sz="1400" b="1" dirty="0">
                <a:solidFill>
                  <a:srgbClr val="FF0000"/>
                </a:solidFill>
                <a:latin typeface="맑은 고딕"/>
                <a:cs typeface="맑은 고딕"/>
              </a:rPr>
              <a:t>월</a:t>
            </a:r>
            <a:r>
              <a:rPr sz="1400" b="1" dirty="0">
                <a:solidFill>
                  <a:srgbClr val="FF0000"/>
                </a:solidFill>
                <a:latin typeface="맑은 고딕"/>
                <a:cs typeface="맑은 고딕"/>
              </a:rPr>
              <a:t>)</a:t>
            </a:r>
            <a:r>
              <a:rPr lang="en-US" altLang="ko-KR" sz="1400" b="1" dirty="0">
                <a:solidFill>
                  <a:srgbClr val="FF0000"/>
                </a:solidFill>
                <a:latin typeface="맑은 고딕"/>
                <a:cs typeface="맑은 고딕"/>
              </a:rPr>
              <a:t> </a:t>
            </a:r>
            <a:r>
              <a:rPr lang="ko-KR" altLang="en-US" sz="1400" b="1" dirty="0">
                <a:solidFill>
                  <a:srgbClr val="FF0000"/>
                </a:solidFill>
                <a:latin typeface="맑은 고딕"/>
                <a:cs typeface="맑은 고딕"/>
              </a:rPr>
              <a:t>예정되어 있음</a:t>
            </a:r>
            <a:endParaRPr sz="1400" dirty="0">
              <a:solidFill>
                <a:srgbClr val="FF0000"/>
              </a:solidFill>
              <a:latin typeface="맑은 고딕"/>
              <a:cs typeface="맑은 고딕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6015894" y="6492395"/>
            <a:ext cx="173355" cy="228600"/>
          </a:xfrm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37465">
              <a:lnSpc>
                <a:spcPct val="100000"/>
              </a:lnSpc>
              <a:spcBef>
                <a:spcPts val="204"/>
              </a:spcBef>
            </a:pPr>
            <a:fld id="{81D60167-4931-47E6-BA6A-407CBD079E47}" type="slidenum">
              <a:rPr sz="1200" dirty="0">
                <a:solidFill>
                  <a:srgbClr val="888888"/>
                </a:solidFill>
                <a:latin typeface="맑은 고딕"/>
                <a:cs typeface="맑은 고딕"/>
              </a:rPr>
              <a:t>6</a:t>
            </a:fld>
            <a:endParaRPr sz="1200">
              <a:latin typeface="맑은 고딕"/>
              <a:cs typeface="맑은 고딕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625896" y="4868488"/>
            <a:ext cx="6113780" cy="1381789"/>
          </a:xfrm>
          <a:prstGeom prst="rect">
            <a:avLst/>
          </a:prstGeom>
        </p:spPr>
        <p:txBody>
          <a:bodyPr vert="horz" wrap="square" lIns="0" tIns="93345" rIns="0" bIns="0" rtlCol="0">
            <a:spAutoFit/>
          </a:bodyPr>
          <a:lstStyle/>
          <a:p>
            <a:pPr marL="46990">
              <a:lnSpc>
                <a:spcPct val="100000"/>
              </a:lnSpc>
              <a:spcBef>
                <a:spcPts val="735"/>
              </a:spcBef>
            </a:pP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참고사항</a:t>
            </a:r>
            <a:endParaRPr sz="1400" dirty="0">
              <a:latin typeface="HY목각파임B"/>
              <a:cs typeface="HY목각파임B"/>
            </a:endParaRPr>
          </a:p>
          <a:p>
            <a:pPr marL="299085" indent="-287020">
              <a:lnSpc>
                <a:spcPct val="100000"/>
              </a:lnSpc>
              <a:spcBef>
                <a:spcPts val="540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1200" spc="-145" dirty="0">
                <a:latin typeface="휴먼옛체"/>
                <a:cs typeface="휴먼옛체"/>
              </a:rPr>
              <a:t>일부 현장실습기관의</a:t>
            </a:r>
            <a:r>
              <a:rPr sz="1200" spc="-170" dirty="0">
                <a:latin typeface="휴먼옛체"/>
                <a:cs typeface="휴먼옛체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경우 지원자가</a:t>
            </a:r>
            <a:r>
              <a:rPr sz="1200" spc="-160" dirty="0">
                <a:latin typeface="휴먼옛체"/>
                <a:cs typeface="휴먼옛체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많을 경우</a:t>
            </a:r>
            <a:r>
              <a:rPr sz="1200" spc="-135" dirty="0">
                <a:latin typeface="휴먼옛체"/>
                <a:cs typeface="휴먼옛체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학생 지원 기간에 조기 마감될</a:t>
            </a:r>
            <a:r>
              <a:rPr sz="1200" spc="-160" dirty="0">
                <a:latin typeface="휴먼옛체"/>
                <a:cs typeface="휴먼옛체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수</a:t>
            </a:r>
            <a:r>
              <a:rPr sz="1200" spc="-135" dirty="0">
                <a:latin typeface="휴먼옛체"/>
                <a:cs typeface="휴먼옛체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있음</a:t>
            </a:r>
            <a:endParaRPr sz="1200" dirty="0">
              <a:latin typeface="휴먼옛체"/>
              <a:cs typeface="휴먼옛체"/>
            </a:endParaRPr>
          </a:p>
          <a:p>
            <a:pPr marL="299085" indent="-287020">
              <a:lnSpc>
                <a:spcPct val="100000"/>
              </a:lnSpc>
              <a:spcBef>
                <a:spcPts val="720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1200" spc="-145" dirty="0">
                <a:latin typeface="휴먼옛체"/>
                <a:cs typeface="휴먼옛체"/>
              </a:rPr>
              <a:t>실습기관은</a:t>
            </a:r>
            <a:r>
              <a:rPr sz="1200" spc="-160" dirty="0">
                <a:latin typeface="휴먼옛체"/>
                <a:cs typeface="휴먼옛체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지속적으로</a:t>
            </a:r>
            <a:r>
              <a:rPr sz="1200" spc="-170" dirty="0">
                <a:latin typeface="휴먼옛체"/>
                <a:cs typeface="휴먼옛체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등록될 수</a:t>
            </a:r>
            <a:r>
              <a:rPr sz="1200" spc="-135" dirty="0">
                <a:latin typeface="휴먼옛체"/>
                <a:cs typeface="휴먼옛체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있으나</a:t>
            </a:r>
            <a:r>
              <a:rPr sz="1200" spc="-10" dirty="0">
                <a:latin typeface="함초롬돋움"/>
                <a:cs typeface="함초롬돋움"/>
              </a:rPr>
              <a:t>,</a:t>
            </a:r>
            <a:r>
              <a:rPr sz="1200" spc="-40" dirty="0">
                <a:latin typeface="함초롬돋움"/>
                <a:cs typeface="함초롬돋움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수요는 예측불가임</a:t>
            </a:r>
            <a:endParaRPr sz="1200" dirty="0">
              <a:latin typeface="휴먼옛체"/>
              <a:cs typeface="휴먼옛체"/>
            </a:endParaRPr>
          </a:p>
          <a:p>
            <a:pPr marL="299085" indent="-287020">
              <a:lnSpc>
                <a:spcPct val="100000"/>
              </a:lnSpc>
              <a:spcBef>
                <a:spcPts val="720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1200" spc="-145" dirty="0">
                <a:latin typeface="휴먼옛체"/>
                <a:cs typeface="휴먼옛체"/>
              </a:rPr>
              <a:t>내부사정에</a:t>
            </a:r>
            <a:r>
              <a:rPr sz="1200" spc="-160" dirty="0">
                <a:latin typeface="휴먼옛체"/>
                <a:cs typeface="휴먼옛체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따라 일정은</a:t>
            </a:r>
            <a:r>
              <a:rPr sz="1200" spc="-160" dirty="0">
                <a:latin typeface="휴먼옛체"/>
                <a:cs typeface="휴먼옛체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조정될 수</a:t>
            </a:r>
            <a:r>
              <a:rPr sz="1200" spc="-135" dirty="0">
                <a:latin typeface="휴먼옛체"/>
                <a:cs typeface="휴먼옛체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있음</a:t>
            </a:r>
            <a:endParaRPr sz="1200" dirty="0">
              <a:latin typeface="휴먼옛체"/>
              <a:cs typeface="휴먼옛체"/>
            </a:endParaRPr>
          </a:p>
          <a:p>
            <a:pPr marL="299085" indent="-287020">
              <a:lnSpc>
                <a:spcPct val="100000"/>
              </a:lnSpc>
              <a:spcBef>
                <a:spcPts val="720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1200" spc="-145" dirty="0">
                <a:latin typeface="휴먼옛체"/>
                <a:cs typeface="휴먼옛체"/>
              </a:rPr>
              <a:t>실습생을</a:t>
            </a:r>
            <a:r>
              <a:rPr sz="1200" spc="-160" dirty="0">
                <a:latin typeface="휴먼옛체"/>
                <a:cs typeface="휴먼옛체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실습기관에서</a:t>
            </a:r>
            <a:r>
              <a:rPr sz="1200" spc="-170" dirty="0">
                <a:latin typeface="휴먼옛체"/>
                <a:cs typeface="휴먼옛체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선발할 경우</a:t>
            </a:r>
            <a:r>
              <a:rPr sz="1200" spc="-10" dirty="0">
                <a:latin typeface="함초롬돋움"/>
                <a:cs typeface="함초롬돋움"/>
              </a:rPr>
              <a:t>,</a:t>
            </a:r>
            <a:r>
              <a:rPr sz="1200" spc="-25" dirty="0">
                <a:latin typeface="함초롬돋움"/>
                <a:cs typeface="함초롬돋움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선발 일정에 다소 차이가 발생할 수 </a:t>
            </a:r>
            <a:r>
              <a:rPr sz="1200" spc="-145" dirty="0" err="1">
                <a:latin typeface="휴먼옛체"/>
                <a:cs typeface="휴먼옛체"/>
              </a:rPr>
              <a:t>있음</a:t>
            </a:r>
            <a:endParaRPr sz="1200" dirty="0">
              <a:latin typeface="휴먼옛체"/>
              <a:cs typeface="휴먼옛체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45440" y="366670"/>
            <a:ext cx="440563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90" dirty="0">
                <a:latin typeface="휴먼둥근헤드라인"/>
                <a:cs typeface="휴먼둥근헤드라인"/>
              </a:rPr>
              <a:t>현장실습</a:t>
            </a:r>
            <a:r>
              <a:rPr sz="2400" spc="-50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참여에</a:t>
            </a:r>
            <a:r>
              <a:rPr sz="2400" spc="-49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따른</a:t>
            </a:r>
            <a:r>
              <a:rPr sz="2400" spc="-50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본교</a:t>
            </a:r>
            <a:r>
              <a:rPr sz="2400" spc="-49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지원사항</a:t>
            </a:r>
            <a:endParaRPr sz="2400">
              <a:latin typeface="휴먼둥근헤드라인"/>
              <a:cs typeface="휴먼둥근헤드라인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66700" y="807719"/>
            <a:ext cx="11146790" cy="68580"/>
          </a:xfrm>
          <a:custGeom>
            <a:avLst/>
            <a:gdLst/>
            <a:ahLst/>
            <a:cxnLst/>
            <a:rect l="l" t="t" r="r" b="b"/>
            <a:pathLst>
              <a:path w="11146790" h="68580">
                <a:moveTo>
                  <a:pt x="11146536" y="0"/>
                </a:moveTo>
                <a:lnTo>
                  <a:pt x="0" y="0"/>
                </a:lnTo>
                <a:lnTo>
                  <a:pt x="0" y="68579"/>
                </a:lnTo>
                <a:lnTo>
                  <a:pt x="11146536" y="68579"/>
                </a:lnTo>
                <a:lnTo>
                  <a:pt x="11146536" y="0"/>
                </a:lnTo>
                <a:close/>
              </a:path>
            </a:pathLst>
          </a:custGeom>
          <a:solidFill>
            <a:srgbClr val="FF4F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224633" y="6286539"/>
            <a:ext cx="292417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latin typeface="맑은 고딕"/>
                <a:cs typeface="맑은 고딕"/>
              </a:rPr>
              <a:t>(25만원~최대50만원)</a:t>
            </a:r>
            <a:endParaRPr sz="2400">
              <a:latin typeface="맑은 고딕"/>
              <a:cs typeface="맑은 고딕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593324" y="5366003"/>
            <a:ext cx="1507740" cy="1392702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513377" y="376250"/>
            <a:ext cx="315595" cy="391426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45440" y="366670"/>
            <a:ext cx="23495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90" dirty="0">
                <a:latin typeface="휴먼둥근헤드라인"/>
                <a:cs typeface="휴먼둥근헤드라인"/>
              </a:rPr>
              <a:t>현장실습</a:t>
            </a:r>
            <a:r>
              <a:rPr sz="2400" spc="-50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제외</a:t>
            </a:r>
            <a:r>
              <a:rPr sz="2400" spc="-49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기준</a:t>
            </a:r>
            <a:endParaRPr sz="2400">
              <a:latin typeface="휴먼둥근헤드라인"/>
              <a:cs typeface="휴먼둥근헤드라인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66700" y="807719"/>
            <a:ext cx="11146790" cy="68580"/>
          </a:xfrm>
          <a:custGeom>
            <a:avLst/>
            <a:gdLst/>
            <a:ahLst/>
            <a:cxnLst/>
            <a:rect l="l" t="t" r="r" b="b"/>
            <a:pathLst>
              <a:path w="11146790" h="68580">
                <a:moveTo>
                  <a:pt x="11146536" y="0"/>
                </a:moveTo>
                <a:lnTo>
                  <a:pt x="0" y="0"/>
                </a:lnTo>
                <a:lnTo>
                  <a:pt x="0" y="68579"/>
                </a:lnTo>
                <a:lnTo>
                  <a:pt x="11146536" y="68579"/>
                </a:lnTo>
                <a:lnTo>
                  <a:pt x="11146536" y="0"/>
                </a:lnTo>
                <a:close/>
              </a:path>
            </a:pathLst>
          </a:custGeom>
          <a:solidFill>
            <a:srgbClr val="FF4F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45440" y="1052568"/>
            <a:ext cx="10365105" cy="5258435"/>
          </a:xfrm>
          <a:prstGeom prst="rect">
            <a:avLst/>
          </a:prstGeom>
        </p:spPr>
        <p:txBody>
          <a:bodyPr vert="horz" wrap="square" lIns="0" tIns="100965" rIns="0" bIns="0" rtlCol="0">
            <a:spAutoFit/>
          </a:bodyPr>
          <a:lstStyle/>
          <a:p>
            <a:pPr marL="311150" indent="-299085">
              <a:lnSpc>
                <a:spcPct val="100000"/>
              </a:lnSpc>
              <a:spcBef>
                <a:spcPts val="795"/>
              </a:spcBef>
              <a:buChar char="○"/>
              <a:tabLst>
                <a:tab pos="311785" algn="l"/>
              </a:tabLst>
            </a:pPr>
            <a:r>
              <a:rPr sz="2000" b="1" spc="-229" dirty="0">
                <a:latin typeface="맑은 고딕"/>
                <a:cs typeface="맑은 고딕"/>
              </a:rPr>
              <a:t>주</a:t>
            </a:r>
            <a:r>
              <a:rPr sz="2000" b="1" spc="-240" dirty="0">
                <a:latin typeface="맑은 고딕"/>
                <a:cs typeface="맑은 고딕"/>
              </a:rPr>
              <a:t>요</a:t>
            </a:r>
            <a:r>
              <a:rPr sz="2000" b="1" spc="-130" dirty="0">
                <a:latin typeface="맑은 고딕"/>
                <a:cs typeface="맑은 고딕"/>
              </a:rPr>
              <a:t> </a:t>
            </a:r>
            <a:r>
              <a:rPr sz="2000" b="1" spc="-229" dirty="0">
                <a:latin typeface="맑은 고딕"/>
                <a:cs typeface="맑은 고딕"/>
              </a:rPr>
              <a:t>제</a:t>
            </a:r>
            <a:r>
              <a:rPr sz="2000" b="1" spc="-240" dirty="0">
                <a:latin typeface="맑은 고딕"/>
                <a:cs typeface="맑은 고딕"/>
              </a:rPr>
              <a:t>외</a:t>
            </a:r>
            <a:r>
              <a:rPr sz="2000" b="1" spc="-140" dirty="0">
                <a:latin typeface="맑은 고딕"/>
                <a:cs typeface="맑은 고딕"/>
              </a:rPr>
              <a:t> </a:t>
            </a:r>
            <a:r>
              <a:rPr sz="2000" b="1" spc="-229" dirty="0">
                <a:latin typeface="맑은 고딕"/>
                <a:cs typeface="맑은 고딕"/>
              </a:rPr>
              <a:t>사항</a:t>
            </a:r>
            <a:endParaRPr sz="2000" dirty="0">
              <a:latin typeface="맑은 고딕"/>
              <a:cs typeface="맑은 고딕"/>
            </a:endParaRPr>
          </a:p>
          <a:p>
            <a:pPr marL="499109" lvl="1" indent="-287020">
              <a:lnSpc>
                <a:spcPct val="100000"/>
              </a:lnSpc>
              <a:spcBef>
                <a:spcPts val="550"/>
              </a:spcBef>
              <a:buFont typeface="Wingdings"/>
              <a:buChar char=""/>
              <a:tabLst>
                <a:tab pos="499745" algn="l"/>
              </a:tabLst>
            </a:pPr>
            <a:r>
              <a:rPr sz="1600" spc="-200" dirty="0">
                <a:latin typeface="HY목각파임B"/>
                <a:cs typeface="HY목각파임B"/>
              </a:rPr>
              <a:t>별도의</a:t>
            </a:r>
            <a:r>
              <a:rPr sz="1600" spc="-3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법령에</a:t>
            </a:r>
            <a:r>
              <a:rPr sz="1600" spc="-4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따라</a:t>
            </a:r>
            <a:r>
              <a:rPr sz="1600" spc="-4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운영하는</a:t>
            </a:r>
            <a:r>
              <a:rPr sz="1600" spc="-20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현장실습</a:t>
            </a:r>
            <a:endParaRPr sz="1600" dirty="0">
              <a:latin typeface="HY목각파임B"/>
              <a:cs typeface="HY목각파임B"/>
            </a:endParaRPr>
          </a:p>
          <a:p>
            <a:pPr marL="499109" lvl="1" indent="-287655">
              <a:lnSpc>
                <a:spcPct val="100000"/>
              </a:lnSpc>
              <a:spcBef>
                <a:spcPts val="960"/>
              </a:spcBef>
              <a:buFont typeface="Wingdings"/>
              <a:buChar char=""/>
              <a:tabLst>
                <a:tab pos="499745" algn="l"/>
              </a:tabLst>
            </a:pPr>
            <a:r>
              <a:rPr sz="1600" spc="-85" dirty="0">
                <a:solidFill>
                  <a:srgbClr val="FF0000"/>
                </a:solidFill>
                <a:latin typeface="휴먼옛체"/>
                <a:cs typeface="휴먼옛체"/>
              </a:rPr>
              <a:t>1</a:t>
            </a:r>
            <a:r>
              <a:rPr sz="1600" spc="-85" dirty="0">
                <a:solidFill>
                  <a:srgbClr val="FF0000"/>
                </a:solidFill>
                <a:latin typeface="HY목각파임B"/>
                <a:cs typeface="HY목각파임B"/>
              </a:rPr>
              <a:t>일</a:t>
            </a:r>
            <a:r>
              <a:rPr sz="16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600" spc="-100" dirty="0">
                <a:solidFill>
                  <a:srgbClr val="FF0000"/>
                </a:solidFill>
                <a:latin typeface="휴먼옛체"/>
                <a:cs typeface="휴먼옛체"/>
              </a:rPr>
              <a:t>8</a:t>
            </a:r>
            <a:r>
              <a:rPr sz="1600" spc="-100" dirty="0">
                <a:solidFill>
                  <a:srgbClr val="FF0000"/>
                </a:solidFill>
                <a:latin typeface="HY목각파임B"/>
                <a:cs typeface="HY목각파임B"/>
              </a:rPr>
              <a:t>시간</a:t>
            </a:r>
            <a:r>
              <a:rPr sz="1600" spc="-100" dirty="0">
                <a:solidFill>
                  <a:srgbClr val="FF0000"/>
                </a:solidFill>
                <a:latin typeface="휴먼옛체"/>
                <a:cs typeface="휴먼옛체"/>
              </a:rPr>
              <a:t>,</a:t>
            </a:r>
            <a:r>
              <a:rPr sz="1600" spc="-125" dirty="0">
                <a:solidFill>
                  <a:srgbClr val="FF0000"/>
                </a:solidFill>
                <a:latin typeface="휴먼옛체"/>
                <a:cs typeface="휴먼옛체"/>
              </a:rPr>
              <a:t> 1</a:t>
            </a:r>
            <a:r>
              <a:rPr sz="1600" spc="-125" dirty="0">
                <a:solidFill>
                  <a:srgbClr val="FF0000"/>
                </a:solidFill>
                <a:latin typeface="HY목각파임B"/>
                <a:cs typeface="HY목각파임B"/>
              </a:rPr>
              <a:t>주간</a:t>
            </a:r>
            <a:r>
              <a:rPr sz="1600" spc="-3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600" spc="-110" dirty="0">
                <a:solidFill>
                  <a:srgbClr val="FF0000"/>
                </a:solidFill>
                <a:latin typeface="휴먼옛체"/>
                <a:cs typeface="휴먼옛체"/>
              </a:rPr>
              <a:t>40</a:t>
            </a:r>
            <a:r>
              <a:rPr sz="1600" spc="-110" dirty="0">
                <a:solidFill>
                  <a:srgbClr val="FF0000"/>
                </a:solidFill>
                <a:latin typeface="HY목각파임B"/>
                <a:cs typeface="HY목각파임B"/>
              </a:rPr>
              <a:t>시간을</a:t>
            </a:r>
            <a:r>
              <a:rPr sz="1600" spc="-1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600" spc="-200" dirty="0">
                <a:solidFill>
                  <a:srgbClr val="FF0000"/>
                </a:solidFill>
                <a:latin typeface="HY목각파임B"/>
                <a:cs typeface="HY목각파임B"/>
              </a:rPr>
              <a:t>초과하거나</a:t>
            </a:r>
            <a:r>
              <a:rPr sz="1600" spc="-1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600" spc="-140" dirty="0">
                <a:solidFill>
                  <a:srgbClr val="FF0000"/>
                </a:solidFill>
                <a:latin typeface="HY목각파임B"/>
                <a:cs typeface="HY목각파임B"/>
              </a:rPr>
              <a:t>간헐적</a:t>
            </a:r>
            <a:r>
              <a:rPr sz="1600" spc="-140" dirty="0">
                <a:solidFill>
                  <a:srgbClr val="FF0000"/>
                </a:solidFill>
                <a:latin typeface="휴먼옛체"/>
                <a:cs typeface="휴먼옛체"/>
              </a:rPr>
              <a:t>(</a:t>
            </a:r>
            <a:r>
              <a:rPr sz="1600" spc="-140" dirty="0">
                <a:solidFill>
                  <a:srgbClr val="FF0000"/>
                </a:solidFill>
                <a:latin typeface="HY목각파임B"/>
                <a:cs typeface="HY목각파임B"/>
              </a:rPr>
              <a:t>예</a:t>
            </a:r>
            <a:r>
              <a:rPr sz="1600" spc="-140" dirty="0">
                <a:solidFill>
                  <a:srgbClr val="FF0000"/>
                </a:solidFill>
                <a:latin typeface="휴먼옛체"/>
                <a:cs typeface="휴먼옛체"/>
              </a:rPr>
              <a:t>:</a:t>
            </a:r>
            <a:r>
              <a:rPr sz="1600" spc="-130" dirty="0">
                <a:solidFill>
                  <a:srgbClr val="FF0000"/>
                </a:solidFill>
                <a:latin typeface="휴먼옛체"/>
                <a:cs typeface="휴먼옛체"/>
              </a:rPr>
              <a:t> </a:t>
            </a:r>
            <a:r>
              <a:rPr sz="1600" spc="-200" dirty="0">
                <a:solidFill>
                  <a:srgbClr val="FF0000"/>
                </a:solidFill>
                <a:latin typeface="HY목각파임B"/>
                <a:cs typeface="HY목각파임B"/>
              </a:rPr>
              <a:t>주</a:t>
            </a:r>
            <a:r>
              <a:rPr sz="1600" spc="-5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600" spc="-45" dirty="0">
                <a:solidFill>
                  <a:srgbClr val="FF0000"/>
                </a:solidFill>
                <a:latin typeface="휴먼옛체"/>
                <a:cs typeface="휴먼옛체"/>
              </a:rPr>
              <a:t>2,3</a:t>
            </a:r>
            <a:r>
              <a:rPr sz="1600" spc="-45" dirty="0">
                <a:solidFill>
                  <a:srgbClr val="FF0000"/>
                </a:solidFill>
                <a:latin typeface="HY목각파임B"/>
                <a:cs typeface="HY목각파임B"/>
              </a:rPr>
              <a:t>회</a:t>
            </a:r>
            <a:r>
              <a:rPr sz="1600" spc="-1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600" spc="-165" dirty="0">
                <a:solidFill>
                  <a:srgbClr val="FF0000"/>
                </a:solidFill>
                <a:latin typeface="HY목각파임B"/>
                <a:cs typeface="HY목각파임B"/>
              </a:rPr>
              <a:t>실습</a:t>
            </a:r>
            <a:r>
              <a:rPr sz="1600" spc="-165" dirty="0">
                <a:solidFill>
                  <a:srgbClr val="FF0000"/>
                </a:solidFill>
                <a:latin typeface="휴먼옛체"/>
                <a:cs typeface="휴먼옛체"/>
              </a:rPr>
              <a:t>)</a:t>
            </a:r>
            <a:r>
              <a:rPr sz="1600" spc="-165" dirty="0">
                <a:solidFill>
                  <a:srgbClr val="FF0000"/>
                </a:solidFill>
                <a:latin typeface="HY목각파임B"/>
                <a:cs typeface="HY목각파임B"/>
              </a:rPr>
              <a:t>으로</a:t>
            </a:r>
            <a:r>
              <a:rPr sz="1600" spc="-3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600" spc="-200" dirty="0">
                <a:solidFill>
                  <a:srgbClr val="FF0000"/>
                </a:solidFill>
                <a:latin typeface="HY목각파임B"/>
                <a:cs typeface="HY목각파임B"/>
              </a:rPr>
              <a:t>운영되는</a:t>
            </a:r>
            <a:r>
              <a:rPr sz="1600" spc="-3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600" spc="-200" dirty="0">
                <a:solidFill>
                  <a:srgbClr val="FF0000"/>
                </a:solidFill>
                <a:latin typeface="HY목각파임B"/>
                <a:cs typeface="HY목각파임B"/>
              </a:rPr>
              <a:t>현장실습</a:t>
            </a:r>
            <a:endParaRPr sz="1600" dirty="0">
              <a:latin typeface="HY목각파임B"/>
              <a:cs typeface="HY목각파임B"/>
            </a:endParaRPr>
          </a:p>
          <a:p>
            <a:pPr marL="498475" lvl="1" indent="-287020">
              <a:lnSpc>
                <a:spcPct val="100000"/>
              </a:lnSpc>
              <a:spcBef>
                <a:spcPts val="960"/>
              </a:spcBef>
              <a:buFont typeface="Wingdings"/>
              <a:buChar char=""/>
              <a:tabLst>
                <a:tab pos="499109" algn="l"/>
              </a:tabLst>
            </a:pPr>
            <a:r>
              <a:rPr sz="1600" spc="-200" dirty="0">
                <a:latin typeface="HY목각파임B"/>
                <a:cs typeface="HY목각파임B"/>
              </a:rPr>
              <a:t>학생</a:t>
            </a:r>
            <a:r>
              <a:rPr sz="1600" spc="-4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개인이</a:t>
            </a:r>
            <a:r>
              <a:rPr sz="1600" spc="-3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섭외하거나</a:t>
            </a:r>
            <a:r>
              <a:rPr sz="1600" spc="-20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공채인턴</a:t>
            </a:r>
            <a:r>
              <a:rPr sz="1600" spc="-3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등의</a:t>
            </a:r>
            <a:r>
              <a:rPr sz="1600" spc="-4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형태</a:t>
            </a:r>
            <a:endParaRPr sz="1600" dirty="0">
              <a:latin typeface="HY목각파임B"/>
              <a:cs typeface="HY목각파임B"/>
            </a:endParaRPr>
          </a:p>
          <a:p>
            <a:pPr marL="499109" lvl="1" indent="-287020">
              <a:lnSpc>
                <a:spcPct val="100000"/>
              </a:lnSpc>
              <a:spcBef>
                <a:spcPts val="960"/>
              </a:spcBef>
              <a:buFont typeface="Wingdings"/>
              <a:buChar char=""/>
              <a:tabLst>
                <a:tab pos="499745" algn="l"/>
              </a:tabLst>
            </a:pPr>
            <a:r>
              <a:rPr sz="1600" spc="-200" dirty="0">
                <a:latin typeface="HY목각파임B"/>
                <a:cs typeface="HY목각파임B"/>
              </a:rPr>
              <a:t>사회봉사</a:t>
            </a:r>
            <a:r>
              <a:rPr sz="1600" spc="-20" dirty="0">
                <a:latin typeface="휴먼옛체"/>
                <a:cs typeface="휴먼옛체"/>
              </a:rPr>
              <a:t>,</a:t>
            </a:r>
            <a:r>
              <a:rPr sz="1600" spc="-130" dirty="0">
                <a:latin typeface="휴먼옛체"/>
                <a:cs typeface="휴먼옛체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현장체험</a:t>
            </a:r>
            <a:r>
              <a:rPr sz="1600" spc="295" dirty="0">
                <a:latin typeface="휴먼옛체"/>
                <a:cs typeface="휴먼옛체"/>
              </a:rPr>
              <a:t>/</a:t>
            </a:r>
            <a:r>
              <a:rPr sz="1600" spc="-200" dirty="0">
                <a:latin typeface="HY목각파임B"/>
                <a:cs typeface="HY목각파임B"/>
              </a:rPr>
              <a:t>답사</a:t>
            </a:r>
            <a:r>
              <a:rPr sz="1600" spc="-20" dirty="0">
                <a:latin typeface="휴먼옛체"/>
                <a:cs typeface="휴먼옛체"/>
              </a:rPr>
              <a:t>,</a:t>
            </a:r>
            <a:r>
              <a:rPr sz="1600" spc="-105" dirty="0">
                <a:latin typeface="휴먼옛체"/>
                <a:cs typeface="휴먼옛체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견학</a:t>
            </a:r>
            <a:r>
              <a:rPr sz="1600" spc="-4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등</a:t>
            </a:r>
            <a:r>
              <a:rPr sz="1600" spc="-5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단기</a:t>
            </a:r>
            <a:r>
              <a:rPr sz="1600" spc="-4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체험</a:t>
            </a:r>
            <a:r>
              <a:rPr sz="1600" spc="-4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활동</a:t>
            </a:r>
            <a:endParaRPr sz="1600" dirty="0">
              <a:latin typeface="HY목각파임B"/>
              <a:cs typeface="HY목각파임B"/>
            </a:endParaRPr>
          </a:p>
          <a:p>
            <a:pPr marL="499109" lvl="1" indent="-287020">
              <a:lnSpc>
                <a:spcPct val="100000"/>
              </a:lnSpc>
              <a:spcBef>
                <a:spcPts val="960"/>
              </a:spcBef>
              <a:buFont typeface="Wingdings"/>
              <a:buChar char=""/>
              <a:tabLst>
                <a:tab pos="499745" algn="l"/>
              </a:tabLst>
            </a:pPr>
            <a:r>
              <a:rPr sz="1600" spc="-200" dirty="0">
                <a:latin typeface="HY목각파임B"/>
                <a:cs typeface="HY목각파임B"/>
              </a:rPr>
              <a:t>실습기관</a:t>
            </a:r>
            <a:r>
              <a:rPr sz="1600" spc="-3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또는</a:t>
            </a:r>
            <a:r>
              <a:rPr sz="1600" spc="-4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실습기간이</a:t>
            </a:r>
            <a:r>
              <a:rPr sz="1600" spc="-10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명확하지</a:t>
            </a:r>
            <a:r>
              <a:rPr sz="1600" spc="-3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않은</a:t>
            </a:r>
            <a:r>
              <a:rPr sz="1600" spc="-4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경우</a:t>
            </a:r>
            <a:endParaRPr sz="1600" dirty="0">
              <a:latin typeface="HY목각파임B"/>
              <a:cs typeface="HY목각파임B"/>
            </a:endParaRPr>
          </a:p>
          <a:p>
            <a:pPr marL="499745" lvl="1" indent="-287020">
              <a:lnSpc>
                <a:spcPct val="100000"/>
              </a:lnSpc>
              <a:spcBef>
                <a:spcPts val="960"/>
              </a:spcBef>
              <a:buFont typeface="Wingdings"/>
              <a:buChar char=""/>
              <a:tabLst>
                <a:tab pos="500380" algn="l"/>
              </a:tabLst>
            </a:pPr>
            <a:r>
              <a:rPr sz="1600" spc="-200" dirty="0">
                <a:solidFill>
                  <a:srgbClr val="0000FF"/>
                </a:solidFill>
                <a:latin typeface="HY목각파임B"/>
                <a:cs typeface="HY목각파임B"/>
              </a:rPr>
              <a:t>학생</a:t>
            </a:r>
            <a:r>
              <a:rPr sz="1600" spc="-45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600" spc="-200" dirty="0">
                <a:solidFill>
                  <a:srgbClr val="0000FF"/>
                </a:solidFill>
                <a:latin typeface="HY목각파임B"/>
                <a:cs typeface="HY목각파임B"/>
              </a:rPr>
              <a:t>본인</a:t>
            </a:r>
            <a:r>
              <a:rPr sz="1600" spc="-45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600" spc="-200" dirty="0">
                <a:solidFill>
                  <a:srgbClr val="0000FF"/>
                </a:solidFill>
                <a:latin typeface="HY목각파임B"/>
                <a:cs typeface="HY목각파임B"/>
              </a:rPr>
              <a:t>제</a:t>
            </a:r>
            <a:r>
              <a:rPr sz="1600" spc="25" dirty="0">
                <a:solidFill>
                  <a:srgbClr val="0000FF"/>
                </a:solidFill>
                <a:latin typeface="휴먼옛체"/>
                <a:cs typeface="휴먼옛체"/>
              </a:rPr>
              <a:t>1</a:t>
            </a:r>
            <a:r>
              <a:rPr sz="1600" spc="-200" dirty="0">
                <a:solidFill>
                  <a:srgbClr val="0000FF"/>
                </a:solidFill>
                <a:latin typeface="HY목각파임B"/>
                <a:cs typeface="HY목각파임B"/>
              </a:rPr>
              <a:t>전공과</a:t>
            </a:r>
            <a:r>
              <a:rPr sz="1600" spc="-20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600" spc="-200" dirty="0">
                <a:solidFill>
                  <a:srgbClr val="0000FF"/>
                </a:solidFill>
                <a:latin typeface="HY목각파임B"/>
                <a:cs typeface="HY목각파임B"/>
              </a:rPr>
              <a:t>연관성이</a:t>
            </a:r>
            <a:r>
              <a:rPr sz="1600" spc="-20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600" spc="-200" dirty="0">
                <a:solidFill>
                  <a:srgbClr val="0000FF"/>
                </a:solidFill>
                <a:latin typeface="HY목각파임B"/>
                <a:cs typeface="HY목각파임B"/>
              </a:rPr>
              <a:t>없는</a:t>
            </a:r>
            <a:r>
              <a:rPr sz="1600" spc="-45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600" spc="-200" dirty="0">
                <a:solidFill>
                  <a:srgbClr val="0000FF"/>
                </a:solidFill>
                <a:latin typeface="HY목각파임B"/>
                <a:cs typeface="HY목각파임B"/>
              </a:rPr>
              <a:t>현장실습</a:t>
            </a:r>
            <a:endParaRPr sz="1600" dirty="0">
              <a:latin typeface="HY목각파임B"/>
              <a:cs typeface="HY목각파임B"/>
            </a:endParaRPr>
          </a:p>
          <a:p>
            <a:pPr marL="499745" lvl="1" indent="-287020">
              <a:lnSpc>
                <a:spcPct val="100000"/>
              </a:lnSpc>
              <a:spcBef>
                <a:spcPts val="965"/>
              </a:spcBef>
              <a:buFont typeface="Wingdings"/>
              <a:buChar char=""/>
              <a:tabLst>
                <a:tab pos="500380" algn="l"/>
              </a:tabLst>
            </a:pPr>
            <a:r>
              <a:rPr sz="1600" spc="-200" dirty="0">
                <a:latin typeface="HY목각파임B"/>
                <a:cs typeface="HY목각파임B"/>
              </a:rPr>
              <a:t>대학과</a:t>
            </a:r>
            <a:r>
              <a:rPr sz="1600" spc="-3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현장실습</a:t>
            </a:r>
            <a:r>
              <a:rPr sz="1600" spc="-30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기관</a:t>
            </a:r>
            <a:r>
              <a:rPr sz="1600" spc="-40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간</a:t>
            </a:r>
            <a:r>
              <a:rPr sz="1600" spc="-50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현장실습에</a:t>
            </a:r>
            <a:r>
              <a:rPr sz="1600" spc="-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관한</a:t>
            </a:r>
            <a:r>
              <a:rPr sz="1600" spc="-40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협약</a:t>
            </a:r>
            <a:r>
              <a:rPr sz="1600" spc="-40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또는</a:t>
            </a:r>
            <a:r>
              <a:rPr sz="1600" spc="-4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문서를</a:t>
            </a:r>
            <a:r>
              <a:rPr sz="1600" spc="-40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근거로</a:t>
            </a:r>
            <a:r>
              <a:rPr sz="1600" spc="-30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하지</a:t>
            </a:r>
            <a:r>
              <a:rPr sz="1600" spc="-40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않는</a:t>
            </a:r>
            <a:r>
              <a:rPr sz="1600" spc="-40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현장실습</a:t>
            </a:r>
            <a:endParaRPr sz="1600" dirty="0">
              <a:latin typeface="HY목각파임B"/>
              <a:cs typeface="HY목각파임B"/>
            </a:endParaRPr>
          </a:p>
          <a:p>
            <a:pPr marL="500380" lvl="1" indent="-287020">
              <a:lnSpc>
                <a:spcPct val="100000"/>
              </a:lnSpc>
              <a:spcBef>
                <a:spcPts val="960"/>
              </a:spcBef>
              <a:buFont typeface="Wingdings"/>
              <a:buChar char=""/>
              <a:tabLst>
                <a:tab pos="501015" algn="l"/>
              </a:tabLst>
            </a:pPr>
            <a:r>
              <a:rPr sz="1600" spc="-200" dirty="0">
                <a:solidFill>
                  <a:srgbClr val="0000FF"/>
                </a:solidFill>
                <a:latin typeface="HY목각파임B"/>
                <a:cs typeface="HY목각파임B"/>
              </a:rPr>
              <a:t>실습기관이</a:t>
            </a:r>
            <a:r>
              <a:rPr sz="1600" spc="-20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600" spc="-200" dirty="0">
                <a:solidFill>
                  <a:srgbClr val="0000FF"/>
                </a:solidFill>
                <a:latin typeface="HY목각파임B"/>
                <a:cs typeface="HY목각파임B"/>
              </a:rPr>
              <a:t>다음에</a:t>
            </a:r>
            <a:r>
              <a:rPr sz="1600" spc="-35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600" spc="-200" dirty="0">
                <a:solidFill>
                  <a:srgbClr val="0000FF"/>
                </a:solidFill>
                <a:latin typeface="HY목각파임B"/>
                <a:cs typeface="HY목각파임B"/>
              </a:rPr>
              <a:t>해당하는</a:t>
            </a:r>
            <a:r>
              <a:rPr sz="1600" spc="-35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600" spc="-200" dirty="0">
                <a:solidFill>
                  <a:srgbClr val="0000FF"/>
                </a:solidFill>
                <a:latin typeface="HY목각파임B"/>
                <a:cs typeface="HY목각파임B"/>
              </a:rPr>
              <a:t>경우</a:t>
            </a:r>
            <a:endParaRPr sz="1600" dirty="0">
              <a:latin typeface="HY목각파임B"/>
              <a:cs typeface="HY목각파임B"/>
            </a:endParaRPr>
          </a:p>
          <a:p>
            <a:pPr marL="643890" lvl="2" indent="-145415">
              <a:lnSpc>
                <a:spcPct val="100000"/>
              </a:lnSpc>
              <a:spcBef>
                <a:spcPts val="890"/>
              </a:spcBef>
              <a:buFont typeface=""/>
              <a:buChar char="-"/>
              <a:tabLst>
                <a:tab pos="644525" algn="l"/>
              </a:tabLst>
            </a:pPr>
            <a:r>
              <a:rPr sz="1400" spc="-165" dirty="0">
                <a:latin typeface="HY목각파임B"/>
                <a:cs typeface="HY목각파임B"/>
              </a:rPr>
              <a:t>소비</a:t>
            </a:r>
            <a:r>
              <a:rPr sz="1400" spc="-20" dirty="0">
                <a:latin typeface="휴먼옛체"/>
                <a:cs typeface="휴먼옛체"/>
              </a:rPr>
              <a:t>,</a:t>
            </a:r>
            <a:r>
              <a:rPr sz="1400" spc="-145" dirty="0">
                <a:latin typeface="휴먼옛체"/>
                <a:cs typeface="휴먼옛체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향락업체</a:t>
            </a:r>
            <a:r>
              <a:rPr sz="1400" spc="-20" dirty="0">
                <a:latin typeface="휴먼옛체"/>
                <a:cs typeface="휴먼옛체"/>
              </a:rPr>
              <a:t>,</a:t>
            </a:r>
            <a:r>
              <a:rPr sz="1400" spc="-145" dirty="0">
                <a:latin typeface="휴먼옛체"/>
                <a:cs typeface="휴먼옛체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근로자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파견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및</a:t>
            </a:r>
            <a:r>
              <a:rPr sz="1400" spc="-5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근로자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공급을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주로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하는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용역업체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등</a:t>
            </a:r>
            <a:endParaRPr sz="1400" dirty="0">
              <a:latin typeface="HY목각파임B"/>
              <a:cs typeface="HY목각파임B"/>
            </a:endParaRPr>
          </a:p>
          <a:p>
            <a:pPr marL="643890" lvl="2" indent="-145415">
              <a:lnSpc>
                <a:spcPct val="100000"/>
              </a:lnSpc>
              <a:spcBef>
                <a:spcPts val="840"/>
              </a:spcBef>
              <a:buFont typeface=""/>
              <a:buChar char="-"/>
              <a:tabLst>
                <a:tab pos="644525" algn="l"/>
              </a:tabLst>
            </a:pPr>
            <a:r>
              <a:rPr sz="1400" spc="-165" dirty="0">
                <a:latin typeface="HY목각파임B"/>
                <a:cs typeface="HY목각파임B"/>
              </a:rPr>
              <a:t>계절적</a:t>
            </a:r>
            <a:r>
              <a:rPr sz="1400" spc="-20" dirty="0">
                <a:latin typeface="휴먼옛체"/>
                <a:cs typeface="휴먼옛체"/>
              </a:rPr>
              <a:t>,</a:t>
            </a:r>
            <a:r>
              <a:rPr sz="1400" spc="-145" dirty="0">
                <a:latin typeface="휴먼옛체"/>
                <a:cs typeface="휴먼옛체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일시적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인력수요를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필요로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하는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사업체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및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다단계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판매업체</a:t>
            </a:r>
            <a:endParaRPr sz="1400" dirty="0">
              <a:latin typeface="HY목각파임B"/>
              <a:cs typeface="HY목각파임B"/>
            </a:endParaRPr>
          </a:p>
          <a:p>
            <a:pPr marL="643890" lvl="2" indent="-145415">
              <a:lnSpc>
                <a:spcPct val="100000"/>
              </a:lnSpc>
              <a:spcBef>
                <a:spcPts val="840"/>
              </a:spcBef>
              <a:buClr>
                <a:srgbClr val="000000"/>
              </a:buClr>
              <a:buFont typeface=""/>
              <a:buChar char="-"/>
              <a:tabLst>
                <a:tab pos="644525" algn="l"/>
              </a:tabLst>
            </a:pPr>
            <a:r>
              <a:rPr sz="1400" spc="-165" dirty="0">
                <a:solidFill>
                  <a:srgbClr val="0000FF"/>
                </a:solidFill>
                <a:latin typeface="HY목각파임B"/>
                <a:cs typeface="HY목각파임B"/>
              </a:rPr>
              <a:t>현장실습</a:t>
            </a:r>
            <a:r>
              <a:rPr sz="1400" spc="-45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0000FF"/>
                </a:solidFill>
                <a:latin typeface="HY목각파임B"/>
                <a:cs typeface="HY목각파임B"/>
              </a:rPr>
              <a:t>근무</a:t>
            </a:r>
            <a:r>
              <a:rPr sz="1400" spc="-60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0000FF"/>
                </a:solidFill>
                <a:latin typeface="HY목각파임B"/>
                <a:cs typeface="HY목각파임B"/>
              </a:rPr>
              <a:t>확인이</a:t>
            </a:r>
            <a:r>
              <a:rPr sz="1400" spc="-45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0000FF"/>
                </a:solidFill>
                <a:latin typeface="HY목각파임B"/>
                <a:cs typeface="HY목각파임B"/>
              </a:rPr>
              <a:t>불분명한</a:t>
            </a:r>
            <a:r>
              <a:rPr sz="1400" spc="-45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0000FF"/>
                </a:solidFill>
                <a:latin typeface="HY목각파임B"/>
                <a:cs typeface="HY목각파임B"/>
              </a:rPr>
              <a:t>업체</a:t>
            </a:r>
            <a:r>
              <a:rPr sz="1400" spc="15" dirty="0">
                <a:solidFill>
                  <a:srgbClr val="0000FF"/>
                </a:solidFill>
                <a:latin typeface="휴먼옛체"/>
                <a:cs typeface="휴먼옛체"/>
              </a:rPr>
              <a:t>[</a:t>
            </a:r>
            <a:r>
              <a:rPr sz="1400" spc="-165" dirty="0">
                <a:solidFill>
                  <a:srgbClr val="0000FF"/>
                </a:solidFill>
                <a:latin typeface="HY목각파임B"/>
                <a:cs typeface="HY목각파임B"/>
              </a:rPr>
              <a:t>재택근무</a:t>
            </a:r>
            <a:r>
              <a:rPr sz="1400" spc="-20" dirty="0">
                <a:solidFill>
                  <a:srgbClr val="0000FF"/>
                </a:solidFill>
                <a:latin typeface="휴먼옛체"/>
                <a:cs typeface="휴먼옛체"/>
              </a:rPr>
              <a:t>,</a:t>
            </a:r>
            <a:r>
              <a:rPr sz="1400" spc="-145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sz="1400" spc="-165" dirty="0">
                <a:solidFill>
                  <a:srgbClr val="0000FF"/>
                </a:solidFill>
                <a:latin typeface="HY목각파임B"/>
                <a:cs typeface="HY목각파임B"/>
              </a:rPr>
              <a:t>가족이나</a:t>
            </a:r>
            <a:r>
              <a:rPr sz="1400" spc="-45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0000FF"/>
                </a:solidFill>
                <a:latin typeface="HY목각파임B"/>
                <a:cs typeface="HY목각파임B"/>
              </a:rPr>
              <a:t>친척이</a:t>
            </a:r>
            <a:r>
              <a:rPr sz="1400" spc="-45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0000FF"/>
                </a:solidFill>
                <a:latin typeface="HY목각파임B"/>
                <a:cs typeface="HY목각파임B"/>
              </a:rPr>
              <a:t>운영하는</a:t>
            </a:r>
            <a:r>
              <a:rPr sz="1400" spc="-60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0000FF"/>
                </a:solidFill>
                <a:latin typeface="HY목각파임B"/>
                <a:cs typeface="HY목각파임B"/>
              </a:rPr>
              <a:t>경영업체</a:t>
            </a:r>
            <a:r>
              <a:rPr sz="1400" spc="-25" dirty="0">
                <a:solidFill>
                  <a:srgbClr val="0000FF"/>
                </a:solidFill>
                <a:latin typeface="휴먼옛체"/>
                <a:cs typeface="휴먼옛체"/>
              </a:rPr>
              <a:t>(</a:t>
            </a:r>
            <a:r>
              <a:rPr sz="1400" spc="-165" dirty="0">
                <a:solidFill>
                  <a:srgbClr val="0000FF"/>
                </a:solidFill>
                <a:latin typeface="HY목각파임B"/>
                <a:cs typeface="HY목각파임B"/>
              </a:rPr>
              <a:t>실습생의</a:t>
            </a:r>
            <a:r>
              <a:rPr sz="1400" spc="-45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0000FF"/>
                </a:solidFill>
                <a:latin typeface="HY목각파임B"/>
                <a:cs typeface="HY목각파임B"/>
              </a:rPr>
              <a:t>부모님이</a:t>
            </a:r>
            <a:r>
              <a:rPr sz="1400" spc="-45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0000FF"/>
                </a:solidFill>
                <a:latin typeface="HY목각파임B"/>
                <a:cs typeface="HY목각파임B"/>
              </a:rPr>
              <a:t>운영하는</a:t>
            </a:r>
            <a:r>
              <a:rPr sz="1400" spc="-45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0000FF"/>
                </a:solidFill>
                <a:latin typeface="HY목각파임B"/>
                <a:cs typeface="HY목각파임B"/>
              </a:rPr>
              <a:t>회사</a:t>
            </a:r>
            <a:r>
              <a:rPr sz="1400" spc="-45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0000FF"/>
                </a:solidFill>
                <a:latin typeface="HY목각파임B"/>
                <a:cs typeface="HY목각파임B"/>
              </a:rPr>
              <a:t>등</a:t>
            </a:r>
            <a:r>
              <a:rPr sz="1400" spc="-20" dirty="0">
                <a:solidFill>
                  <a:srgbClr val="0000FF"/>
                </a:solidFill>
                <a:latin typeface="휴먼옛체"/>
                <a:cs typeface="휴먼옛체"/>
              </a:rPr>
              <a:t>),</a:t>
            </a:r>
            <a:r>
              <a:rPr sz="1400" spc="-155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sz="1400" spc="-165" dirty="0">
                <a:solidFill>
                  <a:srgbClr val="0000FF"/>
                </a:solidFill>
                <a:latin typeface="HY목각파임B"/>
                <a:cs typeface="HY목각파임B"/>
              </a:rPr>
              <a:t>프리랜스직</a:t>
            </a:r>
            <a:r>
              <a:rPr sz="1400" spc="-45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0000FF"/>
                </a:solidFill>
                <a:latin typeface="HY목각파임B"/>
                <a:cs typeface="HY목각파임B"/>
              </a:rPr>
              <a:t>등</a:t>
            </a:r>
            <a:r>
              <a:rPr sz="1400" spc="15" dirty="0">
                <a:solidFill>
                  <a:srgbClr val="0000FF"/>
                </a:solidFill>
                <a:latin typeface="휴먼옛체"/>
                <a:cs typeface="휴먼옛체"/>
              </a:rPr>
              <a:t>]</a:t>
            </a:r>
            <a:endParaRPr sz="1400" dirty="0">
              <a:latin typeface="휴먼옛체"/>
              <a:cs typeface="휴먼옛체"/>
            </a:endParaRPr>
          </a:p>
          <a:p>
            <a:pPr marL="644525" lvl="2" indent="-145415">
              <a:lnSpc>
                <a:spcPct val="100000"/>
              </a:lnSpc>
              <a:spcBef>
                <a:spcPts val="840"/>
              </a:spcBef>
              <a:buFont typeface=""/>
              <a:buChar char="-"/>
              <a:tabLst>
                <a:tab pos="645160" algn="l"/>
              </a:tabLst>
            </a:pPr>
            <a:r>
              <a:rPr sz="1400" spc="-165" dirty="0">
                <a:latin typeface="HY목각파임B"/>
                <a:cs typeface="HY목각파임B"/>
              </a:rPr>
              <a:t>국민연금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등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40" dirty="0">
                <a:latin typeface="휴먼옛체"/>
                <a:cs typeface="휴먼옛체"/>
              </a:rPr>
              <a:t>4</a:t>
            </a:r>
            <a:r>
              <a:rPr sz="1400" spc="-165" dirty="0">
                <a:latin typeface="HY목각파임B"/>
                <a:cs typeface="HY목각파임B"/>
              </a:rPr>
              <a:t>대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보험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체납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사업장</a:t>
            </a:r>
            <a:r>
              <a:rPr sz="1400" spc="-20" dirty="0">
                <a:latin typeface="휴먼옛체"/>
                <a:cs typeface="휴먼옛체"/>
              </a:rPr>
              <a:t>,</a:t>
            </a:r>
            <a:r>
              <a:rPr sz="1400" spc="-155" dirty="0">
                <a:latin typeface="휴먼옛체"/>
                <a:cs typeface="휴먼옛체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노사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분규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중인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사업장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상습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임금체불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사업장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등</a:t>
            </a:r>
            <a:r>
              <a:rPr sz="1400" spc="-5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실습이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정상적으로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진행되기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어려운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사업장</a:t>
            </a:r>
            <a:endParaRPr sz="1400" dirty="0">
              <a:latin typeface="HY목각파임B"/>
              <a:cs typeface="HY목각파임B"/>
            </a:endParaRPr>
          </a:p>
          <a:p>
            <a:pPr marL="644525" lvl="2" indent="-145415">
              <a:lnSpc>
                <a:spcPct val="100000"/>
              </a:lnSpc>
              <a:spcBef>
                <a:spcPts val="840"/>
              </a:spcBef>
              <a:buClr>
                <a:srgbClr val="000000"/>
              </a:buClr>
              <a:buFont typeface=""/>
              <a:buChar char="-"/>
              <a:tabLst>
                <a:tab pos="645160" algn="l"/>
              </a:tabLst>
            </a:pPr>
            <a:r>
              <a:rPr sz="1400" spc="-165" dirty="0">
                <a:solidFill>
                  <a:srgbClr val="0000FF"/>
                </a:solidFill>
                <a:latin typeface="HY목각파임B"/>
                <a:cs typeface="HY목각파임B"/>
              </a:rPr>
              <a:t>산재보험</a:t>
            </a:r>
            <a:r>
              <a:rPr sz="1400" spc="-45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0000FF"/>
                </a:solidFill>
                <a:latin typeface="HY목각파임B"/>
                <a:cs typeface="HY목각파임B"/>
              </a:rPr>
              <a:t>가입이</a:t>
            </a:r>
            <a:r>
              <a:rPr sz="1400" spc="-60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0000FF"/>
                </a:solidFill>
                <a:latin typeface="HY목각파임B"/>
                <a:cs typeface="HY목각파임B"/>
              </a:rPr>
              <a:t>불가능한</a:t>
            </a:r>
            <a:r>
              <a:rPr sz="1400" spc="-45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0000FF"/>
                </a:solidFill>
                <a:latin typeface="HY목각파임B"/>
                <a:cs typeface="HY목각파임B"/>
              </a:rPr>
              <a:t>사업장</a:t>
            </a:r>
            <a:endParaRPr sz="1400" dirty="0">
              <a:latin typeface="HY목각파임B"/>
              <a:cs typeface="HY목각파임B"/>
            </a:endParaRPr>
          </a:p>
          <a:p>
            <a:pPr marL="499109" lvl="1" indent="-287020">
              <a:lnSpc>
                <a:spcPct val="100000"/>
              </a:lnSpc>
              <a:spcBef>
                <a:spcPts val="905"/>
              </a:spcBef>
              <a:buFont typeface="Wingdings"/>
              <a:buChar char=""/>
              <a:tabLst>
                <a:tab pos="499745" algn="l"/>
              </a:tabLst>
            </a:pPr>
            <a:r>
              <a:rPr sz="1600" spc="-200" dirty="0">
                <a:latin typeface="HY목각파임B"/>
                <a:cs typeface="HY목각파임B"/>
              </a:rPr>
              <a:t>보다</a:t>
            </a:r>
            <a:r>
              <a:rPr sz="1600" spc="-4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자세한</a:t>
            </a:r>
            <a:r>
              <a:rPr sz="1600" spc="-3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내용은</a:t>
            </a:r>
            <a:r>
              <a:rPr sz="1600" spc="-45" dirty="0">
                <a:latin typeface="HY목각파임B"/>
                <a:cs typeface="HY목각파임B"/>
              </a:rPr>
              <a:t> </a:t>
            </a:r>
            <a:r>
              <a:rPr sz="1600" spc="-894" dirty="0">
                <a:solidFill>
                  <a:srgbClr val="FF0000"/>
                </a:solidFill>
                <a:latin typeface="휴먼옛체"/>
                <a:cs typeface="휴먼옛체"/>
              </a:rPr>
              <a:t>‘</a:t>
            </a:r>
            <a:r>
              <a:rPr sz="1600" spc="-200" dirty="0">
                <a:solidFill>
                  <a:srgbClr val="FF0000"/>
                </a:solidFill>
                <a:latin typeface="HY목각파임B"/>
                <a:cs typeface="HY목각파임B"/>
              </a:rPr>
              <a:t>계명대학교현장</a:t>
            </a:r>
            <a:r>
              <a:rPr sz="1600" spc="-190" dirty="0">
                <a:solidFill>
                  <a:srgbClr val="FF0000"/>
                </a:solidFill>
                <a:latin typeface="HY목각파임B"/>
                <a:cs typeface="HY목각파임B"/>
              </a:rPr>
              <a:t>실</a:t>
            </a:r>
            <a:r>
              <a:rPr sz="1600" spc="-200" dirty="0">
                <a:solidFill>
                  <a:srgbClr val="FF0000"/>
                </a:solidFill>
                <a:latin typeface="HY목각파임B"/>
                <a:cs typeface="HY목각파임B"/>
              </a:rPr>
              <a:t>습</a:t>
            </a:r>
            <a:r>
              <a:rPr sz="160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600" spc="-200" dirty="0">
                <a:solidFill>
                  <a:srgbClr val="FF0000"/>
                </a:solidFill>
                <a:latin typeface="HY목각파임B"/>
                <a:cs typeface="HY목각파임B"/>
              </a:rPr>
              <a:t>교과목</a:t>
            </a:r>
            <a:r>
              <a:rPr sz="16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600" spc="-200" dirty="0">
                <a:solidFill>
                  <a:srgbClr val="FF0000"/>
                </a:solidFill>
                <a:latin typeface="HY목각파임B"/>
                <a:cs typeface="HY목각파임B"/>
              </a:rPr>
              <a:t>내규</a:t>
            </a:r>
            <a:r>
              <a:rPr sz="1600" spc="-900" dirty="0">
                <a:solidFill>
                  <a:srgbClr val="FF0000"/>
                </a:solidFill>
                <a:latin typeface="휴먼옛체"/>
                <a:cs typeface="휴먼옛체"/>
              </a:rPr>
              <a:t>’</a:t>
            </a:r>
            <a:r>
              <a:rPr sz="1600" spc="-200" dirty="0">
                <a:solidFill>
                  <a:srgbClr val="FF0000"/>
                </a:solidFill>
                <a:latin typeface="HY목각파임B"/>
                <a:cs typeface="HY목각파임B"/>
              </a:rPr>
              <a:t>를</a:t>
            </a:r>
            <a:r>
              <a:rPr sz="16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600" spc="-200" dirty="0">
                <a:solidFill>
                  <a:srgbClr val="FF0000"/>
                </a:solidFill>
                <a:latin typeface="HY목각파임B"/>
                <a:cs typeface="HY목각파임B"/>
              </a:rPr>
              <a:t>확인</a:t>
            </a:r>
            <a:r>
              <a:rPr sz="1600" spc="-200" dirty="0">
                <a:latin typeface="HY목각파임B"/>
                <a:cs typeface="HY목각파임B"/>
              </a:rPr>
              <a:t>바랍니다</a:t>
            </a:r>
            <a:endParaRPr sz="1600" dirty="0">
              <a:latin typeface="HY목각파임B"/>
              <a:cs typeface="HY목각파임B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204"/>
              </a:spcBef>
            </a:pPr>
            <a:fld id="{81D60167-4931-47E6-BA6A-407CBD079E47}" type="slidenum">
              <a:rPr dirty="0"/>
              <a:t>8</a:t>
            </a:fld>
            <a:endParaRPr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661904" y="5545835"/>
            <a:ext cx="1408175" cy="1155518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513377" y="376250"/>
            <a:ext cx="315595" cy="391426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45440" y="366670"/>
            <a:ext cx="27978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90" dirty="0">
                <a:latin typeface="휴먼둥근헤드라인"/>
                <a:cs typeface="휴먼둥근헤드라인"/>
              </a:rPr>
              <a:t>현장실습과정</a:t>
            </a:r>
            <a:r>
              <a:rPr sz="2400" spc="-49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지원하기</a:t>
            </a:r>
            <a:endParaRPr sz="2400">
              <a:latin typeface="휴먼둥근헤드라인"/>
              <a:cs typeface="휴먼둥근헤드라인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66700" y="807719"/>
            <a:ext cx="11146790" cy="68580"/>
          </a:xfrm>
          <a:custGeom>
            <a:avLst/>
            <a:gdLst/>
            <a:ahLst/>
            <a:cxnLst/>
            <a:rect l="l" t="t" r="r" b="b"/>
            <a:pathLst>
              <a:path w="11146790" h="68580">
                <a:moveTo>
                  <a:pt x="11146536" y="0"/>
                </a:moveTo>
                <a:lnTo>
                  <a:pt x="0" y="0"/>
                </a:lnTo>
                <a:lnTo>
                  <a:pt x="0" y="68579"/>
                </a:lnTo>
                <a:lnTo>
                  <a:pt x="11146536" y="68579"/>
                </a:lnTo>
                <a:lnTo>
                  <a:pt x="11146536" y="0"/>
                </a:lnTo>
                <a:close/>
              </a:path>
            </a:pathLst>
          </a:custGeom>
          <a:solidFill>
            <a:srgbClr val="FF4F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45440" y="1097481"/>
            <a:ext cx="316674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40" dirty="0">
                <a:latin typeface="휴먼옛체"/>
                <a:cs typeface="휴먼옛체"/>
              </a:rPr>
              <a:t>1</a:t>
            </a:r>
            <a:r>
              <a:rPr sz="1800" spc="-25" dirty="0">
                <a:latin typeface="휴먼옛체"/>
                <a:cs typeface="휴먼옛체"/>
              </a:rPr>
              <a:t>.</a:t>
            </a:r>
            <a:r>
              <a:rPr sz="1800" spc="-190" dirty="0">
                <a:latin typeface="휴먼옛체"/>
                <a:cs typeface="휴먼옛체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현장실습업무지원시스템</a:t>
            </a:r>
            <a:r>
              <a:rPr sz="1800" spc="-4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로그인</a:t>
            </a:r>
            <a:endParaRPr sz="1800">
              <a:latin typeface="HY목각파임B"/>
              <a:cs typeface="HY목각파임B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30834" y="2145907"/>
            <a:ext cx="104076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51460" indent="-239395">
              <a:lnSpc>
                <a:spcPct val="100000"/>
              </a:lnSpc>
              <a:spcBef>
                <a:spcPts val="95"/>
              </a:spcBef>
              <a:buChar char="◆"/>
              <a:tabLst>
                <a:tab pos="252095" algn="l"/>
              </a:tabLst>
            </a:pPr>
            <a:r>
              <a:rPr sz="1600" spc="-200" dirty="0">
                <a:solidFill>
                  <a:srgbClr val="1F487C"/>
                </a:solidFill>
                <a:latin typeface="HY목각파임B"/>
                <a:cs typeface="HY목각파임B"/>
              </a:rPr>
              <a:t>접속</a:t>
            </a:r>
            <a:r>
              <a:rPr sz="1600" spc="-45" dirty="0">
                <a:solidFill>
                  <a:srgbClr val="1F487C"/>
                </a:solidFill>
                <a:latin typeface="HY목각파임B"/>
                <a:cs typeface="HY목각파임B"/>
              </a:rPr>
              <a:t> </a:t>
            </a:r>
            <a:r>
              <a:rPr sz="1600" spc="-200" dirty="0">
                <a:solidFill>
                  <a:srgbClr val="1F487C"/>
                </a:solidFill>
                <a:latin typeface="HY목각파임B"/>
                <a:cs typeface="HY목각파임B"/>
              </a:rPr>
              <a:t>방법</a:t>
            </a:r>
            <a:endParaRPr sz="1600">
              <a:latin typeface="HY목각파임B"/>
              <a:cs typeface="HY목각파임B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880808" y="2532826"/>
            <a:ext cx="4293235" cy="953135"/>
            <a:chOff x="880808" y="2532826"/>
            <a:chExt cx="4293235" cy="953135"/>
          </a:xfrm>
        </p:grpSpPr>
        <p:sp>
          <p:nvSpPr>
            <p:cNvPr id="9" name="object 9"/>
            <p:cNvSpPr/>
            <p:nvPr/>
          </p:nvSpPr>
          <p:spPr>
            <a:xfrm>
              <a:off x="2117598" y="2545844"/>
              <a:ext cx="3043555" cy="927100"/>
            </a:xfrm>
            <a:custGeom>
              <a:avLst/>
              <a:gdLst/>
              <a:ahLst/>
              <a:cxnLst/>
              <a:rect l="l" t="t" r="r" b="b"/>
              <a:pathLst>
                <a:path w="3043554" h="927100">
                  <a:moveTo>
                    <a:pt x="2888996" y="0"/>
                  </a:moveTo>
                  <a:lnTo>
                    <a:pt x="0" y="0"/>
                  </a:lnTo>
                  <a:lnTo>
                    <a:pt x="0" y="926592"/>
                  </a:lnTo>
                  <a:lnTo>
                    <a:pt x="2888996" y="926592"/>
                  </a:lnTo>
                  <a:lnTo>
                    <a:pt x="2937809" y="918718"/>
                  </a:lnTo>
                  <a:lnTo>
                    <a:pt x="2980202" y="896792"/>
                  </a:lnTo>
                  <a:lnTo>
                    <a:pt x="3013632" y="863361"/>
                  </a:lnTo>
                  <a:lnTo>
                    <a:pt x="3035555" y="820968"/>
                  </a:lnTo>
                  <a:lnTo>
                    <a:pt x="3043428" y="772160"/>
                  </a:lnTo>
                  <a:lnTo>
                    <a:pt x="3043428" y="154432"/>
                  </a:lnTo>
                  <a:lnTo>
                    <a:pt x="3035555" y="105618"/>
                  </a:lnTo>
                  <a:lnTo>
                    <a:pt x="3013632" y="63225"/>
                  </a:lnTo>
                  <a:lnTo>
                    <a:pt x="2980202" y="29795"/>
                  </a:lnTo>
                  <a:lnTo>
                    <a:pt x="2937809" y="7872"/>
                  </a:lnTo>
                  <a:lnTo>
                    <a:pt x="2888996" y="0"/>
                  </a:lnTo>
                  <a:close/>
                </a:path>
              </a:pathLst>
            </a:custGeom>
            <a:solidFill>
              <a:srgbClr val="E8D0D0">
                <a:alpha val="90194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2117598" y="2545844"/>
              <a:ext cx="3043555" cy="927100"/>
            </a:xfrm>
            <a:custGeom>
              <a:avLst/>
              <a:gdLst/>
              <a:ahLst/>
              <a:cxnLst/>
              <a:rect l="l" t="t" r="r" b="b"/>
              <a:pathLst>
                <a:path w="3043554" h="927100">
                  <a:moveTo>
                    <a:pt x="3043428" y="154432"/>
                  </a:moveTo>
                  <a:lnTo>
                    <a:pt x="3043428" y="772160"/>
                  </a:lnTo>
                  <a:lnTo>
                    <a:pt x="3035555" y="820968"/>
                  </a:lnTo>
                  <a:lnTo>
                    <a:pt x="3013632" y="863361"/>
                  </a:lnTo>
                  <a:lnTo>
                    <a:pt x="2980202" y="896792"/>
                  </a:lnTo>
                  <a:lnTo>
                    <a:pt x="2937809" y="918718"/>
                  </a:lnTo>
                  <a:lnTo>
                    <a:pt x="2888996" y="926592"/>
                  </a:lnTo>
                  <a:lnTo>
                    <a:pt x="0" y="926592"/>
                  </a:lnTo>
                  <a:lnTo>
                    <a:pt x="0" y="0"/>
                  </a:lnTo>
                  <a:lnTo>
                    <a:pt x="2888996" y="0"/>
                  </a:lnTo>
                  <a:lnTo>
                    <a:pt x="2937809" y="7872"/>
                  </a:lnTo>
                  <a:lnTo>
                    <a:pt x="2980202" y="29795"/>
                  </a:lnTo>
                  <a:lnTo>
                    <a:pt x="3013632" y="63225"/>
                  </a:lnTo>
                  <a:lnTo>
                    <a:pt x="3035555" y="105618"/>
                  </a:lnTo>
                  <a:lnTo>
                    <a:pt x="3043428" y="154432"/>
                  </a:lnTo>
                  <a:close/>
                </a:path>
              </a:pathLst>
            </a:custGeom>
            <a:ln w="25908">
              <a:solidFill>
                <a:srgbClr val="E8D0D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893826" y="2545845"/>
              <a:ext cx="1224280" cy="925194"/>
            </a:xfrm>
            <a:custGeom>
              <a:avLst/>
              <a:gdLst/>
              <a:ahLst/>
              <a:cxnLst/>
              <a:rect l="l" t="t" r="r" b="b"/>
              <a:pathLst>
                <a:path w="1224280" h="925195">
                  <a:moveTo>
                    <a:pt x="1069594" y="0"/>
                  </a:moveTo>
                  <a:lnTo>
                    <a:pt x="154178" y="0"/>
                  </a:lnTo>
                  <a:lnTo>
                    <a:pt x="105444" y="7859"/>
                  </a:lnTo>
                  <a:lnTo>
                    <a:pt x="63121" y="29746"/>
                  </a:lnTo>
                  <a:lnTo>
                    <a:pt x="29746" y="63121"/>
                  </a:lnTo>
                  <a:lnTo>
                    <a:pt x="7859" y="105444"/>
                  </a:lnTo>
                  <a:lnTo>
                    <a:pt x="0" y="154177"/>
                  </a:lnTo>
                  <a:lnTo>
                    <a:pt x="0" y="770877"/>
                  </a:lnTo>
                  <a:lnTo>
                    <a:pt x="7859" y="819612"/>
                  </a:lnTo>
                  <a:lnTo>
                    <a:pt x="29746" y="861938"/>
                  </a:lnTo>
                  <a:lnTo>
                    <a:pt x="63121" y="895317"/>
                  </a:lnTo>
                  <a:lnTo>
                    <a:pt x="105444" y="917206"/>
                  </a:lnTo>
                  <a:lnTo>
                    <a:pt x="154178" y="925067"/>
                  </a:lnTo>
                  <a:lnTo>
                    <a:pt x="1069594" y="925067"/>
                  </a:lnTo>
                  <a:lnTo>
                    <a:pt x="1118327" y="917206"/>
                  </a:lnTo>
                  <a:lnTo>
                    <a:pt x="1160650" y="895317"/>
                  </a:lnTo>
                  <a:lnTo>
                    <a:pt x="1194025" y="861938"/>
                  </a:lnTo>
                  <a:lnTo>
                    <a:pt x="1215912" y="819612"/>
                  </a:lnTo>
                  <a:lnTo>
                    <a:pt x="1223772" y="770877"/>
                  </a:lnTo>
                  <a:lnTo>
                    <a:pt x="1223772" y="154177"/>
                  </a:lnTo>
                  <a:lnTo>
                    <a:pt x="1215912" y="105444"/>
                  </a:lnTo>
                  <a:lnTo>
                    <a:pt x="1194025" y="63121"/>
                  </a:lnTo>
                  <a:lnTo>
                    <a:pt x="1160650" y="29746"/>
                  </a:lnTo>
                  <a:lnTo>
                    <a:pt x="1118327" y="7859"/>
                  </a:lnTo>
                  <a:lnTo>
                    <a:pt x="1069594" y="0"/>
                  </a:lnTo>
                  <a:close/>
                </a:path>
              </a:pathLst>
            </a:custGeom>
            <a:solidFill>
              <a:srgbClr val="C0504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893826" y="2545845"/>
              <a:ext cx="1224280" cy="925194"/>
            </a:xfrm>
            <a:custGeom>
              <a:avLst/>
              <a:gdLst/>
              <a:ahLst/>
              <a:cxnLst/>
              <a:rect l="l" t="t" r="r" b="b"/>
              <a:pathLst>
                <a:path w="1224280" h="925195">
                  <a:moveTo>
                    <a:pt x="0" y="154177"/>
                  </a:moveTo>
                  <a:lnTo>
                    <a:pt x="7859" y="105444"/>
                  </a:lnTo>
                  <a:lnTo>
                    <a:pt x="29746" y="63121"/>
                  </a:lnTo>
                  <a:lnTo>
                    <a:pt x="63121" y="29746"/>
                  </a:lnTo>
                  <a:lnTo>
                    <a:pt x="105444" y="7859"/>
                  </a:lnTo>
                  <a:lnTo>
                    <a:pt x="154178" y="0"/>
                  </a:lnTo>
                  <a:lnTo>
                    <a:pt x="1069594" y="0"/>
                  </a:lnTo>
                  <a:lnTo>
                    <a:pt x="1118327" y="7859"/>
                  </a:lnTo>
                  <a:lnTo>
                    <a:pt x="1160650" y="29746"/>
                  </a:lnTo>
                  <a:lnTo>
                    <a:pt x="1194025" y="63121"/>
                  </a:lnTo>
                  <a:lnTo>
                    <a:pt x="1215912" y="105444"/>
                  </a:lnTo>
                  <a:lnTo>
                    <a:pt x="1223772" y="154177"/>
                  </a:lnTo>
                  <a:lnTo>
                    <a:pt x="1223772" y="770877"/>
                  </a:lnTo>
                  <a:lnTo>
                    <a:pt x="1215912" y="819612"/>
                  </a:lnTo>
                  <a:lnTo>
                    <a:pt x="1194025" y="861938"/>
                  </a:lnTo>
                  <a:lnTo>
                    <a:pt x="1160650" y="895317"/>
                  </a:lnTo>
                  <a:lnTo>
                    <a:pt x="1118327" y="917206"/>
                  </a:lnTo>
                  <a:lnTo>
                    <a:pt x="1069594" y="925067"/>
                  </a:lnTo>
                  <a:lnTo>
                    <a:pt x="154178" y="925067"/>
                  </a:lnTo>
                  <a:lnTo>
                    <a:pt x="105444" y="917206"/>
                  </a:lnTo>
                  <a:lnTo>
                    <a:pt x="63121" y="895317"/>
                  </a:lnTo>
                  <a:lnTo>
                    <a:pt x="29746" y="861938"/>
                  </a:lnTo>
                  <a:lnTo>
                    <a:pt x="7859" y="819612"/>
                  </a:lnTo>
                  <a:lnTo>
                    <a:pt x="0" y="770877"/>
                  </a:lnTo>
                  <a:lnTo>
                    <a:pt x="0" y="154177"/>
                  </a:lnTo>
                  <a:close/>
                </a:path>
              </a:pathLst>
            </a:custGeom>
            <a:ln w="2590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1308573" y="2593384"/>
            <a:ext cx="391160" cy="683895"/>
          </a:xfrm>
          <a:prstGeom prst="rect">
            <a:avLst/>
          </a:prstGeom>
        </p:spPr>
        <p:txBody>
          <a:bodyPr vert="horz" wrap="square" lIns="0" tIns="977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0"/>
              </a:spcBef>
            </a:pPr>
            <a:r>
              <a:rPr sz="1600" spc="50" dirty="0">
                <a:solidFill>
                  <a:srgbClr val="FFFFFF"/>
                </a:solidFill>
                <a:latin typeface="휴먼옛체"/>
                <a:cs typeface="휴먼옛체"/>
              </a:rPr>
              <a:t>U</a:t>
            </a:r>
            <a:r>
              <a:rPr sz="1600" spc="55" dirty="0">
                <a:solidFill>
                  <a:srgbClr val="FFFFFF"/>
                </a:solidFill>
                <a:latin typeface="휴먼옛체"/>
                <a:cs typeface="휴먼옛체"/>
              </a:rPr>
              <a:t>R</a:t>
            </a:r>
            <a:r>
              <a:rPr sz="1600" spc="25" dirty="0">
                <a:solidFill>
                  <a:srgbClr val="FFFFFF"/>
                </a:solidFill>
                <a:latin typeface="휴먼옛체"/>
                <a:cs typeface="휴먼옛체"/>
              </a:rPr>
              <a:t>L</a:t>
            </a:r>
            <a:endParaRPr sz="1600">
              <a:latin typeface="휴먼옛체"/>
              <a:cs typeface="휴먼옛체"/>
            </a:endParaRPr>
          </a:p>
          <a:p>
            <a:pPr marL="17145">
              <a:lnSpc>
                <a:spcPct val="100000"/>
              </a:lnSpc>
              <a:spcBef>
                <a:spcPts val="675"/>
              </a:spcBef>
            </a:pPr>
            <a:r>
              <a:rPr sz="1600" spc="-200" dirty="0">
                <a:solidFill>
                  <a:srgbClr val="FFFFFF"/>
                </a:solidFill>
                <a:latin typeface="휴먼둥근헤드라인"/>
                <a:cs typeface="휴먼둥근헤드라인"/>
              </a:rPr>
              <a:t>입력</a:t>
            </a:r>
            <a:endParaRPr sz="1600">
              <a:latin typeface="휴먼둥근헤드라인"/>
              <a:cs typeface="휴먼둥근헤드라인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880808" y="3599629"/>
            <a:ext cx="4293235" cy="1347470"/>
            <a:chOff x="880808" y="3599629"/>
            <a:chExt cx="4293235" cy="1347470"/>
          </a:xfrm>
        </p:grpSpPr>
        <p:sp>
          <p:nvSpPr>
            <p:cNvPr id="15" name="object 15"/>
            <p:cNvSpPr/>
            <p:nvPr/>
          </p:nvSpPr>
          <p:spPr>
            <a:xfrm>
              <a:off x="2117598" y="3612647"/>
              <a:ext cx="3043555" cy="1321435"/>
            </a:xfrm>
            <a:custGeom>
              <a:avLst/>
              <a:gdLst/>
              <a:ahLst/>
              <a:cxnLst/>
              <a:rect l="l" t="t" r="r" b="b"/>
              <a:pathLst>
                <a:path w="3043554" h="1321435">
                  <a:moveTo>
                    <a:pt x="2823210" y="0"/>
                  </a:moveTo>
                  <a:lnTo>
                    <a:pt x="0" y="0"/>
                  </a:lnTo>
                  <a:lnTo>
                    <a:pt x="0" y="1321308"/>
                  </a:lnTo>
                  <a:lnTo>
                    <a:pt x="2823210" y="1321308"/>
                  </a:lnTo>
                  <a:lnTo>
                    <a:pt x="2867589" y="1316833"/>
                  </a:lnTo>
                  <a:lnTo>
                    <a:pt x="2908925" y="1304000"/>
                  </a:lnTo>
                  <a:lnTo>
                    <a:pt x="2946332" y="1283695"/>
                  </a:lnTo>
                  <a:lnTo>
                    <a:pt x="2978924" y="1256803"/>
                  </a:lnTo>
                  <a:lnTo>
                    <a:pt x="3005816" y="1224209"/>
                  </a:lnTo>
                  <a:lnTo>
                    <a:pt x="3026121" y="1186800"/>
                  </a:lnTo>
                  <a:lnTo>
                    <a:pt x="3038953" y="1145460"/>
                  </a:lnTo>
                  <a:lnTo>
                    <a:pt x="3043428" y="1101077"/>
                  </a:lnTo>
                  <a:lnTo>
                    <a:pt x="3043428" y="220218"/>
                  </a:lnTo>
                  <a:lnTo>
                    <a:pt x="3038953" y="175834"/>
                  </a:lnTo>
                  <a:lnTo>
                    <a:pt x="3026121" y="134497"/>
                  </a:lnTo>
                  <a:lnTo>
                    <a:pt x="3005816" y="97089"/>
                  </a:lnTo>
                  <a:lnTo>
                    <a:pt x="2978924" y="64498"/>
                  </a:lnTo>
                  <a:lnTo>
                    <a:pt x="2946332" y="37608"/>
                  </a:lnTo>
                  <a:lnTo>
                    <a:pt x="2908925" y="17305"/>
                  </a:lnTo>
                  <a:lnTo>
                    <a:pt x="2867589" y="4473"/>
                  </a:lnTo>
                  <a:lnTo>
                    <a:pt x="2823210" y="0"/>
                  </a:lnTo>
                  <a:close/>
                </a:path>
              </a:pathLst>
            </a:custGeom>
            <a:solidFill>
              <a:srgbClr val="DEE7D1">
                <a:alpha val="90194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2117598" y="3612647"/>
              <a:ext cx="3043555" cy="1321435"/>
            </a:xfrm>
            <a:custGeom>
              <a:avLst/>
              <a:gdLst/>
              <a:ahLst/>
              <a:cxnLst/>
              <a:rect l="l" t="t" r="r" b="b"/>
              <a:pathLst>
                <a:path w="3043554" h="1321435">
                  <a:moveTo>
                    <a:pt x="3043428" y="220218"/>
                  </a:moveTo>
                  <a:lnTo>
                    <a:pt x="3043428" y="1101077"/>
                  </a:lnTo>
                  <a:lnTo>
                    <a:pt x="3038953" y="1145460"/>
                  </a:lnTo>
                  <a:lnTo>
                    <a:pt x="3026121" y="1186800"/>
                  </a:lnTo>
                  <a:lnTo>
                    <a:pt x="3005816" y="1224209"/>
                  </a:lnTo>
                  <a:lnTo>
                    <a:pt x="2978924" y="1256803"/>
                  </a:lnTo>
                  <a:lnTo>
                    <a:pt x="2946332" y="1283695"/>
                  </a:lnTo>
                  <a:lnTo>
                    <a:pt x="2908925" y="1304000"/>
                  </a:lnTo>
                  <a:lnTo>
                    <a:pt x="2867589" y="1316833"/>
                  </a:lnTo>
                  <a:lnTo>
                    <a:pt x="2823210" y="1321308"/>
                  </a:lnTo>
                  <a:lnTo>
                    <a:pt x="0" y="1321308"/>
                  </a:lnTo>
                  <a:lnTo>
                    <a:pt x="0" y="0"/>
                  </a:lnTo>
                  <a:lnTo>
                    <a:pt x="2823210" y="0"/>
                  </a:lnTo>
                  <a:lnTo>
                    <a:pt x="2867589" y="4473"/>
                  </a:lnTo>
                  <a:lnTo>
                    <a:pt x="2908925" y="17305"/>
                  </a:lnTo>
                  <a:lnTo>
                    <a:pt x="2946332" y="37608"/>
                  </a:lnTo>
                  <a:lnTo>
                    <a:pt x="2978924" y="64498"/>
                  </a:lnTo>
                  <a:lnTo>
                    <a:pt x="3005816" y="97089"/>
                  </a:lnTo>
                  <a:lnTo>
                    <a:pt x="3026121" y="134497"/>
                  </a:lnTo>
                  <a:lnTo>
                    <a:pt x="3038953" y="175834"/>
                  </a:lnTo>
                  <a:lnTo>
                    <a:pt x="3043428" y="220218"/>
                  </a:lnTo>
                  <a:close/>
                </a:path>
              </a:pathLst>
            </a:custGeom>
            <a:ln w="25908">
              <a:solidFill>
                <a:srgbClr val="DEE7D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893826" y="3614169"/>
              <a:ext cx="1224280" cy="1318260"/>
            </a:xfrm>
            <a:custGeom>
              <a:avLst/>
              <a:gdLst/>
              <a:ahLst/>
              <a:cxnLst/>
              <a:rect l="l" t="t" r="r" b="b"/>
              <a:pathLst>
                <a:path w="1224280" h="1318260">
                  <a:moveTo>
                    <a:pt x="1019810" y="0"/>
                  </a:moveTo>
                  <a:lnTo>
                    <a:pt x="203961" y="0"/>
                  </a:lnTo>
                  <a:lnTo>
                    <a:pt x="157194" y="5386"/>
                  </a:lnTo>
                  <a:lnTo>
                    <a:pt x="114262" y="20730"/>
                  </a:lnTo>
                  <a:lnTo>
                    <a:pt x="76392" y="44806"/>
                  </a:lnTo>
                  <a:lnTo>
                    <a:pt x="44806" y="76392"/>
                  </a:lnTo>
                  <a:lnTo>
                    <a:pt x="20730" y="114262"/>
                  </a:lnTo>
                  <a:lnTo>
                    <a:pt x="5386" y="157194"/>
                  </a:lnTo>
                  <a:lnTo>
                    <a:pt x="0" y="203962"/>
                  </a:lnTo>
                  <a:lnTo>
                    <a:pt x="0" y="1114285"/>
                  </a:lnTo>
                  <a:lnTo>
                    <a:pt x="5386" y="1161053"/>
                  </a:lnTo>
                  <a:lnTo>
                    <a:pt x="20730" y="1203986"/>
                  </a:lnTo>
                  <a:lnTo>
                    <a:pt x="44806" y="1241859"/>
                  </a:lnTo>
                  <a:lnTo>
                    <a:pt x="76392" y="1273448"/>
                  </a:lnTo>
                  <a:lnTo>
                    <a:pt x="114262" y="1297527"/>
                  </a:lnTo>
                  <a:lnTo>
                    <a:pt x="157194" y="1312872"/>
                  </a:lnTo>
                  <a:lnTo>
                    <a:pt x="203961" y="1318260"/>
                  </a:lnTo>
                  <a:lnTo>
                    <a:pt x="1019810" y="1318260"/>
                  </a:lnTo>
                  <a:lnTo>
                    <a:pt x="1066577" y="1312872"/>
                  </a:lnTo>
                  <a:lnTo>
                    <a:pt x="1109509" y="1297527"/>
                  </a:lnTo>
                  <a:lnTo>
                    <a:pt x="1147379" y="1273448"/>
                  </a:lnTo>
                  <a:lnTo>
                    <a:pt x="1178965" y="1241859"/>
                  </a:lnTo>
                  <a:lnTo>
                    <a:pt x="1203041" y="1203986"/>
                  </a:lnTo>
                  <a:lnTo>
                    <a:pt x="1218385" y="1161053"/>
                  </a:lnTo>
                  <a:lnTo>
                    <a:pt x="1223772" y="1114285"/>
                  </a:lnTo>
                  <a:lnTo>
                    <a:pt x="1223772" y="203962"/>
                  </a:lnTo>
                  <a:lnTo>
                    <a:pt x="1218385" y="157194"/>
                  </a:lnTo>
                  <a:lnTo>
                    <a:pt x="1203041" y="114262"/>
                  </a:lnTo>
                  <a:lnTo>
                    <a:pt x="1178965" y="76392"/>
                  </a:lnTo>
                  <a:lnTo>
                    <a:pt x="1147379" y="44806"/>
                  </a:lnTo>
                  <a:lnTo>
                    <a:pt x="1109509" y="20730"/>
                  </a:lnTo>
                  <a:lnTo>
                    <a:pt x="1066577" y="5386"/>
                  </a:lnTo>
                  <a:lnTo>
                    <a:pt x="1019810" y="0"/>
                  </a:lnTo>
                  <a:close/>
                </a:path>
              </a:pathLst>
            </a:custGeom>
            <a:solidFill>
              <a:srgbClr val="9BBA5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893826" y="3614169"/>
              <a:ext cx="1224280" cy="1318260"/>
            </a:xfrm>
            <a:custGeom>
              <a:avLst/>
              <a:gdLst/>
              <a:ahLst/>
              <a:cxnLst/>
              <a:rect l="l" t="t" r="r" b="b"/>
              <a:pathLst>
                <a:path w="1224280" h="1318260">
                  <a:moveTo>
                    <a:pt x="0" y="203962"/>
                  </a:moveTo>
                  <a:lnTo>
                    <a:pt x="5386" y="157194"/>
                  </a:lnTo>
                  <a:lnTo>
                    <a:pt x="20730" y="114262"/>
                  </a:lnTo>
                  <a:lnTo>
                    <a:pt x="44806" y="76392"/>
                  </a:lnTo>
                  <a:lnTo>
                    <a:pt x="76392" y="44806"/>
                  </a:lnTo>
                  <a:lnTo>
                    <a:pt x="114262" y="20730"/>
                  </a:lnTo>
                  <a:lnTo>
                    <a:pt x="157194" y="5386"/>
                  </a:lnTo>
                  <a:lnTo>
                    <a:pt x="203961" y="0"/>
                  </a:lnTo>
                  <a:lnTo>
                    <a:pt x="1019810" y="0"/>
                  </a:lnTo>
                  <a:lnTo>
                    <a:pt x="1066577" y="5386"/>
                  </a:lnTo>
                  <a:lnTo>
                    <a:pt x="1109509" y="20730"/>
                  </a:lnTo>
                  <a:lnTo>
                    <a:pt x="1147379" y="44806"/>
                  </a:lnTo>
                  <a:lnTo>
                    <a:pt x="1178965" y="76392"/>
                  </a:lnTo>
                  <a:lnTo>
                    <a:pt x="1203041" y="114262"/>
                  </a:lnTo>
                  <a:lnTo>
                    <a:pt x="1218385" y="157194"/>
                  </a:lnTo>
                  <a:lnTo>
                    <a:pt x="1223772" y="203962"/>
                  </a:lnTo>
                  <a:lnTo>
                    <a:pt x="1223772" y="1114285"/>
                  </a:lnTo>
                  <a:lnTo>
                    <a:pt x="1218385" y="1161053"/>
                  </a:lnTo>
                  <a:lnTo>
                    <a:pt x="1203041" y="1203986"/>
                  </a:lnTo>
                  <a:lnTo>
                    <a:pt x="1178965" y="1241859"/>
                  </a:lnTo>
                  <a:lnTo>
                    <a:pt x="1147379" y="1273448"/>
                  </a:lnTo>
                  <a:lnTo>
                    <a:pt x="1109509" y="1297527"/>
                  </a:lnTo>
                  <a:lnTo>
                    <a:pt x="1066577" y="1312872"/>
                  </a:lnTo>
                  <a:lnTo>
                    <a:pt x="1019810" y="1318260"/>
                  </a:lnTo>
                  <a:lnTo>
                    <a:pt x="203961" y="1318260"/>
                  </a:lnTo>
                  <a:lnTo>
                    <a:pt x="157194" y="1312872"/>
                  </a:lnTo>
                  <a:lnTo>
                    <a:pt x="114262" y="1297527"/>
                  </a:lnTo>
                  <a:lnTo>
                    <a:pt x="76392" y="1273448"/>
                  </a:lnTo>
                  <a:lnTo>
                    <a:pt x="44806" y="1241859"/>
                  </a:lnTo>
                  <a:lnTo>
                    <a:pt x="20730" y="1203986"/>
                  </a:lnTo>
                  <a:lnTo>
                    <a:pt x="5386" y="1161053"/>
                  </a:lnTo>
                  <a:lnTo>
                    <a:pt x="0" y="1114285"/>
                  </a:lnTo>
                  <a:lnTo>
                    <a:pt x="0" y="203962"/>
                  </a:lnTo>
                  <a:close/>
                </a:path>
              </a:pathLst>
            </a:custGeom>
            <a:ln w="2590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9"/>
          <p:cNvSpPr txBox="1"/>
          <p:nvPr/>
        </p:nvSpPr>
        <p:spPr>
          <a:xfrm>
            <a:off x="1178392" y="3616563"/>
            <a:ext cx="653415" cy="11823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35500"/>
              </a:lnSpc>
              <a:spcBef>
                <a:spcPts val="100"/>
              </a:spcBef>
            </a:pPr>
            <a:r>
              <a:rPr sz="1400" spc="-165" dirty="0">
                <a:solidFill>
                  <a:srgbClr val="FFFFFF"/>
                </a:solidFill>
                <a:latin typeface="휴먼둥근헤드라인"/>
                <a:cs typeface="휴먼둥근헤드라인"/>
              </a:rPr>
              <a:t>대학</a:t>
            </a:r>
            <a:r>
              <a:rPr sz="1400" spc="-305" dirty="0">
                <a:solidFill>
                  <a:srgbClr val="FFFFFF"/>
                </a:solidFill>
                <a:latin typeface="휴먼둥근헤드라인"/>
                <a:cs typeface="휴먼둥근헤드라인"/>
              </a:rPr>
              <a:t> </a:t>
            </a:r>
            <a:r>
              <a:rPr sz="1400" spc="-110" dirty="0">
                <a:solidFill>
                  <a:srgbClr val="FFFFFF"/>
                </a:solidFill>
                <a:latin typeface="휴먼둥근헤드라인"/>
                <a:cs typeface="휴먼둥근헤드라인"/>
              </a:rPr>
              <a:t>및  </a:t>
            </a:r>
            <a:r>
              <a:rPr sz="1400" spc="-165" dirty="0">
                <a:solidFill>
                  <a:srgbClr val="FFFFFF"/>
                </a:solidFill>
                <a:latin typeface="휴먼둥근헤드라인"/>
                <a:cs typeface="휴먼둥근헤드라인"/>
              </a:rPr>
              <a:t>사업단 </a:t>
            </a:r>
            <a:r>
              <a:rPr sz="1400" spc="-160" dirty="0">
                <a:solidFill>
                  <a:srgbClr val="FFFFFF"/>
                </a:solidFill>
                <a:latin typeface="휴먼둥근헤드라인"/>
                <a:cs typeface="휴먼둥근헤드라인"/>
              </a:rPr>
              <a:t> </a:t>
            </a:r>
            <a:r>
              <a:rPr sz="1400" spc="-140" dirty="0">
                <a:solidFill>
                  <a:srgbClr val="FFFFFF"/>
                </a:solidFill>
                <a:latin typeface="휴먼둥근헤드라인"/>
                <a:cs typeface="휴먼둥근헤드라인"/>
              </a:rPr>
              <a:t>홈페이지  </a:t>
            </a:r>
            <a:r>
              <a:rPr sz="1400" spc="-165" dirty="0">
                <a:solidFill>
                  <a:srgbClr val="FFFFFF"/>
                </a:solidFill>
                <a:latin typeface="휴먼둥근헤드라인"/>
                <a:cs typeface="휴먼둥근헤드라인"/>
              </a:rPr>
              <a:t>경유</a:t>
            </a:r>
            <a:endParaRPr sz="1400">
              <a:latin typeface="휴먼둥근헤드라인"/>
              <a:cs typeface="휴먼둥근헤드라인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330324" y="2854521"/>
            <a:ext cx="209105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120" dirty="0">
                <a:solidFill>
                  <a:srgbClr val="000099"/>
                </a:solidFill>
                <a:latin typeface="휴먼옛체"/>
                <a:cs typeface="휴먼옛체"/>
              </a:rPr>
              <a:t>https://lincintern.kmu.ac.kr</a:t>
            </a:r>
            <a:endParaRPr sz="1600">
              <a:latin typeface="휴먼옛체"/>
              <a:cs typeface="휴먼옛체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659134" y="1427367"/>
            <a:ext cx="947419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300" dirty="0">
                <a:latin typeface="휴먼옛체"/>
                <a:cs typeface="휴먼옛체"/>
              </a:rPr>
              <a:t>&lt;</a:t>
            </a:r>
            <a:r>
              <a:rPr sz="1600" spc="-200" dirty="0">
                <a:latin typeface="HY목각파임B"/>
                <a:cs typeface="HY목각파임B"/>
              </a:rPr>
              <a:t>메인</a:t>
            </a:r>
            <a:r>
              <a:rPr sz="1600" spc="-4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화면</a:t>
            </a:r>
            <a:r>
              <a:rPr sz="1600" spc="-300" dirty="0">
                <a:latin typeface="휴먼옛체"/>
                <a:cs typeface="휴먼옛체"/>
              </a:rPr>
              <a:t>&gt;</a:t>
            </a:r>
            <a:endParaRPr sz="1600">
              <a:latin typeface="휴먼옛체"/>
              <a:cs typeface="휴먼옛체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324841" y="5462523"/>
            <a:ext cx="35572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766570" algn="l"/>
              </a:tabLst>
            </a:pPr>
            <a:r>
              <a:rPr sz="1800" b="1" spc="-220" dirty="0">
                <a:solidFill>
                  <a:srgbClr val="0046AF"/>
                </a:solidFill>
                <a:latin typeface="맑은 고딕"/>
                <a:cs typeface="맑은 고딕"/>
              </a:rPr>
              <a:t>▶</a:t>
            </a:r>
            <a:r>
              <a:rPr sz="1800" b="1" spc="-105" dirty="0">
                <a:solidFill>
                  <a:srgbClr val="0046AF"/>
                </a:solidFill>
                <a:latin typeface="맑은 고딕"/>
                <a:cs typeface="맑은 고딕"/>
              </a:rPr>
              <a:t> </a:t>
            </a:r>
            <a:r>
              <a:rPr sz="1800" b="1" u="sng" spc="-210" dirty="0">
                <a:solidFill>
                  <a:srgbClr val="0046AF"/>
                </a:solidFill>
                <a:uFill>
                  <a:solidFill>
                    <a:srgbClr val="0046AF"/>
                  </a:solidFill>
                </a:uFill>
                <a:latin typeface="맑은 고딕"/>
                <a:cs typeface="맑은 고딕"/>
              </a:rPr>
              <a:t>로그</a:t>
            </a:r>
            <a:r>
              <a:rPr sz="1800" b="1" u="sng" spc="-220" dirty="0">
                <a:solidFill>
                  <a:srgbClr val="0046AF"/>
                </a:solidFill>
                <a:uFill>
                  <a:solidFill>
                    <a:srgbClr val="0046AF"/>
                  </a:solidFill>
                </a:uFill>
                <a:latin typeface="맑은 고딕"/>
                <a:cs typeface="맑은 고딕"/>
              </a:rPr>
              <a:t>인</a:t>
            </a:r>
            <a:r>
              <a:rPr sz="1800" b="1" u="sng" spc="-120" dirty="0">
                <a:solidFill>
                  <a:srgbClr val="0046AF"/>
                </a:solidFill>
                <a:uFill>
                  <a:solidFill>
                    <a:srgbClr val="0046AF"/>
                  </a:solidFill>
                </a:uFill>
                <a:latin typeface="맑은 고딕"/>
                <a:cs typeface="맑은 고딕"/>
              </a:rPr>
              <a:t> </a:t>
            </a:r>
            <a:r>
              <a:rPr sz="1800" b="1" u="sng" spc="-65" dirty="0">
                <a:solidFill>
                  <a:srgbClr val="0046AF"/>
                </a:solidFill>
                <a:uFill>
                  <a:solidFill>
                    <a:srgbClr val="0046AF"/>
                  </a:solidFill>
                </a:uFill>
                <a:latin typeface="함초롬돋움"/>
                <a:cs typeface="함초롬돋움"/>
              </a:rPr>
              <a:t>ID</a:t>
            </a:r>
            <a:r>
              <a:rPr sz="1800" b="1" u="sng" spc="-15" dirty="0">
                <a:solidFill>
                  <a:srgbClr val="0046AF"/>
                </a:solidFill>
                <a:uFill>
                  <a:solidFill>
                    <a:srgbClr val="0046AF"/>
                  </a:solidFill>
                </a:uFill>
                <a:latin typeface="함초롬돋움"/>
                <a:cs typeface="함초롬돋움"/>
              </a:rPr>
              <a:t>,</a:t>
            </a:r>
            <a:r>
              <a:rPr sz="1800" b="1" u="sng" spc="-30" dirty="0">
                <a:solidFill>
                  <a:srgbClr val="0046AF"/>
                </a:solidFill>
                <a:uFill>
                  <a:solidFill>
                    <a:srgbClr val="0046AF"/>
                  </a:solidFill>
                </a:uFill>
                <a:latin typeface="함초롬돋움"/>
                <a:cs typeface="함초롬돋움"/>
              </a:rPr>
              <a:t> </a:t>
            </a:r>
            <a:r>
              <a:rPr sz="1800" b="1" u="sng" spc="-125" dirty="0">
                <a:solidFill>
                  <a:srgbClr val="0046AF"/>
                </a:solidFill>
                <a:uFill>
                  <a:solidFill>
                    <a:srgbClr val="0046AF"/>
                  </a:solidFill>
                </a:uFill>
                <a:latin typeface="함초롬돋움"/>
                <a:cs typeface="함초롬돋움"/>
              </a:rPr>
              <a:t>P</a:t>
            </a:r>
            <a:r>
              <a:rPr sz="1800" b="1" u="sng" spc="-10" dirty="0">
                <a:solidFill>
                  <a:srgbClr val="0046AF"/>
                </a:solidFill>
                <a:uFill>
                  <a:solidFill>
                    <a:srgbClr val="0046AF"/>
                  </a:solidFill>
                </a:uFill>
                <a:latin typeface="함초롬돋움"/>
                <a:cs typeface="함초롬돋움"/>
              </a:rPr>
              <a:t>W</a:t>
            </a:r>
            <a:r>
              <a:rPr sz="1800" b="1" u="sng" dirty="0">
                <a:solidFill>
                  <a:srgbClr val="0046AF"/>
                </a:solidFill>
                <a:uFill>
                  <a:solidFill>
                    <a:srgbClr val="0046AF"/>
                  </a:solidFill>
                </a:uFill>
                <a:latin typeface="함초롬돋움"/>
                <a:cs typeface="함초롬돋움"/>
              </a:rPr>
              <a:t>	</a:t>
            </a:r>
            <a:r>
              <a:rPr sz="1800" b="1" u="sng" spc="-120" dirty="0">
                <a:solidFill>
                  <a:srgbClr val="0046AF"/>
                </a:solidFill>
                <a:uFill>
                  <a:solidFill>
                    <a:srgbClr val="0046AF"/>
                  </a:solidFill>
                </a:uFill>
                <a:latin typeface="함초롬돋움"/>
                <a:cs typeface="함초롬돋움"/>
              </a:rPr>
              <a:t>E</a:t>
            </a:r>
            <a:r>
              <a:rPr sz="1800" b="1" u="sng" spc="-165" dirty="0">
                <a:solidFill>
                  <a:srgbClr val="0046AF"/>
                </a:solidFill>
                <a:uFill>
                  <a:solidFill>
                    <a:srgbClr val="0046AF"/>
                  </a:solidFill>
                </a:uFill>
                <a:latin typeface="함초롬돋움"/>
                <a:cs typeface="함초롬돋움"/>
              </a:rPr>
              <a:t>D</a:t>
            </a:r>
            <a:r>
              <a:rPr sz="1800" b="1" u="sng" spc="-90" dirty="0">
                <a:solidFill>
                  <a:srgbClr val="0046AF"/>
                </a:solidFill>
                <a:uFill>
                  <a:solidFill>
                    <a:srgbClr val="0046AF"/>
                  </a:solidFill>
                </a:uFill>
                <a:latin typeface="함초롬돋움"/>
                <a:cs typeface="함초롬돋움"/>
              </a:rPr>
              <a:t>W</a:t>
            </a:r>
            <a:r>
              <a:rPr sz="1800" b="1" u="sng" spc="5" dirty="0">
                <a:solidFill>
                  <a:srgbClr val="0046AF"/>
                </a:solidFill>
                <a:uFill>
                  <a:solidFill>
                    <a:srgbClr val="0046AF"/>
                  </a:solidFill>
                </a:uFill>
                <a:latin typeface="함초롬돋움"/>
                <a:cs typeface="함초롬돋움"/>
              </a:rPr>
              <a:t>A</a:t>
            </a:r>
            <a:r>
              <a:rPr sz="1800" b="1" u="sng" spc="-110" dirty="0">
                <a:solidFill>
                  <a:srgbClr val="0046AF"/>
                </a:solidFill>
                <a:uFill>
                  <a:solidFill>
                    <a:srgbClr val="0046AF"/>
                  </a:solidFill>
                </a:uFill>
                <a:latin typeface="함초롬돋움"/>
                <a:cs typeface="함초롬돋움"/>
              </a:rPr>
              <a:t>R</a:t>
            </a:r>
            <a:r>
              <a:rPr sz="1800" b="1" u="sng" spc="-105" dirty="0">
                <a:solidFill>
                  <a:srgbClr val="0046AF"/>
                </a:solidFill>
                <a:uFill>
                  <a:solidFill>
                    <a:srgbClr val="0046AF"/>
                  </a:solidFill>
                </a:uFill>
                <a:latin typeface="함초롬돋움"/>
                <a:cs typeface="함초롬돋움"/>
              </a:rPr>
              <a:t>D</a:t>
            </a:r>
            <a:r>
              <a:rPr sz="1800" b="1" u="sng" spc="-220" dirty="0">
                <a:solidFill>
                  <a:srgbClr val="0046AF"/>
                </a:solidFill>
                <a:uFill>
                  <a:solidFill>
                    <a:srgbClr val="0046AF"/>
                  </a:solidFill>
                </a:uFill>
                <a:latin typeface="맑은 고딕"/>
                <a:cs typeface="맑은 고딕"/>
              </a:rPr>
              <a:t>와</a:t>
            </a:r>
            <a:r>
              <a:rPr sz="1800" b="1" u="sng" spc="-145" dirty="0">
                <a:solidFill>
                  <a:srgbClr val="0046AF"/>
                </a:solidFill>
                <a:uFill>
                  <a:solidFill>
                    <a:srgbClr val="0046AF"/>
                  </a:solidFill>
                </a:uFill>
                <a:latin typeface="맑은 고딕"/>
                <a:cs typeface="맑은 고딕"/>
              </a:rPr>
              <a:t> </a:t>
            </a:r>
            <a:r>
              <a:rPr sz="1800" b="1" u="sng" spc="-210" dirty="0">
                <a:solidFill>
                  <a:srgbClr val="0046AF"/>
                </a:solidFill>
                <a:uFill>
                  <a:solidFill>
                    <a:srgbClr val="0046AF"/>
                  </a:solidFill>
                </a:uFill>
                <a:latin typeface="맑은 고딕"/>
                <a:cs typeface="맑은 고딕"/>
              </a:rPr>
              <a:t>동일함</a:t>
            </a:r>
            <a:endParaRPr sz="1800">
              <a:latin typeface="맑은 고딕"/>
              <a:cs typeface="맑은 고딕"/>
            </a:endParaRPr>
          </a:p>
        </p:txBody>
      </p:sp>
      <p:grpSp>
        <p:nvGrpSpPr>
          <p:cNvPr id="23" name="object 23"/>
          <p:cNvGrpSpPr/>
          <p:nvPr/>
        </p:nvGrpSpPr>
        <p:grpSpPr>
          <a:xfrm>
            <a:off x="4833920" y="1726692"/>
            <a:ext cx="5081270" cy="4371340"/>
            <a:chOff x="4833920" y="1726692"/>
            <a:chExt cx="5081270" cy="4371340"/>
          </a:xfrm>
        </p:grpSpPr>
        <p:pic>
          <p:nvPicPr>
            <p:cNvPr id="24" name="object 2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580887" y="1726692"/>
              <a:ext cx="4334243" cy="4370819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4875448" y="3496056"/>
              <a:ext cx="1561465" cy="1941195"/>
            </a:xfrm>
            <a:custGeom>
              <a:avLst/>
              <a:gdLst/>
              <a:ahLst/>
              <a:cxnLst/>
              <a:rect l="l" t="t" r="r" b="b"/>
              <a:pathLst>
                <a:path w="1561464" h="1941195">
                  <a:moveTo>
                    <a:pt x="1561185" y="0"/>
                  </a:moveTo>
                  <a:lnTo>
                    <a:pt x="0" y="1941106"/>
                  </a:lnTo>
                </a:path>
              </a:pathLst>
            </a:custGeom>
            <a:ln w="127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4833920" y="5387473"/>
              <a:ext cx="99060" cy="99695"/>
            </a:xfrm>
            <a:custGeom>
              <a:avLst/>
              <a:gdLst/>
              <a:ahLst/>
              <a:cxnLst/>
              <a:rect l="l" t="t" r="r" b="b"/>
              <a:pathLst>
                <a:path w="99060" h="99695">
                  <a:moveTo>
                    <a:pt x="0" y="0"/>
                  </a:moveTo>
                  <a:lnTo>
                    <a:pt x="1727" y="99174"/>
                  </a:lnTo>
                  <a:lnTo>
                    <a:pt x="98971" y="795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7" name="object 27"/>
          <p:cNvSpPr txBox="1"/>
          <p:nvPr/>
        </p:nvSpPr>
        <p:spPr>
          <a:xfrm>
            <a:off x="2330121" y="3937230"/>
            <a:ext cx="2613660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95"/>
              </a:spcBef>
            </a:pPr>
            <a:r>
              <a:rPr sz="1600" spc="-345" dirty="0">
                <a:solidFill>
                  <a:srgbClr val="000099"/>
                </a:solidFill>
                <a:latin typeface="HY목각파임B"/>
                <a:cs typeface="HY목각파임B"/>
              </a:rPr>
              <a:t>대</a:t>
            </a:r>
            <a:r>
              <a:rPr sz="1600" spc="-200" dirty="0">
                <a:solidFill>
                  <a:srgbClr val="000099"/>
                </a:solidFill>
                <a:latin typeface="HY목각파임B"/>
                <a:cs typeface="HY목각파임B"/>
              </a:rPr>
              <a:t>학</a:t>
            </a:r>
            <a:r>
              <a:rPr sz="1600" spc="-355" dirty="0">
                <a:solidFill>
                  <a:srgbClr val="000099"/>
                </a:solidFill>
                <a:latin typeface="HY목각파임B"/>
                <a:cs typeface="HY목각파임B"/>
              </a:rPr>
              <a:t> </a:t>
            </a:r>
            <a:r>
              <a:rPr sz="1600" spc="-345" dirty="0">
                <a:solidFill>
                  <a:srgbClr val="000099"/>
                </a:solidFill>
                <a:latin typeface="HY목각파임B"/>
                <a:cs typeface="HY목각파임B"/>
              </a:rPr>
              <a:t>홈페이</a:t>
            </a:r>
            <a:r>
              <a:rPr sz="1600" spc="-200" dirty="0">
                <a:solidFill>
                  <a:srgbClr val="000099"/>
                </a:solidFill>
                <a:latin typeface="HY목각파임B"/>
                <a:cs typeface="HY목각파임B"/>
              </a:rPr>
              <a:t>지</a:t>
            </a:r>
            <a:r>
              <a:rPr sz="1600" spc="-345" dirty="0">
                <a:solidFill>
                  <a:srgbClr val="000099"/>
                </a:solidFill>
                <a:latin typeface="HY목각파임B"/>
                <a:cs typeface="HY목각파임B"/>
              </a:rPr>
              <a:t> </a:t>
            </a:r>
            <a:r>
              <a:rPr sz="1600" spc="-200" dirty="0">
                <a:solidFill>
                  <a:srgbClr val="000099"/>
                </a:solidFill>
                <a:latin typeface="HY목각파임B"/>
                <a:cs typeface="HY목각파임B"/>
              </a:rPr>
              <a:t>→</a:t>
            </a:r>
            <a:r>
              <a:rPr sz="1600" spc="-345" dirty="0">
                <a:solidFill>
                  <a:srgbClr val="000099"/>
                </a:solidFill>
                <a:latin typeface="HY목각파임B"/>
                <a:cs typeface="HY목각파임B"/>
              </a:rPr>
              <a:t> 산학인재</a:t>
            </a:r>
            <a:r>
              <a:rPr sz="1600" spc="-200" dirty="0">
                <a:solidFill>
                  <a:srgbClr val="000099"/>
                </a:solidFill>
                <a:latin typeface="HY목각파임B"/>
                <a:cs typeface="HY목각파임B"/>
              </a:rPr>
              <a:t>원</a:t>
            </a:r>
            <a:r>
              <a:rPr sz="1600" spc="-345" dirty="0">
                <a:solidFill>
                  <a:srgbClr val="000099"/>
                </a:solidFill>
                <a:latin typeface="HY목각파임B"/>
                <a:cs typeface="HY목각파임B"/>
              </a:rPr>
              <a:t> 홈페</a:t>
            </a:r>
            <a:r>
              <a:rPr sz="1600" spc="-110" dirty="0">
                <a:solidFill>
                  <a:srgbClr val="000099"/>
                </a:solidFill>
                <a:latin typeface="HY목각파임B"/>
                <a:cs typeface="HY목각파임B"/>
              </a:rPr>
              <a:t>이  </a:t>
            </a:r>
            <a:r>
              <a:rPr sz="1600" spc="-25" dirty="0">
                <a:solidFill>
                  <a:srgbClr val="000099"/>
                </a:solidFill>
                <a:latin typeface="HY목각파임B"/>
                <a:cs typeface="HY목각파임B"/>
              </a:rPr>
              <a:t>지</a:t>
            </a:r>
            <a:r>
              <a:rPr sz="1600" spc="-200" dirty="0">
                <a:solidFill>
                  <a:srgbClr val="000099"/>
                </a:solidFill>
                <a:latin typeface="HY목각파임B"/>
                <a:cs typeface="HY목각파임B"/>
              </a:rPr>
              <a:t>→</a:t>
            </a:r>
            <a:r>
              <a:rPr sz="1600" spc="-345" dirty="0">
                <a:solidFill>
                  <a:srgbClr val="000099"/>
                </a:solidFill>
                <a:latin typeface="HY목각파임B"/>
                <a:cs typeface="HY목각파임B"/>
              </a:rPr>
              <a:t> 현장실습지</a:t>
            </a:r>
            <a:r>
              <a:rPr sz="1600" spc="-200" dirty="0">
                <a:solidFill>
                  <a:srgbClr val="000099"/>
                </a:solidFill>
                <a:latin typeface="HY목각파임B"/>
                <a:cs typeface="HY목각파임B"/>
              </a:rPr>
              <a:t>원</a:t>
            </a:r>
            <a:r>
              <a:rPr sz="1600" spc="-345" dirty="0">
                <a:solidFill>
                  <a:srgbClr val="000099"/>
                </a:solidFill>
                <a:latin typeface="HY목각파임B"/>
                <a:cs typeface="HY목각파임B"/>
              </a:rPr>
              <a:t> </a:t>
            </a:r>
            <a:r>
              <a:rPr sz="1600" spc="-200" dirty="0">
                <a:solidFill>
                  <a:srgbClr val="000099"/>
                </a:solidFill>
                <a:latin typeface="HY목각파임B"/>
                <a:cs typeface="HY목각파임B"/>
              </a:rPr>
              <a:t>→</a:t>
            </a:r>
            <a:r>
              <a:rPr sz="1600" spc="-355" dirty="0">
                <a:solidFill>
                  <a:srgbClr val="000099"/>
                </a:solidFill>
                <a:latin typeface="HY목각파임B"/>
                <a:cs typeface="HY목각파임B"/>
              </a:rPr>
              <a:t> </a:t>
            </a:r>
            <a:r>
              <a:rPr sz="1600" spc="-345" dirty="0">
                <a:solidFill>
                  <a:srgbClr val="000099"/>
                </a:solidFill>
                <a:latin typeface="HY목각파임B"/>
                <a:cs typeface="HY목각파임B"/>
              </a:rPr>
              <a:t>현장실습업</a:t>
            </a:r>
            <a:r>
              <a:rPr sz="1600" spc="-110" dirty="0">
                <a:solidFill>
                  <a:srgbClr val="000099"/>
                </a:solidFill>
                <a:latin typeface="HY목각파임B"/>
                <a:cs typeface="HY목각파임B"/>
              </a:rPr>
              <a:t>무  </a:t>
            </a:r>
            <a:r>
              <a:rPr sz="1600" spc="-345" dirty="0">
                <a:solidFill>
                  <a:srgbClr val="000099"/>
                </a:solidFill>
                <a:latin typeface="HY목각파임B"/>
                <a:cs typeface="HY목각파임B"/>
              </a:rPr>
              <a:t>지원시스</a:t>
            </a:r>
            <a:r>
              <a:rPr sz="1600" spc="-200" dirty="0">
                <a:solidFill>
                  <a:srgbClr val="000099"/>
                </a:solidFill>
                <a:latin typeface="HY목각파임B"/>
                <a:cs typeface="HY목각파임B"/>
              </a:rPr>
              <a:t>템</a:t>
            </a:r>
            <a:r>
              <a:rPr sz="1600" spc="-345" dirty="0">
                <a:solidFill>
                  <a:srgbClr val="000099"/>
                </a:solidFill>
                <a:latin typeface="HY목각파임B"/>
                <a:cs typeface="HY목각파임B"/>
              </a:rPr>
              <a:t> 접</a:t>
            </a:r>
            <a:r>
              <a:rPr sz="1600" spc="-200" dirty="0">
                <a:solidFill>
                  <a:srgbClr val="000099"/>
                </a:solidFill>
                <a:latin typeface="HY목각파임B"/>
                <a:cs typeface="HY목각파임B"/>
              </a:rPr>
              <a:t>속</a:t>
            </a:r>
            <a:endParaRPr sz="1600">
              <a:latin typeface="HY목각파임B"/>
              <a:cs typeface="HY목각파임B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5666232" y="2965704"/>
            <a:ext cx="1541145" cy="530860"/>
          </a:xfrm>
          <a:custGeom>
            <a:avLst/>
            <a:gdLst/>
            <a:ahLst/>
            <a:cxnLst/>
            <a:rect l="l" t="t" r="r" b="b"/>
            <a:pathLst>
              <a:path w="1541145" h="530860">
                <a:moveTo>
                  <a:pt x="0" y="0"/>
                </a:moveTo>
                <a:lnTo>
                  <a:pt x="1540764" y="0"/>
                </a:lnTo>
                <a:lnTo>
                  <a:pt x="1540764" y="530351"/>
                </a:lnTo>
                <a:lnTo>
                  <a:pt x="0" y="530351"/>
                </a:lnTo>
                <a:lnTo>
                  <a:pt x="0" y="0"/>
                </a:lnTo>
                <a:close/>
              </a:path>
            </a:pathLst>
          </a:custGeom>
          <a:ln w="12191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204"/>
              </a:spcBef>
            </a:pPr>
            <a:fld id="{81D60167-4931-47E6-BA6A-407CBD079E47}" type="slidenum">
              <a:rPr dirty="0"/>
              <a:t>9</a:t>
            </a:fld>
            <a:endParaRPr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661904" y="5545835"/>
            <a:ext cx="1408175" cy="1155518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513377" y="376250"/>
            <a:ext cx="315595" cy="391426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45440" y="366670"/>
            <a:ext cx="27978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90" dirty="0">
                <a:latin typeface="휴먼둥근헤드라인"/>
                <a:cs typeface="휴먼둥근헤드라인"/>
              </a:rPr>
              <a:t>현장실습과정</a:t>
            </a:r>
            <a:r>
              <a:rPr sz="2400" spc="-49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지원하기</a:t>
            </a:r>
            <a:endParaRPr sz="2400">
              <a:latin typeface="휴먼둥근헤드라인"/>
              <a:cs typeface="휴먼둥근헤드라인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66700" y="807719"/>
            <a:ext cx="11146790" cy="68580"/>
          </a:xfrm>
          <a:custGeom>
            <a:avLst/>
            <a:gdLst/>
            <a:ahLst/>
            <a:cxnLst/>
            <a:rect l="l" t="t" r="r" b="b"/>
            <a:pathLst>
              <a:path w="11146790" h="68580">
                <a:moveTo>
                  <a:pt x="11146536" y="0"/>
                </a:moveTo>
                <a:lnTo>
                  <a:pt x="0" y="0"/>
                </a:lnTo>
                <a:lnTo>
                  <a:pt x="0" y="68579"/>
                </a:lnTo>
                <a:lnTo>
                  <a:pt x="11146536" y="68579"/>
                </a:lnTo>
                <a:lnTo>
                  <a:pt x="11146536" y="0"/>
                </a:lnTo>
                <a:close/>
              </a:path>
            </a:pathLst>
          </a:custGeom>
          <a:solidFill>
            <a:srgbClr val="FF4F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45440" y="1089169"/>
            <a:ext cx="415099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40" dirty="0">
                <a:latin typeface="휴먼옛체"/>
                <a:cs typeface="휴먼옛체"/>
              </a:rPr>
              <a:t>2</a:t>
            </a:r>
            <a:r>
              <a:rPr sz="1800" spc="35" dirty="0">
                <a:latin typeface="휴먼옛체"/>
                <a:cs typeface="휴먼옛체"/>
              </a:rPr>
              <a:t>-</a:t>
            </a:r>
            <a:r>
              <a:rPr sz="1800" spc="40" dirty="0">
                <a:latin typeface="휴먼옛체"/>
                <a:cs typeface="휴먼옛체"/>
              </a:rPr>
              <a:t>1</a:t>
            </a:r>
            <a:r>
              <a:rPr sz="1800" spc="-25" dirty="0">
                <a:latin typeface="휴먼옛체"/>
                <a:cs typeface="휴먼옛체"/>
              </a:rPr>
              <a:t>.</a:t>
            </a:r>
            <a:r>
              <a:rPr sz="1800" spc="-190" dirty="0">
                <a:latin typeface="휴먼옛체"/>
                <a:cs typeface="휴먼옛체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신청관리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→</a:t>
            </a:r>
            <a:r>
              <a:rPr sz="1800" spc="-75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이력서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등록</a:t>
            </a:r>
            <a:r>
              <a:rPr sz="1800" spc="-75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→</a:t>
            </a:r>
            <a:r>
              <a:rPr sz="1800" spc="-75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이력서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작성</a:t>
            </a:r>
            <a:endParaRPr sz="1800">
              <a:latin typeface="HY목각파임B"/>
              <a:cs typeface="HY목각파임B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344424" y="1533142"/>
            <a:ext cx="2910840" cy="612775"/>
          </a:xfrm>
          <a:custGeom>
            <a:avLst/>
            <a:gdLst/>
            <a:ahLst/>
            <a:cxnLst/>
            <a:rect l="l" t="t" r="r" b="b"/>
            <a:pathLst>
              <a:path w="2910840" h="612775">
                <a:moveTo>
                  <a:pt x="0" y="61264"/>
                </a:moveTo>
                <a:lnTo>
                  <a:pt x="4814" y="37418"/>
                </a:lnTo>
                <a:lnTo>
                  <a:pt x="17945" y="17945"/>
                </a:lnTo>
                <a:lnTo>
                  <a:pt x="37418" y="4814"/>
                </a:lnTo>
                <a:lnTo>
                  <a:pt x="61264" y="0"/>
                </a:lnTo>
                <a:lnTo>
                  <a:pt x="2849575" y="0"/>
                </a:lnTo>
                <a:lnTo>
                  <a:pt x="2873421" y="4814"/>
                </a:lnTo>
                <a:lnTo>
                  <a:pt x="2892894" y="17945"/>
                </a:lnTo>
                <a:lnTo>
                  <a:pt x="2906025" y="37418"/>
                </a:lnTo>
                <a:lnTo>
                  <a:pt x="2910840" y="61264"/>
                </a:lnTo>
                <a:lnTo>
                  <a:pt x="2910840" y="551383"/>
                </a:lnTo>
                <a:lnTo>
                  <a:pt x="2906025" y="575229"/>
                </a:lnTo>
                <a:lnTo>
                  <a:pt x="2892894" y="594702"/>
                </a:lnTo>
                <a:lnTo>
                  <a:pt x="2873421" y="607833"/>
                </a:lnTo>
                <a:lnTo>
                  <a:pt x="2849575" y="612648"/>
                </a:lnTo>
                <a:lnTo>
                  <a:pt x="61264" y="612648"/>
                </a:lnTo>
                <a:lnTo>
                  <a:pt x="37418" y="607833"/>
                </a:lnTo>
                <a:lnTo>
                  <a:pt x="17945" y="594702"/>
                </a:lnTo>
                <a:lnTo>
                  <a:pt x="4814" y="575229"/>
                </a:lnTo>
                <a:lnTo>
                  <a:pt x="0" y="551383"/>
                </a:lnTo>
                <a:lnTo>
                  <a:pt x="0" y="61264"/>
                </a:lnTo>
                <a:close/>
              </a:path>
            </a:pathLst>
          </a:custGeom>
          <a:ln w="12192">
            <a:solidFill>
              <a:srgbClr val="528BC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870563" y="1676192"/>
            <a:ext cx="185737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>
                <a:latin typeface="휴먼옛체"/>
                <a:cs typeface="휴먼옛체"/>
              </a:rPr>
              <a:t>1</a:t>
            </a:r>
            <a:r>
              <a:rPr sz="1600" spc="5" dirty="0">
                <a:latin typeface="휴먼옛체"/>
                <a:cs typeface="휴먼옛체"/>
              </a:rPr>
              <a:t>.</a:t>
            </a:r>
            <a:r>
              <a:rPr sz="1600" spc="-165" dirty="0">
                <a:latin typeface="휴먼옛체"/>
                <a:cs typeface="휴먼옛체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이력서</a:t>
            </a:r>
            <a:r>
              <a:rPr sz="1600" spc="-5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작성</a:t>
            </a:r>
            <a:r>
              <a:rPr sz="1600" spc="-5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및</a:t>
            </a:r>
            <a:r>
              <a:rPr sz="1600" spc="-70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저장</a:t>
            </a:r>
            <a:endParaRPr sz="1600">
              <a:latin typeface="HY목각파임B"/>
              <a:cs typeface="HY목각파임B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544823" y="1533144"/>
            <a:ext cx="617220" cy="612775"/>
          </a:xfrm>
          <a:custGeom>
            <a:avLst/>
            <a:gdLst/>
            <a:ahLst/>
            <a:cxnLst/>
            <a:rect l="l" t="t" r="r" b="b"/>
            <a:pathLst>
              <a:path w="617220" h="612775">
                <a:moveTo>
                  <a:pt x="310896" y="0"/>
                </a:moveTo>
                <a:lnTo>
                  <a:pt x="310896" y="122529"/>
                </a:lnTo>
                <a:lnTo>
                  <a:pt x="0" y="122529"/>
                </a:lnTo>
                <a:lnTo>
                  <a:pt x="0" y="490118"/>
                </a:lnTo>
                <a:lnTo>
                  <a:pt x="310896" y="490118"/>
                </a:lnTo>
                <a:lnTo>
                  <a:pt x="310896" y="612648"/>
                </a:lnTo>
                <a:lnTo>
                  <a:pt x="617220" y="306324"/>
                </a:lnTo>
                <a:lnTo>
                  <a:pt x="310896" y="0"/>
                </a:lnTo>
                <a:close/>
              </a:path>
            </a:pathLst>
          </a:custGeom>
          <a:solidFill>
            <a:srgbClr val="B5CAE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418076" y="1533142"/>
            <a:ext cx="2910840" cy="612775"/>
          </a:xfrm>
          <a:custGeom>
            <a:avLst/>
            <a:gdLst/>
            <a:ahLst/>
            <a:cxnLst/>
            <a:rect l="l" t="t" r="r" b="b"/>
            <a:pathLst>
              <a:path w="2910840" h="612775">
                <a:moveTo>
                  <a:pt x="0" y="61264"/>
                </a:moveTo>
                <a:lnTo>
                  <a:pt x="4814" y="37418"/>
                </a:lnTo>
                <a:lnTo>
                  <a:pt x="17945" y="17945"/>
                </a:lnTo>
                <a:lnTo>
                  <a:pt x="37418" y="4814"/>
                </a:lnTo>
                <a:lnTo>
                  <a:pt x="61264" y="0"/>
                </a:lnTo>
                <a:lnTo>
                  <a:pt x="2849575" y="0"/>
                </a:lnTo>
                <a:lnTo>
                  <a:pt x="2873421" y="4814"/>
                </a:lnTo>
                <a:lnTo>
                  <a:pt x="2892894" y="17945"/>
                </a:lnTo>
                <a:lnTo>
                  <a:pt x="2906025" y="37418"/>
                </a:lnTo>
                <a:lnTo>
                  <a:pt x="2910840" y="61264"/>
                </a:lnTo>
                <a:lnTo>
                  <a:pt x="2910840" y="551383"/>
                </a:lnTo>
                <a:lnTo>
                  <a:pt x="2906025" y="575229"/>
                </a:lnTo>
                <a:lnTo>
                  <a:pt x="2892894" y="594702"/>
                </a:lnTo>
                <a:lnTo>
                  <a:pt x="2873421" y="607833"/>
                </a:lnTo>
                <a:lnTo>
                  <a:pt x="2849575" y="612648"/>
                </a:lnTo>
                <a:lnTo>
                  <a:pt x="61264" y="612648"/>
                </a:lnTo>
                <a:lnTo>
                  <a:pt x="37418" y="607833"/>
                </a:lnTo>
                <a:lnTo>
                  <a:pt x="17945" y="594702"/>
                </a:lnTo>
                <a:lnTo>
                  <a:pt x="4814" y="575229"/>
                </a:lnTo>
                <a:lnTo>
                  <a:pt x="0" y="551383"/>
                </a:lnTo>
                <a:lnTo>
                  <a:pt x="0" y="61264"/>
                </a:lnTo>
                <a:close/>
              </a:path>
            </a:pathLst>
          </a:custGeom>
          <a:ln w="12192">
            <a:solidFill>
              <a:srgbClr val="528BC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4765321" y="1676192"/>
            <a:ext cx="221551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>
                <a:latin typeface="휴먼옛체"/>
                <a:cs typeface="휴먼옛체"/>
              </a:rPr>
              <a:t>2</a:t>
            </a:r>
            <a:r>
              <a:rPr sz="1600" spc="5" dirty="0">
                <a:latin typeface="휴먼옛체"/>
                <a:cs typeface="휴먼옛체"/>
              </a:rPr>
              <a:t>.</a:t>
            </a:r>
            <a:r>
              <a:rPr sz="1600" spc="-165" dirty="0">
                <a:latin typeface="휴먼옛체"/>
                <a:cs typeface="휴먼옛체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자기소개서</a:t>
            </a:r>
            <a:r>
              <a:rPr sz="1600" spc="-4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작성</a:t>
            </a:r>
            <a:r>
              <a:rPr sz="1600" spc="-5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및</a:t>
            </a:r>
            <a:r>
              <a:rPr sz="1600" spc="-70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저장</a:t>
            </a:r>
            <a:endParaRPr sz="1600">
              <a:latin typeface="HY목각파임B"/>
              <a:cs typeface="HY목각파임B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7620000" y="1533144"/>
            <a:ext cx="617220" cy="612775"/>
          </a:xfrm>
          <a:custGeom>
            <a:avLst/>
            <a:gdLst/>
            <a:ahLst/>
            <a:cxnLst/>
            <a:rect l="l" t="t" r="r" b="b"/>
            <a:pathLst>
              <a:path w="617220" h="612775">
                <a:moveTo>
                  <a:pt x="310896" y="0"/>
                </a:moveTo>
                <a:lnTo>
                  <a:pt x="310896" y="122529"/>
                </a:lnTo>
                <a:lnTo>
                  <a:pt x="0" y="122529"/>
                </a:lnTo>
                <a:lnTo>
                  <a:pt x="0" y="490118"/>
                </a:lnTo>
                <a:lnTo>
                  <a:pt x="310896" y="490118"/>
                </a:lnTo>
                <a:lnTo>
                  <a:pt x="310896" y="612648"/>
                </a:lnTo>
                <a:lnTo>
                  <a:pt x="617220" y="306324"/>
                </a:lnTo>
                <a:lnTo>
                  <a:pt x="310896" y="0"/>
                </a:lnTo>
                <a:close/>
              </a:path>
            </a:pathLst>
          </a:custGeom>
          <a:solidFill>
            <a:srgbClr val="B5CAE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8493252" y="1533142"/>
            <a:ext cx="2910840" cy="612775"/>
          </a:xfrm>
          <a:custGeom>
            <a:avLst/>
            <a:gdLst/>
            <a:ahLst/>
            <a:cxnLst/>
            <a:rect l="l" t="t" r="r" b="b"/>
            <a:pathLst>
              <a:path w="2910840" h="612775">
                <a:moveTo>
                  <a:pt x="0" y="61264"/>
                </a:moveTo>
                <a:lnTo>
                  <a:pt x="4814" y="37418"/>
                </a:lnTo>
                <a:lnTo>
                  <a:pt x="17945" y="17945"/>
                </a:lnTo>
                <a:lnTo>
                  <a:pt x="37418" y="4814"/>
                </a:lnTo>
                <a:lnTo>
                  <a:pt x="61264" y="0"/>
                </a:lnTo>
                <a:lnTo>
                  <a:pt x="2849575" y="0"/>
                </a:lnTo>
                <a:lnTo>
                  <a:pt x="2873421" y="4814"/>
                </a:lnTo>
                <a:lnTo>
                  <a:pt x="2892894" y="17945"/>
                </a:lnTo>
                <a:lnTo>
                  <a:pt x="2906025" y="37418"/>
                </a:lnTo>
                <a:lnTo>
                  <a:pt x="2910840" y="61264"/>
                </a:lnTo>
                <a:lnTo>
                  <a:pt x="2910840" y="551383"/>
                </a:lnTo>
                <a:lnTo>
                  <a:pt x="2906025" y="575229"/>
                </a:lnTo>
                <a:lnTo>
                  <a:pt x="2892894" y="594702"/>
                </a:lnTo>
                <a:lnTo>
                  <a:pt x="2873421" y="607833"/>
                </a:lnTo>
                <a:lnTo>
                  <a:pt x="2849575" y="612648"/>
                </a:lnTo>
                <a:lnTo>
                  <a:pt x="61264" y="612648"/>
                </a:lnTo>
                <a:lnTo>
                  <a:pt x="37418" y="607833"/>
                </a:lnTo>
                <a:lnTo>
                  <a:pt x="17945" y="594702"/>
                </a:lnTo>
                <a:lnTo>
                  <a:pt x="4814" y="575229"/>
                </a:lnTo>
                <a:lnTo>
                  <a:pt x="0" y="551383"/>
                </a:lnTo>
                <a:lnTo>
                  <a:pt x="0" y="61264"/>
                </a:lnTo>
                <a:close/>
              </a:path>
            </a:pathLst>
          </a:custGeom>
          <a:ln w="12192">
            <a:solidFill>
              <a:srgbClr val="528BC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9347404" y="1676192"/>
            <a:ext cx="120205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>
                <a:latin typeface="휴먼옛체"/>
                <a:cs typeface="휴먼옛체"/>
              </a:rPr>
              <a:t>3</a:t>
            </a:r>
            <a:r>
              <a:rPr sz="1600" spc="5" dirty="0">
                <a:latin typeface="휴먼옛체"/>
                <a:cs typeface="휴먼옛체"/>
              </a:rPr>
              <a:t>.</a:t>
            </a:r>
            <a:r>
              <a:rPr sz="1600" spc="-165" dirty="0">
                <a:latin typeface="휴먼옛체"/>
                <a:cs typeface="휴먼옛체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서약서</a:t>
            </a:r>
            <a:r>
              <a:rPr sz="1600" spc="-55" dirty="0">
                <a:latin typeface="HY목각파임B"/>
                <a:cs typeface="HY목각파임B"/>
              </a:rPr>
              <a:t> </a:t>
            </a:r>
            <a:r>
              <a:rPr sz="1600" spc="-200" dirty="0">
                <a:latin typeface="HY목각파임B"/>
                <a:cs typeface="HY목각파임B"/>
              </a:rPr>
              <a:t>동의</a:t>
            </a:r>
            <a:endParaRPr sz="1600">
              <a:latin typeface="HY목각파임B"/>
              <a:cs typeface="HY목각파임B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77751" y="2642957"/>
            <a:ext cx="156781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220" dirty="0">
                <a:solidFill>
                  <a:srgbClr val="01C6E1"/>
                </a:solidFill>
                <a:latin typeface="휴먼둥근헤드라인"/>
                <a:cs typeface="휴먼둥근헤드라인"/>
              </a:rPr>
              <a:t>작성</a:t>
            </a:r>
            <a:r>
              <a:rPr sz="1800" spc="-375" dirty="0">
                <a:solidFill>
                  <a:srgbClr val="01C6E1"/>
                </a:solidFill>
                <a:latin typeface="휴먼둥근헤드라인"/>
                <a:cs typeface="휴먼둥근헤드라인"/>
              </a:rPr>
              <a:t> </a:t>
            </a:r>
            <a:r>
              <a:rPr sz="1800" spc="-220" dirty="0">
                <a:solidFill>
                  <a:srgbClr val="01C6E1"/>
                </a:solidFill>
                <a:latin typeface="휴먼둥근헤드라인"/>
                <a:cs typeface="휴먼둥근헤드라인"/>
              </a:rPr>
              <a:t>시</a:t>
            </a:r>
            <a:r>
              <a:rPr sz="1800" spc="-375" dirty="0">
                <a:solidFill>
                  <a:srgbClr val="01C6E1"/>
                </a:solidFill>
                <a:latin typeface="휴먼둥근헤드라인"/>
                <a:cs typeface="휴먼둥근헤드라인"/>
              </a:rPr>
              <a:t> </a:t>
            </a:r>
            <a:r>
              <a:rPr sz="1800" spc="-220" dirty="0">
                <a:solidFill>
                  <a:srgbClr val="01C6E1"/>
                </a:solidFill>
                <a:latin typeface="휴먼둥근헤드라인"/>
                <a:cs typeface="휴먼둥근헤드라인"/>
              </a:rPr>
              <a:t>유의사항</a:t>
            </a:r>
            <a:endParaRPr sz="1800">
              <a:latin typeface="휴먼둥근헤드라인"/>
              <a:cs typeface="휴먼둥근헤드라인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99288" y="2988564"/>
            <a:ext cx="2360930" cy="2626360"/>
          </a:xfrm>
          <a:prstGeom prst="rect">
            <a:avLst/>
          </a:prstGeom>
          <a:ln w="12191">
            <a:solidFill>
              <a:srgbClr val="01C6E1"/>
            </a:solidFill>
          </a:ln>
        </p:spPr>
        <p:txBody>
          <a:bodyPr vert="horz" wrap="square" lIns="0" tIns="146050" rIns="0" bIns="0" rtlCol="0">
            <a:spAutoFit/>
          </a:bodyPr>
          <a:lstStyle/>
          <a:p>
            <a:pPr marL="395605" marR="176530" indent="-287020">
              <a:lnSpc>
                <a:spcPct val="100000"/>
              </a:lnSpc>
              <a:spcBef>
                <a:spcPts val="1150"/>
              </a:spcBef>
              <a:buFont typeface="Arial"/>
              <a:buChar char="•"/>
              <a:tabLst>
                <a:tab pos="395605" algn="l"/>
                <a:tab pos="396240" algn="l"/>
              </a:tabLst>
            </a:pPr>
            <a:r>
              <a:rPr sz="1400" spc="-165" dirty="0">
                <a:latin typeface="HY목각파임B"/>
                <a:cs typeface="HY목각파임B"/>
              </a:rPr>
              <a:t>사진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등록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시</a:t>
            </a:r>
            <a:r>
              <a:rPr sz="1400" spc="-50" dirty="0"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휴대폰</a:t>
            </a:r>
            <a:r>
              <a:rPr sz="1400" spc="-6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35" dirty="0">
                <a:solidFill>
                  <a:srgbClr val="FF0000"/>
                </a:solidFill>
                <a:latin typeface="HY목각파임B"/>
                <a:cs typeface="HY목각파임B"/>
              </a:rPr>
              <a:t>셀카  사진은</a:t>
            </a:r>
            <a:r>
              <a:rPr sz="14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지양</a:t>
            </a:r>
            <a:r>
              <a:rPr sz="1400" spc="-165" dirty="0">
                <a:latin typeface="HY목각파임B"/>
                <a:cs typeface="HY목각파임B"/>
              </a:rPr>
              <a:t>하여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25" dirty="0">
                <a:latin typeface="HY목각파임B"/>
                <a:cs typeface="HY목각파임B"/>
              </a:rPr>
              <a:t>주시기  </a:t>
            </a:r>
            <a:r>
              <a:rPr sz="1400" spc="-165" dirty="0">
                <a:latin typeface="HY목각파임B"/>
                <a:cs typeface="HY목각파임B"/>
              </a:rPr>
              <a:t>바랍니다</a:t>
            </a:r>
            <a:endParaRPr sz="1400">
              <a:latin typeface="HY목각파임B"/>
              <a:cs typeface="HY목각파임B"/>
            </a:endParaRPr>
          </a:p>
          <a:p>
            <a:pPr marL="395605" marR="184150" indent="-287020" algn="just">
              <a:lnSpc>
                <a:spcPct val="100000"/>
              </a:lnSpc>
              <a:buFont typeface="Arial"/>
              <a:buChar char="•"/>
              <a:tabLst>
                <a:tab pos="396240" algn="l"/>
              </a:tabLst>
            </a:pPr>
            <a:r>
              <a:rPr sz="1400" spc="-165" dirty="0">
                <a:latin typeface="HY목각파임B"/>
                <a:cs typeface="HY목각파임B"/>
              </a:rPr>
              <a:t>선택사항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중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언어능력</a:t>
            </a:r>
            <a:r>
              <a:rPr sz="1400" spc="-20" dirty="0">
                <a:latin typeface="휴먼옛체"/>
                <a:cs typeface="휴먼옛체"/>
              </a:rPr>
              <a:t>,</a:t>
            </a:r>
            <a:r>
              <a:rPr sz="1400" spc="-145" dirty="0">
                <a:latin typeface="휴먼옛체"/>
                <a:cs typeface="휴먼옛체"/>
              </a:rPr>
              <a:t> </a:t>
            </a:r>
            <a:r>
              <a:rPr sz="1400" spc="-130" dirty="0">
                <a:latin typeface="HY목각파임B"/>
                <a:cs typeface="HY목각파임B"/>
              </a:rPr>
              <a:t>경  력사항</a:t>
            </a:r>
            <a:r>
              <a:rPr sz="1400" spc="-20" dirty="0">
                <a:latin typeface="휴먼옛체"/>
                <a:cs typeface="휴먼옛체"/>
              </a:rPr>
              <a:t>,</a:t>
            </a:r>
            <a:r>
              <a:rPr sz="1400" spc="-145" dirty="0">
                <a:latin typeface="휴먼옛체"/>
                <a:cs typeface="휴먼옛체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교육이수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등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30" dirty="0">
                <a:latin typeface="HY목각파임B"/>
                <a:cs typeface="HY목각파임B"/>
              </a:rPr>
              <a:t>본인  해당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항목은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추가하여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25" dirty="0">
                <a:latin typeface="HY목각파임B"/>
                <a:cs typeface="HY목각파임B"/>
              </a:rPr>
              <a:t>작  성해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주시기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바랍니다</a:t>
            </a:r>
            <a:endParaRPr sz="1400">
              <a:latin typeface="HY목각파임B"/>
              <a:cs typeface="HY목각파임B"/>
            </a:endParaRPr>
          </a:p>
          <a:p>
            <a:pPr marL="395605" marR="228600" indent="-286385" algn="just">
              <a:lnSpc>
                <a:spcPct val="100000"/>
              </a:lnSpc>
              <a:buFont typeface="Arial"/>
              <a:buChar char="•"/>
              <a:tabLst>
                <a:tab pos="396240" algn="l"/>
              </a:tabLst>
            </a:pP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이력서</a:t>
            </a:r>
            <a:r>
              <a:rPr sz="14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작성</a:t>
            </a:r>
            <a:r>
              <a:rPr sz="1400" spc="-6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후</a:t>
            </a:r>
            <a:r>
              <a:rPr sz="1400" spc="-165" dirty="0">
                <a:latin typeface="HY목각파임B"/>
                <a:cs typeface="HY목각파임B"/>
              </a:rPr>
              <a:t>에는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35" dirty="0">
                <a:latin typeface="HY목각파임B"/>
                <a:cs typeface="HY목각파임B"/>
              </a:rPr>
              <a:t>화면  하단의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이력서</a:t>
            </a:r>
            <a:r>
              <a:rPr sz="1400" spc="-6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등록</a:t>
            </a:r>
            <a:r>
              <a:rPr sz="14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25" dirty="0">
                <a:solidFill>
                  <a:srgbClr val="FF0000"/>
                </a:solidFill>
                <a:latin typeface="HY목각파임B"/>
                <a:cs typeface="HY목각파임B"/>
              </a:rPr>
              <a:t>버튼  을</a:t>
            </a:r>
            <a:r>
              <a:rPr sz="1400" spc="-6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클릭</a:t>
            </a:r>
            <a:r>
              <a:rPr sz="1400" spc="-165" dirty="0">
                <a:latin typeface="HY목각파임B"/>
                <a:cs typeface="HY목각파임B"/>
              </a:rPr>
              <a:t>하여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주시기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10" dirty="0">
                <a:latin typeface="HY목각파임B"/>
                <a:cs typeface="HY목각파임B"/>
              </a:rPr>
              <a:t>바랍  </a:t>
            </a:r>
            <a:r>
              <a:rPr sz="1400" spc="-165" dirty="0">
                <a:latin typeface="HY목각파임B"/>
                <a:cs typeface="HY목각파임B"/>
              </a:rPr>
              <a:t>니다</a:t>
            </a:r>
            <a:endParaRPr sz="1400">
              <a:latin typeface="HY목각파임B"/>
              <a:cs typeface="HY목각파임B"/>
            </a:endParaRPr>
          </a:p>
        </p:txBody>
      </p:sp>
      <p:pic>
        <p:nvPicPr>
          <p:cNvPr id="17" name="object 1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064764" y="2343911"/>
            <a:ext cx="7156703" cy="4265675"/>
          </a:xfrm>
          <a:prstGeom prst="rect">
            <a:avLst/>
          </a:prstGeom>
        </p:spPr>
      </p:pic>
      <p:sp>
        <p:nvSpPr>
          <p:cNvPr id="18" name="object 18"/>
          <p:cNvSpPr txBox="1"/>
          <p:nvPr/>
        </p:nvSpPr>
        <p:spPr>
          <a:xfrm>
            <a:off x="3509771" y="3845052"/>
            <a:ext cx="777240" cy="966469"/>
          </a:xfrm>
          <a:prstGeom prst="rect">
            <a:avLst/>
          </a:prstGeom>
          <a:solidFill>
            <a:srgbClr val="FFFFFF"/>
          </a:solidFill>
          <a:ln w="12192">
            <a:solidFill>
              <a:srgbClr val="01C6E1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400">
              <a:latin typeface="Times New Roman"/>
              <a:cs typeface="Times New Roman"/>
            </a:endParaRPr>
          </a:p>
          <a:p>
            <a:pPr marL="120014">
              <a:lnSpc>
                <a:spcPct val="100000"/>
              </a:lnSpc>
            </a:pPr>
            <a:r>
              <a:rPr sz="1200" spc="-145" dirty="0">
                <a:latin typeface="HY목각파임B"/>
                <a:cs typeface="HY목각파임B"/>
              </a:rPr>
              <a:t>증명사진</a:t>
            </a:r>
            <a:endParaRPr sz="1200">
              <a:latin typeface="HY목각파임B"/>
              <a:cs typeface="HY목각파임B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5245608" y="3845051"/>
            <a:ext cx="2374900" cy="2589530"/>
          </a:xfrm>
          <a:custGeom>
            <a:avLst/>
            <a:gdLst/>
            <a:ahLst/>
            <a:cxnLst/>
            <a:rect l="l" t="t" r="r" b="b"/>
            <a:pathLst>
              <a:path w="2374900" h="2589529">
                <a:moveTo>
                  <a:pt x="495300" y="4572"/>
                </a:moveTo>
                <a:lnTo>
                  <a:pt x="0" y="4572"/>
                </a:lnTo>
                <a:lnTo>
                  <a:pt x="0" y="150888"/>
                </a:lnTo>
                <a:lnTo>
                  <a:pt x="495300" y="150888"/>
                </a:lnTo>
                <a:lnTo>
                  <a:pt x="495300" y="4572"/>
                </a:lnTo>
                <a:close/>
              </a:path>
              <a:path w="2374900" h="2589529">
                <a:moveTo>
                  <a:pt x="515112" y="905256"/>
                </a:moveTo>
                <a:lnTo>
                  <a:pt x="18288" y="905256"/>
                </a:lnTo>
                <a:lnTo>
                  <a:pt x="18288" y="1051560"/>
                </a:lnTo>
                <a:lnTo>
                  <a:pt x="515112" y="1051560"/>
                </a:lnTo>
                <a:lnTo>
                  <a:pt x="515112" y="905256"/>
                </a:lnTo>
                <a:close/>
              </a:path>
              <a:path w="2374900" h="2589529">
                <a:moveTo>
                  <a:pt x="743712" y="1769364"/>
                </a:moveTo>
                <a:lnTo>
                  <a:pt x="246888" y="1769364"/>
                </a:lnTo>
                <a:lnTo>
                  <a:pt x="246888" y="1915668"/>
                </a:lnTo>
                <a:lnTo>
                  <a:pt x="743712" y="1915668"/>
                </a:lnTo>
                <a:lnTo>
                  <a:pt x="743712" y="1769364"/>
                </a:lnTo>
                <a:close/>
              </a:path>
              <a:path w="2374900" h="2589529">
                <a:moveTo>
                  <a:pt x="749808" y="2442972"/>
                </a:moveTo>
                <a:lnTo>
                  <a:pt x="254508" y="2442972"/>
                </a:lnTo>
                <a:lnTo>
                  <a:pt x="254508" y="2589276"/>
                </a:lnTo>
                <a:lnTo>
                  <a:pt x="749808" y="2589276"/>
                </a:lnTo>
                <a:lnTo>
                  <a:pt x="749808" y="2442972"/>
                </a:lnTo>
                <a:close/>
              </a:path>
              <a:path w="2374900" h="2589529">
                <a:moveTo>
                  <a:pt x="1200912" y="2223516"/>
                </a:moveTo>
                <a:lnTo>
                  <a:pt x="704088" y="2223516"/>
                </a:lnTo>
                <a:lnTo>
                  <a:pt x="704088" y="2369820"/>
                </a:lnTo>
                <a:lnTo>
                  <a:pt x="1200912" y="2369820"/>
                </a:lnTo>
                <a:lnTo>
                  <a:pt x="1200912" y="2223516"/>
                </a:lnTo>
                <a:close/>
              </a:path>
              <a:path w="2374900" h="2589529">
                <a:moveTo>
                  <a:pt x="1200912" y="1988820"/>
                </a:moveTo>
                <a:lnTo>
                  <a:pt x="704088" y="1988820"/>
                </a:lnTo>
                <a:lnTo>
                  <a:pt x="704088" y="2135124"/>
                </a:lnTo>
                <a:lnTo>
                  <a:pt x="1200912" y="2135124"/>
                </a:lnTo>
                <a:lnTo>
                  <a:pt x="1200912" y="1988820"/>
                </a:lnTo>
                <a:close/>
              </a:path>
              <a:path w="2374900" h="2589529">
                <a:moveTo>
                  <a:pt x="2008632" y="606552"/>
                </a:moveTo>
                <a:lnTo>
                  <a:pt x="18288" y="606552"/>
                </a:lnTo>
                <a:lnTo>
                  <a:pt x="18288" y="760488"/>
                </a:lnTo>
                <a:lnTo>
                  <a:pt x="2008632" y="760488"/>
                </a:lnTo>
                <a:lnTo>
                  <a:pt x="2008632" y="606552"/>
                </a:lnTo>
                <a:close/>
              </a:path>
              <a:path w="2374900" h="2589529">
                <a:moveTo>
                  <a:pt x="2008632" y="304800"/>
                </a:moveTo>
                <a:lnTo>
                  <a:pt x="10668" y="304800"/>
                </a:lnTo>
                <a:lnTo>
                  <a:pt x="10668" y="454152"/>
                </a:lnTo>
                <a:lnTo>
                  <a:pt x="2008632" y="454152"/>
                </a:lnTo>
                <a:lnTo>
                  <a:pt x="2008632" y="304800"/>
                </a:lnTo>
                <a:close/>
              </a:path>
              <a:path w="2374900" h="2589529">
                <a:moveTo>
                  <a:pt x="2264664" y="0"/>
                </a:moveTo>
                <a:lnTo>
                  <a:pt x="1769364" y="0"/>
                </a:lnTo>
                <a:lnTo>
                  <a:pt x="1769364" y="146304"/>
                </a:lnTo>
                <a:lnTo>
                  <a:pt x="2264664" y="146304"/>
                </a:lnTo>
                <a:lnTo>
                  <a:pt x="2264664" y="0"/>
                </a:lnTo>
                <a:close/>
              </a:path>
              <a:path w="2374900" h="2589529">
                <a:moveTo>
                  <a:pt x="2374392" y="1196340"/>
                </a:moveTo>
                <a:lnTo>
                  <a:pt x="27432" y="1196340"/>
                </a:lnTo>
                <a:lnTo>
                  <a:pt x="27432" y="1359420"/>
                </a:lnTo>
                <a:lnTo>
                  <a:pt x="2374392" y="1359420"/>
                </a:lnTo>
                <a:lnTo>
                  <a:pt x="2374392" y="1196340"/>
                </a:lnTo>
                <a:close/>
              </a:path>
            </a:pathLst>
          </a:custGeom>
          <a:solidFill>
            <a:srgbClr val="01C6E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7885041" y="4166654"/>
            <a:ext cx="2034539" cy="3619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 marR="5080" indent="-17272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185420" algn="l"/>
              </a:tabLst>
            </a:pPr>
            <a:r>
              <a:rPr sz="1100" spc="-130" dirty="0">
                <a:solidFill>
                  <a:srgbClr val="0000FF"/>
                </a:solidFill>
                <a:latin typeface="HY목각파임B"/>
                <a:cs typeface="HY목각파임B"/>
              </a:rPr>
              <a:t>전화번호</a:t>
            </a:r>
            <a:r>
              <a:rPr sz="1100" spc="-15" dirty="0">
                <a:solidFill>
                  <a:srgbClr val="0000FF"/>
                </a:solidFill>
                <a:latin typeface="휴먼옛체"/>
                <a:cs typeface="휴먼옛체"/>
              </a:rPr>
              <a:t>,</a:t>
            </a:r>
            <a:r>
              <a:rPr sz="1100" spc="-155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sz="1100" spc="-130" dirty="0">
                <a:solidFill>
                  <a:srgbClr val="0000FF"/>
                </a:solidFill>
                <a:latin typeface="HY목각파임B"/>
                <a:cs typeface="HY목각파임B"/>
              </a:rPr>
              <a:t>휴대폰번</a:t>
            </a:r>
            <a:r>
              <a:rPr sz="1100" spc="-140" dirty="0">
                <a:solidFill>
                  <a:srgbClr val="0000FF"/>
                </a:solidFill>
                <a:latin typeface="HY목각파임B"/>
                <a:cs typeface="HY목각파임B"/>
              </a:rPr>
              <a:t>호</a:t>
            </a:r>
            <a:r>
              <a:rPr sz="1100" spc="-15" dirty="0">
                <a:solidFill>
                  <a:srgbClr val="0000FF"/>
                </a:solidFill>
                <a:latin typeface="휴먼옛체"/>
                <a:cs typeface="휴먼옛체"/>
              </a:rPr>
              <a:t>,</a:t>
            </a:r>
            <a:r>
              <a:rPr sz="1100" spc="-155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sz="1100" spc="-114" dirty="0">
                <a:solidFill>
                  <a:srgbClr val="0000FF"/>
                </a:solidFill>
                <a:latin typeface="HY목각파임B"/>
                <a:cs typeface="HY목각파임B"/>
              </a:rPr>
              <a:t>이메일은  연락가능한</a:t>
            </a:r>
            <a:r>
              <a:rPr sz="1100" spc="-90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0000FF"/>
                </a:solidFill>
                <a:latin typeface="HY목각파임B"/>
                <a:cs typeface="HY목각파임B"/>
              </a:rPr>
              <a:t>번호로</a:t>
            </a:r>
            <a:r>
              <a:rPr sz="1100" spc="-65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0000FF"/>
                </a:solidFill>
                <a:latin typeface="HY목각파임B"/>
                <a:cs typeface="HY목각파임B"/>
              </a:rPr>
              <a:t>기재하여야</a:t>
            </a:r>
            <a:r>
              <a:rPr sz="1100" spc="-90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0000FF"/>
                </a:solidFill>
                <a:latin typeface="HY목각파임B"/>
                <a:cs typeface="HY목각파임B"/>
              </a:rPr>
              <a:t>함</a:t>
            </a:r>
            <a:endParaRPr sz="1100">
              <a:latin typeface="HY목각파임B"/>
              <a:cs typeface="HY목각파임B"/>
            </a:endParaRPr>
          </a:p>
        </p:txBody>
      </p:sp>
      <p:sp>
        <p:nvSpPr>
          <p:cNvPr id="22" name="object 2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204"/>
              </a:spcBef>
            </a:pPr>
            <a:fld id="{81D60167-4931-47E6-BA6A-407CBD079E47}" type="slidenum">
              <a:rPr dirty="0"/>
              <a:t>10</a:t>
            </a:fld>
            <a:endParaRPr dirty="0"/>
          </a:p>
        </p:txBody>
      </p:sp>
      <p:sp>
        <p:nvSpPr>
          <p:cNvPr id="21" name="object 21"/>
          <p:cNvSpPr txBox="1"/>
          <p:nvPr/>
        </p:nvSpPr>
        <p:spPr>
          <a:xfrm>
            <a:off x="7885041" y="4669575"/>
            <a:ext cx="125984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 indent="-17272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185420" algn="l"/>
              </a:tabLst>
            </a:pPr>
            <a:r>
              <a:rPr sz="1100" spc="-130" dirty="0">
                <a:solidFill>
                  <a:srgbClr val="0000FF"/>
                </a:solidFill>
                <a:latin typeface="HY목각파임B"/>
                <a:cs typeface="HY목각파임B"/>
              </a:rPr>
              <a:t>학적정보</a:t>
            </a:r>
            <a:r>
              <a:rPr sz="1100" spc="-80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0000FF"/>
                </a:solidFill>
                <a:latin typeface="HY목각파임B"/>
                <a:cs typeface="HY목각파임B"/>
              </a:rPr>
              <a:t>확인</a:t>
            </a:r>
            <a:r>
              <a:rPr sz="1100" spc="-65" dirty="0">
                <a:solidFill>
                  <a:srgbClr val="0000FF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0000FF"/>
                </a:solidFill>
                <a:latin typeface="HY목각파임B"/>
                <a:cs typeface="HY목각파임B"/>
              </a:rPr>
              <a:t>필수</a:t>
            </a:r>
            <a:endParaRPr sz="1100">
              <a:latin typeface="HY목각파임B"/>
              <a:cs typeface="HY목각파임B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661904" y="5545835"/>
            <a:ext cx="1408175" cy="1155518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513377" y="376250"/>
            <a:ext cx="315595" cy="391426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45440" y="366670"/>
            <a:ext cx="27978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90" dirty="0">
                <a:latin typeface="휴먼둥근헤드라인"/>
                <a:cs typeface="휴먼둥근헤드라인"/>
              </a:rPr>
              <a:t>현장실습과정</a:t>
            </a:r>
            <a:r>
              <a:rPr sz="2400" spc="-49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지원하기</a:t>
            </a:r>
            <a:endParaRPr sz="2400">
              <a:latin typeface="휴먼둥근헤드라인"/>
              <a:cs typeface="휴먼둥근헤드라인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66700" y="807719"/>
            <a:ext cx="11146790" cy="68580"/>
          </a:xfrm>
          <a:custGeom>
            <a:avLst/>
            <a:gdLst/>
            <a:ahLst/>
            <a:cxnLst/>
            <a:rect l="l" t="t" r="r" b="b"/>
            <a:pathLst>
              <a:path w="11146790" h="68580">
                <a:moveTo>
                  <a:pt x="11146536" y="0"/>
                </a:moveTo>
                <a:lnTo>
                  <a:pt x="0" y="0"/>
                </a:lnTo>
                <a:lnTo>
                  <a:pt x="0" y="68579"/>
                </a:lnTo>
                <a:lnTo>
                  <a:pt x="11146536" y="68579"/>
                </a:lnTo>
                <a:lnTo>
                  <a:pt x="11146536" y="0"/>
                </a:lnTo>
                <a:close/>
              </a:path>
            </a:pathLst>
          </a:custGeom>
          <a:solidFill>
            <a:srgbClr val="FF4F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45440" y="1089169"/>
            <a:ext cx="455358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40" dirty="0">
                <a:latin typeface="휴먼옛체"/>
                <a:cs typeface="휴먼옛체"/>
              </a:rPr>
              <a:t>2</a:t>
            </a:r>
            <a:r>
              <a:rPr sz="1800" spc="35" dirty="0">
                <a:latin typeface="휴먼옛체"/>
                <a:cs typeface="휴먼옛체"/>
              </a:rPr>
              <a:t>-</a:t>
            </a:r>
            <a:r>
              <a:rPr sz="1800" spc="40" dirty="0">
                <a:latin typeface="휴먼옛체"/>
                <a:cs typeface="휴먼옛체"/>
              </a:rPr>
              <a:t>2</a:t>
            </a:r>
            <a:r>
              <a:rPr sz="1800" spc="-25" dirty="0">
                <a:latin typeface="휴먼옛체"/>
                <a:cs typeface="휴먼옛체"/>
              </a:rPr>
              <a:t>.</a:t>
            </a:r>
            <a:r>
              <a:rPr sz="1800" spc="-190" dirty="0">
                <a:latin typeface="휴먼옛체"/>
                <a:cs typeface="휴먼옛체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신청관리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→</a:t>
            </a:r>
            <a:r>
              <a:rPr sz="1800" spc="-75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이력서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등록</a:t>
            </a:r>
            <a:r>
              <a:rPr sz="1800" spc="-75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→</a:t>
            </a:r>
            <a:r>
              <a:rPr sz="1800" spc="-75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자기소개서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작성</a:t>
            </a:r>
            <a:endParaRPr sz="1800">
              <a:latin typeface="HY목각파임B"/>
              <a:cs typeface="HY목각파임B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77570" y="1884697"/>
            <a:ext cx="156781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220" dirty="0">
                <a:solidFill>
                  <a:srgbClr val="01C6E1"/>
                </a:solidFill>
                <a:latin typeface="휴먼둥근헤드라인"/>
                <a:cs typeface="휴먼둥근헤드라인"/>
              </a:rPr>
              <a:t>작성</a:t>
            </a:r>
            <a:r>
              <a:rPr sz="1800" spc="-375" dirty="0">
                <a:solidFill>
                  <a:srgbClr val="01C6E1"/>
                </a:solidFill>
                <a:latin typeface="휴먼둥근헤드라인"/>
                <a:cs typeface="휴먼둥근헤드라인"/>
              </a:rPr>
              <a:t> </a:t>
            </a:r>
            <a:r>
              <a:rPr sz="1800" spc="-220" dirty="0">
                <a:solidFill>
                  <a:srgbClr val="01C6E1"/>
                </a:solidFill>
                <a:latin typeface="휴먼둥근헤드라인"/>
                <a:cs typeface="휴먼둥근헤드라인"/>
              </a:rPr>
              <a:t>시</a:t>
            </a:r>
            <a:r>
              <a:rPr sz="1800" spc="-375" dirty="0">
                <a:solidFill>
                  <a:srgbClr val="01C6E1"/>
                </a:solidFill>
                <a:latin typeface="휴먼둥근헤드라인"/>
                <a:cs typeface="휴먼둥근헤드라인"/>
              </a:rPr>
              <a:t> </a:t>
            </a:r>
            <a:r>
              <a:rPr sz="1800" spc="-220" dirty="0">
                <a:solidFill>
                  <a:srgbClr val="01C6E1"/>
                </a:solidFill>
                <a:latin typeface="휴먼둥근헤드라인"/>
                <a:cs typeface="휴먼둥근헤드라인"/>
              </a:rPr>
              <a:t>유의사항</a:t>
            </a:r>
            <a:endParaRPr sz="1800">
              <a:latin typeface="휴먼둥근헤드라인"/>
              <a:cs typeface="휴먼둥근헤드라인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226564" y="1513332"/>
            <a:ext cx="9187180" cy="1076325"/>
          </a:xfrm>
          <a:prstGeom prst="rect">
            <a:avLst/>
          </a:prstGeom>
          <a:ln w="12192">
            <a:solidFill>
              <a:srgbClr val="01C6E1"/>
            </a:solidFill>
          </a:ln>
        </p:spPr>
        <p:txBody>
          <a:bodyPr vert="horz" wrap="square" lIns="0" tIns="93345" rIns="0" bIns="0" rtlCol="0">
            <a:spAutoFit/>
          </a:bodyPr>
          <a:lstStyle/>
          <a:p>
            <a:pPr marL="447040" indent="-287020">
              <a:lnSpc>
                <a:spcPct val="100000"/>
              </a:lnSpc>
              <a:spcBef>
                <a:spcPts val="735"/>
              </a:spcBef>
              <a:buFont typeface="Arial"/>
              <a:buChar char="•"/>
              <a:tabLst>
                <a:tab pos="447040" algn="l"/>
                <a:tab pos="447675" algn="l"/>
              </a:tabLst>
            </a:pP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자기소개서는</a:t>
            </a:r>
            <a:r>
              <a:rPr sz="14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항목당</a:t>
            </a:r>
            <a:r>
              <a:rPr sz="14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40" dirty="0">
                <a:solidFill>
                  <a:srgbClr val="FF0000"/>
                </a:solidFill>
                <a:latin typeface="휴먼옛체"/>
                <a:cs typeface="휴먼옛체"/>
              </a:rPr>
              <a:t>4</a:t>
            </a:r>
            <a:r>
              <a:rPr sz="1400" spc="25" dirty="0">
                <a:solidFill>
                  <a:srgbClr val="FF0000"/>
                </a:solidFill>
                <a:latin typeface="휴먼옛체"/>
                <a:cs typeface="휴먼옛체"/>
              </a:rPr>
              <a:t>~</a:t>
            </a:r>
            <a:r>
              <a:rPr sz="1400" spc="35" dirty="0">
                <a:solidFill>
                  <a:srgbClr val="FF0000"/>
                </a:solidFill>
                <a:latin typeface="휴먼옛체"/>
                <a:cs typeface="휴먼옛체"/>
              </a:rPr>
              <a:t>5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줄</a:t>
            </a:r>
            <a:r>
              <a:rPr sz="1400" spc="-7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이상</a:t>
            </a:r>
            <a:r>
              <a:rPr sz="14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성의있게</a:t>
            </a:r>
            <a:r>
              <a:rPr sz="14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작성</a:t>
            </a:r>
            <a:r>
              <a:rPr sz="1400" spc="-165" dirty="0">
                <a:latin typeface="HY목각파임B"/>
                <a:cs typeface="HY목각파임B"/>
              </a:rPr>
              <a:t>하기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바랍니다</a:t>
            </a:r>
            <a:endParaRPr sz="1400">
              <a:latin typeface="HY목각파임B"/>
              <a:cs typeface="HY목각파임B"/>
            </a:endParaRPr>
          </a:p>
          <a:p>
            <a:pPr marL="447675" marR="158115" indent="-287655">
              <a:lnSpc>
                <a:spcPct val="100000"/>
              </a:lnSpc>
              <a:buFont typeface="Arial"/>
              <a:buChar char="•"/>
              <a:tabLst>
                <a:tab pos="447040" algn="l"/>
                <a:tab pos="447675" algn="l"/>
              </a:tabLst>
            </a:pPr>
            <a:r>
              <a:rPr sz="1400" spc="-165" dirty="0">
                <a:latin typeface="HY목각파임B"/>
                <a:cs typeface="HY목각파임B"/>
              </a:rPr>
              <a:t>항목별로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한문장</a:t>
            </a:r>
            <a:r>
              <a:rPr sz="1400" spc="-25" dirty="0">
                <a:latin typeface="휴먼옛체"/>
                <a:cs typeface="휴먼옛체"/>
              </a:rPr>
              <a:t>(</a:t>
            </a:r>
            <a:r>
              <a:rPr sz="1400" spc="-165" dirty="0">
                <a:latin typeface="HY목각파임B"/>
                <a:cs typeface="HY목각파임B"/>
              </a:rPr>
              <a:t>예시</a:t>
            </a:r>
            <a:r>
              <a:rPr sz="1400" spc="-20" dirty="0">
                <a:latin typeface="휴먼옛체"/>
                <a:cs typeface="휴먼옛체"/>
              </a:rPr>
              <a:t>:</a:t>
            </a:r>
            <a:r>
              <a:rPr sz="1400" spc="-145" dirty="0">
                <a:latin typeface="휴먼옛체"/>
                <a:cs typeface="휴먼옛체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경험이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없습니다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270" dirty="0">
                <a:latin typeface="휴먼옛체"/>
                <a:cs typeface="휴먼옛체"/>
              </a:rPr>
              <a:t>/</a:t>
            </a:r>
            <a:r>
              <a:rPr sz="1400" spc="254" dirty="0">
                <a:latin typeface="휴먼옛체"/>
                <a:cs typeface="휴먼옛체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교수님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추천으로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지원하였습니다</a:t>
            </a:r>
            <a:r>
              <a:rPr sz="1400" spc="-20" dirty="0">
                <a:latin typeface="휴먼옛체"/>
                <a:cs typeface="휴먼옛체"/>
              </a:rPr>
              <a:t>.</a:t>
            </a:r>
            <a:r>
              <a:rPr sz="1400" spc="-145" dirty="0">
                <a:latin typeface="휴먼옛체"/>
                <a:cs typeface="휴먼옛체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등</a:t>
            </a:r>
            <a:r>
              <a:rPr sz="1400" spc="-30" dirty="0">
                <a:latin typeface="휴먼옛체"/>
                <a:cs typeface="휴먼옛체"/>
              </a:rPr>
              <a:t>)</a:t>
            </a:r>
            <a:r>
              <a:rPr sz="1400" spc="-150" dirty="0">
                <a:latin typeface="휴먼옛체"/>
                <a:cs typeface="휴먼옛체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으로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성의없이</a:t>
            </a:r>
            <a:r>
              <a:rPr sz="14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내용을</a:t>
            </a:r>
            <a:r>
              <a:rPr sz="14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기재하는</a:t>
            </a:r>
            <a:r>
              <a:rPr sz="14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45" dirty="0">
                <a:solidFill>
                  <a:srgbClr val="FF0000"/>
                </a:solidFill>
                <a:latin typeface="HY목각파임B"/>
                <a:cs typeface="HY목각파임B"/>
              </a:rPr>
              <a:t>경우에는  서류통과가</a:t>
            </a:r>
            <a:r>
              <a:rPr sz="14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불가</a:t>
            </a:r>
            <a:r>
              <a:rPr sz="1400" spc="-165" dirty="0">
                <a:latin typeface="HY목각파임B"/>
                <a:cs typeface="HY목각파임B"/>
              </a:rPr>
              <a:t>하오니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내용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입력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시</a:t>
            </a:r>
            <a:r>
              <a:rPr sz="1400" spc="-5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본인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전공</a:t>
            </a:r>
            <a:r>
              <a:rPr sz="1400" spc="-25" dirty="0">
                <a:latin typeface="휴먼옛체"/>
                <a:cs typeface="휴먼옛체"/>
              </a:rPr>
              <a:t>(</a:t>
            </a:r>
            <a:r>
              <a:rPr sz="1400" spc="-165" dirty="0">
                <a:latin typeface="HY목각파임B"/>
                <a:cs typeface="HY목각파임B"/>
              </a:rPr>
              <a:t>학과</a:t>
            </a:r>
            <a:r>
              <a:rPr sz="1400" spc="-30" dirty="0">
                <a:latin typeface="휴먼옛체"/>
                <a:cs typeface="휴먼옛체"/>
              </a:rPr>
              <a:t>)</a:t>
            </a:r>
            <a:r>
              <a:rPr sz="1400" spc="-150" dirty="0">
                <a:latin typeface="휴먼옛체"/>
                <a:cs typeface="휴먼옛체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분야와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관련을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지어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기재하여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주시기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바랍니다</a:t>
            </a:r>
            <a:endParaRPr sz="1400">
              <a:latin typeface="HY목각파임B"/>
              <a:cs typeface="HY목각파임B"/>
            </a:endParaRPr>
          </a:p>
          <a:p>
            <a:pPr marL="447040" indent="-287020">
              <a:lnSpc>
                <a:spcPct val="100000"/>
              </a:lnSpc>
              <a:buFont typeface="Arial"/>
              <a:buChar char="•"/>
              <a:tabLst>
                <a:tab pos="447040" algn="l"/>
                <a:tab pos="447675" algn="l"/>
              </a:tabLst>
            </a:pPr>
            <a:r>
              <a:rPr sz="1400" spc="-165" dirty="0">
                <a:latin typeface="HY목각파임B"/>
                <a:cs typeface="HY목각파임B"/>
              </a:rPr>
              <a:t>자기소개서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작성</a:t>
            </a:r>
            <a:r>
              <a:rPr sz="14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후에는</a:t>
            </a:r>
            <a:r>
              <a:rPr sz="1400" spc="-6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반드시</a:t>
            </a:r>
            <a:r>
              <a:rPr sz="14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저장</a:t>
            </a:r>
            <a:r>
              <a:rPr sz="1400" spc="-165" dirty="0">
                <a:latin typeface="HY목각파임B"/>
                <a:cs typeface="HY목각파임B"/>
              </a:rPr>
              <a:t>하여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주시기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바랍니다</a:t>
            </a:r>
            <a:endParaRPr sz="1400">
              <a:latin typeface="HY목각파임B"/>
              <a:cs typeface="HY목각파임B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3270503" y="2694432"/>
            <a:ext cx="5651500" cy="3682365"/>
            <a:chOff x="3270503" y="2694432"/>
            <a:chExt cx="5651500" cy="3682365"/>
          </a:xfrm>
        </p:grpSpPr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270503" y="2694432"/>
              <a:ext cx="5650991" cy="3632085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5584697" y="6078473"/>
              <a:ext cx="1024255" cy="287020"/>
            </a:xfrm>
            <a:custGeom>
              <a:avLst/>
              <a:gdLst/>
              <a:ahLst/>
              <a:cxnLst/>
              <a:rect l="l" t="t" r="r" b="b"/>
              <a:pathLst>
                <a:path w="1024254" h="287020">
                  <a:moveTo>
                    <a:pt x="0" y="0"/>
                  </a:moveTo>
                  <a:lnTo>
                    <a:pt x="1024127" y="0"/>
                  </a:lnTo>
                  <a:lnTo>
                    <a:pt x="1024127" y="286511"/>
                  </a:lnTo>
                  <a:lnTo>
                    <a:pt x="0" y="286511"/>
                  </a:lnTo>
                  <a:lnTo>
                    <a:pt x="0" y="0"/>
                  </a:lnTo>
                  <a:close/>
                </a:path>
              </a:pathLst>
            </a:custGeom>
            <a:ln w="2286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8180069" y="3522726"/>
              <a:ext cx="673735" cy="213360"/>
            </a:xfrm>
            <a:custGeom>
              <a:avLst/>
              <a:gdLst/>
              <a:ahLst/>
              <a:cxnLst/>
              <a:rect l="l" t="t" r="r" b="b"/>
              <a:pathLst>
                <a:path w="673734" h="213360">
                  <a:moveTo>
                    <a:pt x="0" y="0"/>
                  </a:moveTo>
                  <a:lnTo>
                    <a:pt x="673607" y="0"/>
                  </a:lnTo>
                  <a:lnTo>
                    <a:pt x="673607" y="213360"/>
                  </a:lnTo>
                  <a:lnTo>
                    <a:pt x="0" y="213360"/>
                  </a:lnTo>
                  <a:lnTo>
                    <a:pt x="0" y="0"/>
                  </a:lnTo>
                  <a:close/>
                </a:path>
              </a:pathLst>
            </a:custGeom>
            <a:ln w="22860">
              <a:solidFill>
                <a:srgbClr val="FF0000"/>
              </a:solidFill>
              <a:prstDash val="sys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204"/>
              </a:spcBef>
            </a:pPr>
            <a:fld id="{81D60167-4931-47E6-BA6A-407CBD079E47}" type="slidenum">
              <a:rPr dirty="0"/>
              <a:t>11</a:t>
            </a:fld>
            <a:endParaRPr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661904" y="5545835"/>
            <a:ext cx="1408175" cy="1155518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513377" y="376250"/>
            <a:ext cx="315595" cy="391426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45440" y="366670"/>
            <a:ext cx="27978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90" dirty="0">
                <a:latin typeface="휴먼둥근헤드라인"/>
                <a:cs typeface="휴먼둥근헤드라인"/>
              </a:rPr>
              <a:t>현장실습과정</a:t>
            </a:r>
            <a:r>
              <a:rPr sz="2400" spc="-49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지원하기</a:t>
            </a:r>
            <a:endParaRPr sz="2400">
              <a:latin typeface="휴먼둥근헤드라인"/>
              <a:cs typeface="휴먼둥근헤드라인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66700" y="807719"/>
            <a:ext cx="11146790" cy="68580"/>
          </a:xfrm>
          <a:custGeom>
            <a:avLst/>
            <a:gdLst/>
            <a:ahLst/>
            <a:cxnLst/>
            <a:rect l="l" t="t" r="r" b="b"/>
            <a:pathLst>
              <a:path w="11146790" h="68580">
                <a:moveTo>
                  <a:pt x="11146536" y="0"/>
                </a:moveTo>
                <a:lnTo>
                  <a:pt x="0" y="0"/>
                </a:lnTo>
                <a:lnTo>
                  <a:pt x="0" y="68579"/>
                </a:lnTo>
                <a:lnTo>
                  <a:pt x="11146536" y="68579"/>
                </a:lnTo>
                <a:lnTo>
                  <a:pt x="11146536" y="0"/>
                </a:lnTo>
                <a:close/>
              </a:path>
            </a:pathLst>
          </a:custGeom>
          <a:solidFill>
            <a:srgbClr val="FF4F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45440" y="1089169"/>
            <a:ext cx="415099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40" dirty="0">
                <a:latin typeface="휴먼옛체"/>
                <a:cs typeface="휴먼옛체"/>
              </a:rPr>
              <a:t>2</a:t>
            </a:r>
            <a:r>
              <a:rPr sz="1800" spc="35" dirty="0">
                <a:latin typeface="휴먼옛체"/>
                <a:cs typeface="휴먼옛체"/>
              </a:rPr>
              <a:t>-</a:t>
            </a:r>
            <a:r>
              <a:rPr sz="1800" spc="40" dirty="0">
                <a:latin typeface="휴먼옛체"/>
                <a:cs typeface="휴먼옛체"/>
              </a:rPr>
              <a:t>3</a:t>
            </a:r>
            <a:r>
              <a:rPr sz="1800" spc="-25" dirty="0">
                <a:latin typeface="휴먼옛체"/>
                <a:cs typeface="휴먼옛체"/>
              </a:rPr>
              <a:t>.</a:t>
            </a:r>
            <a:r>
              <a:rPr sz="1800" spc="-190" dirty="0">
                <a:latin typeface="휴먼옛체"/>
                <a:cs typeface="휴먼옛체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신청관리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→</a:t>
            </a:r>
            <a:r>
              <a:rPr sz="1800" spc="-75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이력서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등록</a:t>
            </a:r>
            <a:r>
              <a:rPr sz="1800" spc="-75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→</a:t>
            </a:r>
            <a:r>
              <a:rPr sz="1800" spc="-75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서약서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동의</a:t>
            </a:r>
            <a:endParaRPr sz="1800">
              <a:latin typeface="HY목각파임B"/>
              <a:cs typeface="HY목각파임B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77570" y="5274835"/>
            <a:ext cx="156781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220" dirty="0">
                <a:solidFill>
                  <a:srgbClr val="01C6E1"/>
                </a:solidFill>
                <a:latin typeface="휴먼둥근헤드라인"/>
                <a:cs typeface="휴먼둥근헤드라인"/>
              </a:rPr>
              <a:t>작성</a:t>
            </a:r>
            <a:r>
              <a:rPr sz="1800" spc="-375" dirty="0">
                <a:solidFill>
                  <a:srgbClr val="01C6E1"/>
                </a:solidFill>
                <a:latin typeface="휴먼둥근헤드라인"/>
                <a:cs typeface="휴먼둥근헤드라인"/>
              </a:rPr>
              <a:t> </a:t>
            </a:r>
            <a:r>
              <a:rPr sz="1800" spc="-220" dirty="0">
                <a:solidFill>
                  <a:srgbClr val="01C6E1"/>
                </a:solidFill>
                <a:latin typeface="휴먼둥근헤드라인"/>
                <a:cs typeface="휴먼둥근헤드라인"/>
              </a:rPr>
              <a:t>시</a:t>
            </a:r>
            <a:r>
              <a:rPr sz="1800" spc="-375" dirty="0">
                <a:solidFill>
                  <a:srgbClr val="01C6E1"/>
                </a:solidFill>
                <a:latin typeface="휴먼둥근헤드라인"/>
                <a:cs typeface="휴먼둥근헤드라인"/>
              </a:rPr>
              <a:t> </a:t>
            </a:r>
            <a:r>
              <a:rPr sz="1800" spc="-220" dirty="0">
                <a:solidFill>
                  <a:srgbClr val="01C6E1"/>
                </a:solidFill>
                <a:latin typeface="휴먼둥근헤드라인"/>
                <a:cs typeface="휴먼둥근헤드라인"/>
              </a:rPr>
              <a:t>유의사항</a:t>
            </a:r>
            <a:endParaRPr sz="1800">
              <a:latin typeface="휴먼둥근헤드라인"/>
              <a:cs typeface="휴먼둥근헤드라인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226564" y="5100828"/>
            <a:ext cx="8650605" cy="683260"/>
          </a:xfrm>
          <a:prstGeom prst="rect">
            <a:avLst/>
          </a:prstGeom>
          <a:ln w="12192">
            <a:solidFill>
              <a:srgbClr val="01C6E1"/>
            </a:solidFill>
          </a:ln>
        </p:spPr>
        <p:txBody>
          <a:bodyPr vert="horz" wrap="square" lIns="0" tIns="113664" rIns="0" bIns="0" rtlCol="0">
            <a:spAutoFit/>
          </a:bodyPr>
          <a:lstStyle/>
          <a:p>
            <a:pPr marL="447040" indent="-287020">
              <a:lnSpc>
                <a:spcPct val="100000"/>
              </a:lnSpc>
              <a:spcBef>
                <a:spcPts val="894"/>
              </a:spcBef>
              <a:buFont typeface="Arial"/>
              <a:buChar char="•"/>
              <a:tabLst>
                <a:tab pos="447040" algn="l"/>
                <a:tab pos="447675" algn="l"/>
              </a:tabLst>
            </a:pPr>
            <a:r>
              <a:rPr sz="1400" spc="-165" dirty="0">
                <a:solidFill>
                  <a:srgbClr val="404040"/>
                </a:solidFill>
                <a:latin typeface="HY목각파임B"/>
                <a:cs typeface="HY목각파임B"/>
              </a:rPr>
              <a:t>서약서</a:t>
            </a:r>
            <a:r>
              <a:rPr sz="1400" spc="-45" dirty="0">
                <a:solidFill>
                  <a:srgbClr val="40404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404040"/>
                </a:solidFill>
                <a:latin typeface="HY목각파임B"/>
                <a:cs typeface="HY목각파임B"/>
              </a:rPr>
              <a:t>내용을</a:t>
            </a:r>
            <a:r>
              <a:rPr sz="1400" spc="-60" dirty="0">
                <a:solidFill>
                  <a:srgbClr val="40404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404040"/>
                </a:solidFill>
                <a:latin typeface="HY목각파임B"/>
                <a:cs typeface="HY목각파임B"/>
              </a:rPr>
              <a:t>모두</a:t>
            </a:r>
            <a:r>
              <a:rPr sz="1400" spc="-45" dirty="0">
                <a:solidFill>
                  <a:srgbClr val="40404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404040"/>
                </a:solidFill>
                <a:latin typeface="HY목각파임B"/>
                <a:cs typeface="HY목각파임B"/>
              </a:rPr>
              <a:t>확인</a:t>
            </a:r>
            <a:r>
              <a:rPr sz="1400" spc="-45" dirty="0">
                <a:solidFill>
                  <a:srgbClr val="40404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404040"/>
                </a:solidFill>
                <a:latin typeface="HY목각파임B"/>
                <a:cs typeface="HY목각파임B"/>
              </a:rPr>
              <a:t>후</a:t>
            </a:r>
            <a:r>
              <a:rPr sz="1400" spc="-60" dirty="0">
                <a:solidFill>
                  <a:srgbClr val="40404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404040"/>
                </a:solidFill>
                <a:latin typeface="HY목각파임B"/>
                <a:cs typeface="HY목각파임B"/>
              </a:rPr>
              <a:t>체크박스에</a:t>
            </a:r>
            <a:r>
              <a:rPr sz="1400" spc="-45" dirty="0">
                <a:solidFill>
                  <a:srgbClr val="40404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체크</a:t>
            </a:r>
            <a:r>
              <a:rPr sz="1400" spc="-165" dirty="0">
                <a:solidFill>
                  <a:srgbClr val="404040"/>
                </a:solidFill>
                <a:latin typeface="HY목각파임B"/>
                <a:cs typeface="HY목각파임B"/>
              </a:rPr>
              <a:t>를</a:t>
            </a:r>
            <a:r>
              <a:rPr sz="1400" spc="-45" dirty="0">
                <a:solidFill>
                  <a:srgbClr val="40404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404040"/>
                </a:solidFill>
                <a:latin typeface="HY목각파임B"/>
                <a:cs typeface="HY목각파임B"/>
              </a:rPr>
              <a:t>하고</a:t>
            </a:r>
            <a:r>
              <a:rPr sz="1400" spc="-45" dirty="0">
                <a:solidFill>
                  <a:srgbClr val="40404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404040"/>
                </a:solidFill>
                <a:latin typeface="HY목각파임B"/>
                <a:cs typeface="HY목각파임B"/>
              </a:rPr>
              <a:t>하단의</a:t>
            </a:r>
            <a:r>
              <a:rPr sz="1400" spc="-60" dirty="0">
                <a:solidFill>
                  <a:srgbClr val="40404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동의버튼</a:t>
            </a:r>
            <a:r>
              <a:rPr sz="1400" spc="-165" dirty="0">
                <a:solidFill>
                  <a:srgbClr val="404040"/>
                </a:solidFill>
                <a:latin typeface="HY목각파임B"/>
                <a:cs typeface="HY목각파임B"/>
              </a:rPr>
              <a:t>을</a:t>
            </a:r>
            <a:r>
              <a:rPr sz="1400" spc="-45" dirty="0">
                <a:solidFill>
                  <a:srgbClr val="40404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404040"/>
                </a:solidFill>
                <a:latin typeface="HY목각파임B"/>
                <a:cs typeface="HY목각파임B"/>
              </a:rPr>
              <a:t>눌러주시기</a:t>
            </a:r>
            <a:r>
              <a:rPr sz="1400" spc="-45" dirty="0">
                <a:solidFill>
                  <a:srgbClr val="40404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404040"/>
                </a:solidFill>
                <a:latin typeface="HY목각파임B"/>
                <a:cs typeface="HY목각파임B"/>
              </a:rPr>
              <a:t>바랍니다</a:t>
            </a:r>
            <a:endParaRPr sz="1400">
              <a:latin typeface="HY목각파임B"/>
              <a:cs typeface="HY목각파임B"/>
            </a:endParaRPr>
          </a:p>
          <a:p>
            <a:pPr marL="447040" indent="-287020">
              <a:lnSpc>
                <a:spcPct val="100000"/>
              </a:lnSpc>
              <a:buFont typeface="Arial"/>
              <a:buChar char="•"/>
              <a:tabLst>
                <a:tab pos="447040" algn="l"/>
                <a:tab pos="447675" algn="l"/>
              </a:tabLst>
            </a:pPr>
            <a:r>
              <a:rPr sz="1400" spc="-165" dirty="0">
                <a:solidFill>
                  <a:srgbClr val="404040"/>
                </a:solidFill>
                <a:latin typeface="HY목각파임B"/>
                <a:cs typeface="HY목각파임B"/>
              </a:rPr>
              <a:t>서약서</a:t>
            </a:r>
            <a:r>
              <a:rPr sz="1400" spc="-45" dirty="0">
                <a:solidFill>
                  <a:srgbClr val="40404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404040"/>
                </a:solidFill>
                <a:latin typeface="HY목각파임B"/>
                <a:cs typeface="HY목각파임B"/>
              </a:rPr>
              <a:t>내용은</a:t>
            </a:r>
            <a:r>
              <a:rPr sz="1400" spc="-60" dirty="0">
                <a:solidFill>
                  <a:srgbClr val="40404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404040"/>
                </a:solidFill>
                <a:latin typeface="HY목각파임B"/>
                <a:cs typeface="HY목각파임B"/>
              </a:rPr>
              <a:t>반드시</a:t>
            </a:r>
            <a:r>
              <a:rPr sz="1400" spc="-45" dirty="0">
                <a:solidFill>
                  <a:srgbClr val="40404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404040"/>
                </a:solidFill>
                <a:latin typeface="HY목각파임B"/>
                <a:cs typeface="HY목각파임B"/>
              </a:rPr>
              <a:t>숙지하여</a:t>
            </a:r>
            <a:r>
              <a:rPr sz="1400" spc="-45" dirty="0">
                <a:solidFill>
                  <a:srgbClr val="40404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404040"/>
                </a:solidFill>
                <a:latin typeface="HY목각파임B"/>
                <a:cs typeface="HY목각파임B"/>
              </a:rPr>
              <a:t>현장실습</a:t>
            </a:r>
            <a:r>
              <a:rPr sz="1400" spc="-45" dirty="0">
                <a:solidFill>
                  <a:srgbClr val="40404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404040"/>
                </a:solidFill>
                <a:latin typeface="HY목각파임B"/>
                <a:cs typeface="HY목각파임B"/>
              </a:rPr>
              <a:t>진행</a:t>
            </a:r>
            <a:r>
              <a:rPr sz="1400" spc="-45" dirty="0">
                <a:solidFill>
                  <a:srgbClr val="40404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404040"/>
                </a:solidFill>
                <a:latin typeface="HY목각파임B"/>
                <a:cs typeface="HY목각파임B"/>
              </a:rPr>
              <a:t>시</a:t>
            </a:r>
            <a:r>
              <a:rPr sz="1400" spc="-60" dirty="0">
                <a:solidFill>
                  <a:srgbClr val="40404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404040"/>
                </a:solidFill>
                <a:latin typeface="HY목각파임B"/>
                <a:cs typeface="HY목각파임B"/>
              </a:rPr>
              <a:t>이를</a:t>
            </a:r>
            <a:r>
              <a:rPr sz="1400" spc="-45" dirty="0">
                <a:solidFill>
                  <a:srgbClr val="40404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404040"/>
                </a:solidFill>
                <a:latin typeface="HY목각파임B"/>
                <a:cs typeface="HY목각파임B"/>
              </a:rPr>
              <a:t>준수하기</a:t>
            </a:r>
            <a:r>
              <a:rPr sz="1400" spc="-45" dirty="0">
                <a:solidFill>
                  <a:srgbClr val="40404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404040"/>
                </a:solidFill>
                <a:latin typeface="HY목각파임B"/>
                <a:cs typeface="HY목각파임B"/>
              </a:rPr>
              <a:t>바랍니다</a:t>
            </a:r>
            <a:endParaRPr sz="1400">
              <a:latin typeface="HY목각파임B"/>
              <a:cs typeface="HY목각파임B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393191" y="1583436"/>
            <a:ext cx="5349240" cy="3290570"/>
            <a:chOff x="393191" y="1583436"/>
            <a:chExt cx="5349240" cy="3290570"/>
          </a:xfrm>
        </p:grpSpPr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34923" y="1828108"/>
              <a:ext cx="5034354" cy="2504623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2478024" y="3558540"/>
              <a:ext cx="1411605" cy="151130"/>
            </a:xfrm>
            <a:custGeom>
              <a:avLst/>
              <a:gdLst/>
              <a:ahLst/>
              <a:cxnLst/>
              <a:rect l="l" t="t" r="r" b="b"/>
              <a:pathLst>
                <a:path w="1411604" h="151129">
                  <a:moveTo>
                    <a:pt x="0" y="0"/>
                  </a:moveTo>
                  <a:lnTo>
                    <a:pt x="1411224" y="0"/>
                  </a:lnTo>
                  <a:lnTo>
                    <a:pt x="1411224" y="150875"/>
                  </a:lnTo>
                  <a:lnTo>
                    <a:pt x="0" y="150875"/>
                  </a:lnTo>
                  <a:lnTo>
                    <a:pt x="0" y="0"/>
                  </a:lnTo>
                  <a:close/>
                </a:path>
              </a:pathLst>
            </a:custGeom>
            <a:ln w="15240">
              <a:solidFill>
                <a:srgbClr val="FF0000"/>
              </a:solidFill>
              <a:prstDash val="sys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399287" y="1589532"/>
              <a:ext cx="5337175" cy="3278504"/>
            </a:xfrm>
            <a:custGeom>
              <a:avLst/>
              <a:gdLst/>
              <a:ahLst/>
              <a:cxnLst/>
              <a:rect l="l" t="t" r="r" b="b"/>
              <a:pathLst>
                <a:path w="5337175" h="3278504">
                  <a:moveTo>
                    <a:pt x="0" y="0"/>
                  </a:moveTo>
                  <a:lnTo>
                    <a:pt x="5337048" y="0"/>
                  </a:lnTo>
                  <a:lnTo>
                    <a:pt x="5337048" y="3278124"/>
                  </a:lnTo>
                  <a:lnTo>
                    <a:pt x="0" y="3278124"/>
                  </a:lnTo>
                  <a:lnTo>
                    <a:pt x="0" y="0"/>
                  </a:lnTo>
                  <a:close/>
                </a:path>
              </a:pathLst>
            </a:custGeom>
            <a:ln w="12192">
              <a:solidFill>
                <a:srgbClr val="01C6E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3" name="object 13"/>
          <p:cNvGrpSpPr/>
          <p:nvPr/>
        </p:nvGrpSpPr>
        <p:grpSpPr>
          <a:xfrm>
            <a:off x="6089903" y="1583436"/>
            <a:ext cx="5349240" cy="3290570"/>
            <a:chOff x="6089903" y="1583436"/>
            <a:chExt cx="5349240" cy="3290570"/>
          </a:xfrm>
        </p:grpSpPr>
        <p:pic>
          <p:nvPicPr>
            <p:cNvPr id="14" name="object 1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276908" y="1792224"/>
              <a:ext cx="4773501" cy="2881584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6262115" y="4075175"/>
              <a:ext cx="3161030" cy="647700"/>
            </a:xfrm>
            <a:custGeom>
              <a:avLst/>
              <a:gdLst/>
              <a:ahLst/>
              <a:cxnLst/>
              <a:rect l="l" t="t" r="r" b="b"/>
              <a:pathLst>
                <a:path w="3161029" h="647700">
                  <a:moveTo>
                    <a:pt x="1749552" y="0"/>
                  </a:moveTo>
                  <a:lnTo>
                    <a:pt x="3160776" y="0"/>
                  </a:lnTo>
                  <a:lnTo>
                    <a:pt x="3160776" y="150875"/>
                  </a:lnTo>
                  <a:lnTo>
                    <a:pt x="1749552" y="150875"/>
                  </a:lnTo>
                  <a:lnTo>
                    <a:pt x="1749552" y="0"/>
                  </a:lnTo>
                  <a:close/>
                </a:path>
                <a:path w="3161029" h="647700">
                  <a:moveTo>
                    <a:pt x="0" y="208787"/>
                  </a:moveTo>
                  <a:lnTo>
                    <a:pt x="1459991" y="208787"/>
                  </a:lnTo>
                  <a:lnTo>
                    <a:pt x="1459991" y="376427"/>
                  </a:lnTo>
                  <a:lnTo>
                    <a:pt x="0" y="376427"/>
                  </a:lnTo>
                  <a:lnTo>
                    <a:pt x="0" y="208787"/>
                  </a:lnTo>
                  <a:close/>
                </a:path>
                <a:path w="3161029" h="647700">
                  <a:moveTo>
                    <a:pt x="1891284" y="350519"/>
                  </a:moveTo>
                  <a:lnTo>
                    <a:pt x="2816352" y="350519"/>
                  </a:lnTo>
                  <a:lnTo>
                    <a:pt x="2816352" y="647700"/>
                  </a:lnTo>
                  <a:lnTo>
                    <a:pt x="1891284" y="647700"/>
                  </a:lnTo>
                  <a:lnTo>
                    <a:pt x="1891284" y="350519"/>
                  </a:lnTo>
                  <a:close/>
                </a:path>
              </a:pathLst>
            </a:custGeom>
            <a:ln w="15240">
              <a:solidFill>
                <a:srgbClr val="FF0000"/>
              </a:solidFill>
              <a:prstDash val="sys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6095999" y="1589532"/>
              <a:ext cx="5337175" cy="3278504"/>
            </a:xfrm>
            <a:custGeom>
              <a:avLst/>
              <a:gdLst/>
              <a:ahLst/>
              <a:cxnLst/>
              <a:rect l="l" t="t" r="r" b="b"/>
              <a:pathLst>
                <a:path w="5337175" h="3278504">
                  <a:moveTo>
                    <a:pt x="0" y="0"/>
                  </a:moveTo>
                  <a:lnTo>
                    <a:pt x="5337048" y="0"/>
                  </a:lnTo>
                  <a:lnTo>
                    <a:pt x="5337048" y="3278124"/>
                  </a:lnTo>
                  <a:lnTo>
                    <a:pt x="0" y="3278124"/>
                  </a:lnTo>
                  <a:lnTo>
                    <a:pt x="0" y="0"/>
                  </a:lnTo>
                  <a:close/>
                </a:path>
              </a:pathLst>
            </a:custGeom>
            <a:ln w="12192">
              <a:solidFill>
                <a:srgbClr val="01C6E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204"/>
              </a:spcBef>
            </a:pPr>
            <a:fld id="{81D60167-4931-47E6-BA6A-407CBD079E47}" type="slidenum">
              <a:rPr dirty="0"/>
              <a:t>12</a:t>
            </a:fld>
            <a:endParaRPr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661904" y="5545835"/>
            <a:ext cx="1408175" cy="1155518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513377" y="376250"/>
            <a:ext cx="315595" cy="391426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45440" y="366670"/>
            <a:ext cx="27978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90" dirty="0">
                <a:latin typeface="휴먼둥근헤드라인"/>
                <a:cs typeface="휴먼둥근헤드라인"/>
              </a:rPr>
              <a:t>현장실습과정</a:t>
            </a:r>
            <a:r>
              <a:rPr sz="2400" spc="-49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지원하기</a:t>
            </a:r>
            <a:endParaRPr sz="2400">
              <a:latin typeface="휴먼둥근헤드라인"/>
              <a:cs typeface="휴먼둥근헤드라인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66700" y="807719"/>
            <a:ext cx="11146790" cy="68580"/>
          </a:xfrm>
          <a:custGeom>
            <a:avLst/>
            <a:gdLst/>
            <a:ahLst/>
            <a:cxnLst/>
            <a:rect l="l" t="t" r="r" b="b"/>
            <a:pathLst>
              <a:path w="11146790" h="68580">
                <a:moveTo>
                  <a:pt x="11146536" y="0"/>
                </a:moveTo>
                <a:lnTo>
                  <a:pt x="0" y="0"/>
                </a:lnTo>
                <a:lnTo>
                  <a:pt x="0" y="68579"/>
                </a:lnTo>
                <a:lnTo>
                  <a:pt x="11146536" y="68579"/>
                </a:lnTo>
                <a:lnTo>
                  <a:pt x="11146536" y="0"/>
                </a:lnTo>
                <a:close/>
              </a:path>
            </a:pathLst>
          </a:custGeom>
          <a:solidFill>
            <a:srgbClr val="FF4F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45440" y="1089169"/>
            <a:ext cx="423799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40" dirty="0">
                <a:latin typeface="휴먼옛체"/>
                <a:cs typeface="휴먼옛체"/>
              </a:rPr>
              <a:t>3</a:t>
            </a:r>
            <a:r>
              <a:rPr sz="1800" spc="-25" dirty="0">
                <a:latin typeface="휴먼옛체"/>
                <a:cs typeface="휴먼옛체"/>
              </a:rPr>
              <a:t>.</a:t>
            </a:r>
            <a:r>
              <a:rPr sz="1800" spc="-190" dirty="0">
                <a:latin typeface="휴먼옛체"/>
                <a:cs typeface="휴먼옛체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신청관리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→</a:t>
            </a:r>
            <a:r>
              <a:rPr sz="1800" spc="-75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현장실습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기관조회</a:t>
            </a:r>
            <a:r>
              <a:rPr sz="1800" spc="-75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→</a:t>
            </a:r>
            <a:r>
              <a:rPr sz="1800" spc="-75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지원하기</a:t>
            </a:r>
            <a:endParaRPr sz="1800">
              <a:latin typeface="HY목각파임B"/>
              <a:cs typeface="HY목각파임B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77570" y="5641967"/>
            <a:ext cx="156781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220" dirty="0">
                <a:solidFill>
                  <a:srgbClr val="01C6E1"/>
                </a:solidFill>
                <a:latin typeface="휴먼둥근헤드라인"/>
                <a:cs typeface="휴먼둥근헤드라인"/>
              </a:rPr>
              <a:t>지원</a:t>
            </a:r>
            <a:r>
              <a:rPr sz="1800" spc="-375" dirty="0">
                <a:solidFill>
                  <a:srgbClr val="01C6E1"/>
                </a:solidFill>
                <a:latin typeface="휴먼둥근헤드라인"/>
                <a:cs typeface="휴먼둥근헤드라인"/>
              </a:rPr>
              <a:t> </a:t>
            </a:r>
            <a:r>
              <a:rPr sz="1800" spc="-220" dirty="0">
                <a:solidFill>
                  <a:srgbClr val="01C6E1"/>
                </a:solidFill>
                <a:latin typeface="휴먼둥근헤드라인"/>
                <a:cs typeface="휴먼둥근헤드라인"/>
              </a:rPr>
              <a:t>시</a:t>
            </a:r>
            <a:r>
              <a:rPr sz="1800" spc="-375" dirty="0">
                <a:solidFill>
                  <a:srgbClr val="01C6E1"/>
                </a:solidFill>
                <a:latin typeface="휴먼둥근헤드라인"/>
                <a:cs typeface="휴먼둥근헤드라인"/>
              </a:rPr>
              <a:t> </a:t>
            </a:r>
            <a:r>
              <a:rPr sz="1800" spc="-220" dirty="0">
                <a:solidFill>
                  <a:srgbClr val="01C6E1"/>
                </a:solidFill>
                <a:latin typeface="휴먼둥근헤드라인"/>
                <a:cs typeface="휴먼둥근헤드라인"/>
              </a:rPr>
              <a:t>유의사항</a:t>
            </a:r>
            <a:endParaRPr sz="1800">
              <a:latin typeface="휴먼둥근헤드라인"/>
              <a:cs typeface="휴먼둥근헤드라인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226564" y="5478779"/>
            <a:ext cx="8435340" cy="889000"/>
          </a:xfrm>
          <a:prstGeom prst="rect">
            <a:avLst/>
          </a:prstGeom>
          <a:ln w="12192">
            <a:solidFill>
              <a:srgbClr val="01C6E1"/>
            </a:solidFill>
          </a:ln>
        </p:spPr>
        <p:txBody>
          <a:bodyPr vert="horz" wrap="square" lIns="0" tIns="93345" rIns="0" bIns="0" rtlCol="0">
            <a:spAutoFit/>
          </a:bodyPr>
          <a:lstStyle/>
          <a:p>
            <a:pPr marL="441325" indent="-287020">
              <a:lnSpc>
                <a:spcPct val="100000"/>
              </a:lnSpc>
              <a:spcBef>
                <a:spcPts val="735"/>
              </a:spcBef>
              <a:buFont typeface="Arial"/>
              <a:buChar char="•"/>
              <a:tabLst>
                <a:tab pos="441325" algn="l"/>
                <a:tab pos="441959" algn="l"/>
              </a:tabLst>
            </a:pPr>
            <a:r>
              <a:rPr sz="1400" spc="-165" dirty="0">
                <a:latin typeface="HY목각파임B"/>
                <a:cs typeface="HY목각파임B"/>
              </a:rPr>
              <a:t>실습기관명을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클릭하면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해당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실습기관의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모집요강을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상세히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확인할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수</a:t>
            </a:r>
            <a:r>
              <a:rPr sz="1400" spc="-5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있습니다</a:t>
            </a:r>
            <a:endParaRPr sz="1400">
              <a:latin typeface="HY목각파임B"/>
              <a:cs typeface="HY목각파임B"/>
            </a:endParaRPr>
          </a:p>
          <a:p>
            <a:pPr marL="441325" indent="-287020">
              <a:lnSpc>
                <a:spcPct val="100000"/>
              </a:lnSpc>
              <a:buFont typeface="Arial"/>
              <a:buChar char="•"/>
              <a:tabLst>
                <a:tab pos="441325" algn="l"/>
                <a:tab pos="441959" algn="l"/>
              </a:tabLst>
            </a:pPr>
            <a:r>
              <a:rPr sz="1400" spc="-165" dirty="0">
                <a:latin typeface="HY목각파임B"/>
                <a:cs typeface="HY목각파임B"/>
              </a:rPr>
              <a:t>실습기관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상태는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참여예정</a:t>
            </a:r>
            <a:r>
              <a:rPr sz="1400" spc="-20" dirty="0">
                <a:latin typeface="휴먼옛체"/>
                <a:cs typeface="휴먼옛체"/>
              </a:rPr>
              <a:t>,</a:t>
            </a:r>
            <a:r>
              <a:rPr sz="1400" spc="-145" dirty="0">
                <a:latin typeface="휴먼옛체"/>
                <a:cs typeface="휴먼옛체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접수중</a:t>
            </a:r>
            <a:r>
              <a:rPr sz="1400" spc="-20" dirty="0">
                <a:latin typeface="휴먼옛체"/>
                <a:cs typeface="휴먼옛체"/>
              </a:rPr>
              <a:t>,</a:t>
            </a:r>
            <a:r>
              <a:rPr sz="1400" spc="-145" dirty="0">
                <a:latin typeface="휴먼옛체"/>
                <a:cs typeface="휴먼옛체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선발완료</a:t>
            </a:r>
            <a:r>
              <a:rPr sz="1400" spc="-20" dirty="0">
                <a:latin typeface="휴먼옛체"/>
                <a:cs typeface="휴먼옛체"/>
              </a:rPr>
              <a:t>,</a:t>
            </a:r>
            <a:r>
              <a:rPr sz="1400" spc="-145" dirty="0">
                <a:latin typeface="휴먼옛체"/>
                <a:cs typeface="휴먼옛체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최종완료의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단계로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분류되며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u="sng" spc="-165" dirty="0">
                <a:uFill>
                  <a:solidFill>
                    <a:srgbClr val="000000"/>
                  </a:solidFill>
                </a:uFill>
                <a:latin typeface="HY목각파임B"/>
                <a:cs typeface="HY목각파임B"/>
              </a:rPr>
              <a:t>접수중일</a:t>
            </a:r>
            <a:r>
              <a:rPr sz="1400" u="sng" spc="-50" dirty="0">
                <a:uFill>
                  <a:solidFill>
                    <a:srgbClr val="000000"/>
                  </a:solidFill>
                </a:uFill>
                <a:latin typeface="HY목각파임B"/>
                <a:cs typeface="HY목각파임B"/>
              </a:rPr>
              <a:t> </a:t>
            </a:r>
            <a:r>
              <a:rPr sz="1400" u="sng" spc="-165" dirty="0">
                <a:uFill>
                  <a:solidFill>
                    <a:srgbClr val="000000"/>
                  </a:solidFill>
                </a:uFill>
                <a:latin typeface="HY목각파임B"/>
                <a:cs typeface="HY목각파임B"/>
              </a:rPr>
              <a:t>때</a:t>
            </a:r>
            <a:r>
              <a:rPr sz="1400" u="sng" spc="-50" dirty="0">
                <a:uFill>
                  <a:solidFill>
                    <a:srgbClr val="000000"/>
                  </a:solidFill>
                </a:uFill>
                <a:latin typeface="HY목각파임B"/>
                <a:cs typeface="HY목각파임B"/>
              </a:rPr>
              <a:t> </a:t>
            </a:r>
            <a:r>
              <a:rPr sz="1400" u="sng" spc="-165" dirty="0">
                <a:uFill>
                  <a:solidFill>
                    <a:srgbClr val="000000"/>
                  </a:solidFill>
                </a:uFill>
                <a:latin typeface="HY목각파임B"/>
                <a:cs typeface="HY목각파임B"/>
              </a:rPr>
              <a:t>지원이</a:t>
            </a:r>
            <a:r>
              <a:rPr sz="1400" u="sng" spc="-60" dirty="0">
                <a:uFill>
                  <a:solidFill>
                    <a:srgbClr val="000000"/>
                  </a:solidFill>
                </a:uFill>
                <a:latin typeface="HY목각파임B"/>
                <a:cs typeface="HY목각파임B"/>
              </a:rPr>
              <a:t> </a:t>
            </a:r>
            <a:r>
              <a:rPr sz="1400" u="sng" spc="-165" dirty="0">
                <a:uFill>
                  <a:solidFill>
                    <a:srgbClr val="000000"/>
                  </a:solidFill>
                </a:uFill>
                <a:latin typeface="HY목각파임B"/>
                <a:cs typeface="HY목각파임B"/>
              </a:rPr>
              <a:t>가능</a:t>
            </a:r>
            <a:r>
              <a:rPr sz="1400" spc="-165" dirty="0">
                <a:latin typeface="HY목각파임B"/>
                <a:cs typeface="HY목각파임B"/>
              </a:rPr>
              <a:t>합니다</a:t>
            </a:r>
            <a:endParaRPr sz="1400">
              <a:latin typeface="HY목각파임B"/>
              <a:cs typeface="HY목각파임B"/>
            </a:endParaRPr>
          </a:p>
          <a:p>
            <a:pPr marL="441325" indent="-287020">
              <a:lnSpc>
                <a:spcPct val="100000"/>
              </a:lnSpc>
              <a:buFont typeface="Arial"/>
              <a:buChar char="•"/>
              <a:tabLst>
                <a:tab pos="441325" algn="l"/>
                <a:tab pos="441959" algn="l"/>
              </a:tabLst>
            </a:pPr>
            <a:r>
              <a:rPr sz="1400" spc="-165" dirty="0">
                <a:latin typeface="HY목각파임B"/>
                <a:cs typeface="HY목각파임B"/>
              </a:rPr>
              <a:t>모집전공이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795" dirty="0">
                <a:latin typeface="휴먼옛체"/>
                <a:cs typeface="휴먼옛체"/>
              </a:rPr>
              <a:t>‘</a:t>
            </a:r>
            <a:r>
              <a:rPr sz="1400" spc="-165" dirty="0">
                <a:latin typeface="HY목각파임B"/>
                <a:cs typeface="HY목각파임B"/>
              </a:rPr>
              <a:t>전공무관＇일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경우</a:t>
            </a:r>
            <a:r>
              <a:rPr sz="1400" spc="-20" dirty="0">
                <a:latin typeface="휴먼옛체"/>
                <a:cs typeface="휴먼옛체"/>
              </a:rPr>
              <a:t>,</a:t>
            </a:r>
            <a:r>
              <a:rPr sz="1400" spc="-145" dirty="0">
                <a:latin typeface="휴먼옛체"/>
                <a:cs typeface="휴먼옛체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요구사항에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본인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전공</a:t>
            </a:r>
            <a:r>
              <a:rPr sz="1400" spc="-25" dirty="0">
                <a:latin typeface="휴먼옛체"/>
                <a:cs typeface="휴먼옛체"/>
              </a:rPr>
              <a:t>(</a:t>
            </a:r>
            <a:r>
              <a:rPr sz="1400" spc="-165" dirty="0">
                <a:latin typeface="HY목각파임B"/>
                <a:cs typeface="HY목각파임B"/>
              </a:rPr>
              <a:t>학과</a:t>
            </a:r>
            <a:r>
              <a:rPr sz="1400" spc="-25" dirty="0">
                <a:latin typeface="휴먼옛체"/>
                <a:cs typeface="휴먼옛체"/>
              </a:rPr>
              <a:t>)</a:t>
            </a:r>
            <a:r>
              <a:rPr sz="1400" spc="-165" dirty="0">
                <a:latin typeface="HY목각파임B"/>
                <a:cs typeface="HY목각파임B"/>
              </a:rPr>
              <a:t>가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기재되어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있는지</a:t>
            </a:r>
            <a:r>
              <a:rPr sz="1400" dirty="0">
                <a:latin typeface="HY목각파임B"/>
                <a:cs typeface="HY목각파임B"/>
              </a:rPr>
              <a:t> </a:t>
            </a:r>
            <a:r>
              <a:rPr sz="1400" spc="-9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확인후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지원바랍니다</a:t>
            </a:r>
            <a:endParaRPr sz="1400">
              <a:latin typeface="HY목각파임B"/>
              <a:cs typeface="HY목각파임B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540766" y="1583436"/>
            <a:ext cx="8670290" cy="3340735"/>
            <a:chOff x="540766" y="1583436"/>
            <a:chExt cx="8670290" cy="3340735"/>
          </a:xfrm>
        </p:grpSpPr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47116" y="1583436"/>
              <a:ext cx="8663939" cy="3340607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1557528" y="4404359"/>
              <a:ext cx="6512559" cy="410209"/>
            </a:xfrm>
            <a:custGeom>
              <a:avLst/>
              <a:gdLst/>
              <a:ahLst/>
              <a:cxnLst/>
              <a:rect l="l" t="t" r="r" b="b"/>
              <a:pathLst>
                <a:path w="6512559" h="410210">
                  <a:moveTo>
                    <a:pt x="614172" y="265176"/>
                  </a:moveTo>
                  <a:lnTo>
                    <a:pt x="0" y="265176"/>
                  </a:lnTo>
                  <a:lnTo>
                    <a:pt x="0" y="409956"/>
                  </a:lnTo>
                  <a:lnTo>
                    <a:pt x="614172" y="409956"/>
                  </a:lnTo>
                  <a:lnTo>
                    <a:pt x="614172" y="265176"/>
                  </a:lnTo>
                  <a:close/>
                </a:path>
                <a:path w="6512559" h="410210">
                  <a:moveTo>
                    <a:pt x="614172" y="21336"/>
                  </a:moveTo>
                  <a:lnTo>
                    <a:pt x="0" y="21336"/>
                  </a:lnTo>
                  <a:lnTo>
                    <a:pt x="0" y="166116"/>
                  </a:lnTo>
                  <a:lnTo>
                    <a:pt x="614172" y="166116"/>
                  </a:lnTo>
                  <a:lnTo>
                    <a:pt x="614172" y="21336"/>
                  </a:lnTo>
                  <a:close/>
                </a:path>
                <a:path w="6512559" h="410210">
                  <a:moveTo>
                    <a:pt x="3247644" y="271272"/>
                  </a:moveTo>
                  <a:lnTo>
                    <a:pt x="2456688" y="271272"/>
                  </a:lnTo>
                  <a:lnTo>
                    <a:pt x="2456688" y="409956"/>
                  </a:lnTo>
                  <a:lnTo>
                    <a:pt x="3247644" y="409956"/>
                  </a:lnTo>
                  <a:lnTo>
                    <a:pt x="3247644" y="271272"/>
                  </a:lnTo>
                  <a:close/>
                </a:path>
                <a:path w="6512559" h="410210">
                  <a:moveTo>
                    <a:pt x="3247644" y="0"/>
                  </a:moveTo>
                  <a:lnTo>
                    <a:pt x="2456688" y="0"/>
                  </a:lnTo>
                  <a:lnTo>
                    <a:pt x="2456688" y="138684"/>
                  </a:lnTo>
                  <a:lnTo>
                    <a:pt x="3247644" y="138684"/>
                  </a:lnTo>
                  <a:lnTo>
                    <a:pt x="3247644" y="0"/>
                  </a:lnTo>
                  <a:close/>
                </a:path>
                <a:path w="6512559" h="410210">
                  <a:moveTo>
                    <a:pt x="6512052" y="249936"/>
                  </a:moveTo>
                  <a:lnTo>
                    <a:pt x="6016752" y="249936"/>
                  </a:lnTo>
                  <a:lnTo>
                    <a:pt x="6016752" y="397764"/>
                  </a:lnTo>
                  <a:lnTo>
                    <a:pt x="6512052" y="397764"/>
                  </a:lnTo>
                  <a:lnTo>
                    <a:pt x="6512052" y="249936"/>
                  </a:lnTo>
                  <a:close/>
                </a:path>
                <a:path w="6512559" h="410210">
                  <a:moveTo>
                    <a:pt x="6512052" y="0"/>
                  </a:moveTo>
                  <a:lnTo>
                    <a:pt x="6016752" y="0"/>
                  </a:lnTo>
                  <a:lnTo>
                    <a:pt x="6016752" y="147828"/>
                  </a:lnTo>
                  <a:lnTo>
                    <a:pt x="6512052" y="147828"/>
                  </a:lnTo>
                  <a:lnTo>
                    <a:pt x="6512052" y="0"/>
                  </a:lnTo>
                  <a:close/>
                </a:path>
              </a:pathLst>
            </a:custGeom>
            <a:solidFill>
              <a:srgbClr val="01C6E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547116" y="2967227"/>
              <a:ext cx="8292465" cy="1628139"/>
            </a:xfrm>
            <a:custGeom>
              <a:avLst/>
              <a:gdLst/>
              <a:ahLst/>
              <a:cxnLst/>
              <a:rect l="l" t="t" r="r" b="b"/>
              <a:pathLst>
                <a:path w="8292465" h="1628139">
                  <a:moveTo>
                    <a:pt x="0" y="0"/>
                  </a:moveTo>
                  <a:lnTo>
                    <a:pt x="2087880" y="0"/>
                  </a:lnTo>
                  <a:lnTo>
                    <a:pt x="2087880" y="382524"/>
                  </a:lnTo>
                  <a:lnTo>
                    <a:pt x="0" y="382524"/>
                  </a:lnTo>
                  <a:lnTo>
                    <a:pt x="0" y="0"/>
                  </a:lnTo>
                  <a:close/>
                </a:path>
                <a:path w="8292465" h="1628139">
                  <a:moveTo>
                    <a:pt x="7959852" y="1392936"/>
                  </a:moveTo>
                  <a:lnTo>
                    <a:pt x="8292083" y="1392936"/>
                  </a:lnTo>
                  <a:lnTo>
                    <a:pt x="8292083" y="1627632"/>
                  </a:lnTo>
                  <a:lnTo>
                    <a:pt x="7959852" y="1627632"/>
                  </a:lnTo>
                  <a:lnTo>
                    <a:pt x="7959852" y="1392936"/>
                  </a:lnTo>
                  <a:close/>
                </a:path>
              </a:pathLst>
            </a:custGeom>
            <a:ln w="12192">
              <a:solidFill>
                <a:srgbClr val="FF0000"/>
              </a:solidFill>
              <a:prstDash val="sys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548916" y="2753024"/>
            <a:ext cx="965835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①</a:t>
            </a:r>
            <a:r>
              <a:rPr sz="1100" spc="-5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실습학기</a:t>
            </a:r>
            <a:r>
              <a:rPr sz="1100" spc="-8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확인</a:t>
            </a:r>
            <a:endParaRPr sz="1100">
              <a:latin typeface="HY목각파임B"/>
              <a:cs typeface="HY목각파임B"/>
            </a:endParaRPr>
          </a:p>
        </p:txBody>
      </p:sp>
      <p:pic>
        <p:nvPicPr>
          <p:cNvPr id="14" name="object 14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9648444" y="4573523"/>
            <a:ext cx="326135" cy="240791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243327" y="4450079"/>
            <a:ext cx="324611" cy="240791"/>
          </a:xfrm>
          <a:prstGeom prst="rect">
            <a:avLst/>
          </a:prstGeom>
        </p:spPr>
      </p:pic>
      <p:sp>
        <p:nvSpPr>
          <p:cNvPr id="16" name="object 16"/>
          <p:cNvSpPr txBox="1"/>
          <p:nvPr/>
        </p:nvSpPr>
        <p:spPr>
          <a:xfrm>
            <a:off x="1539022" y="4329666"/>
            <a:ext cx="8453120" cy="899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541259" marR="5080" indent="-165100">
              <a:lnSpc>
                <a:spcPct val="100000"/>
              </a:lnSpc>
              <a:spcBef>
                <a:spcPts val="100"/>
              </a:spcBef>
            </a:pP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③</a:t>
            </a:r>
            <a:r>
              <a:rPr sz="1100" spc="-5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신청버튼</a:t>
            </a:r>
            <a:r>
              <a:rPr sz="1100" spc="-8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95" dirty="0">
                <a:solidFill>
                  <a:srgbClr val="FF0000"/>
                </a:solidFill>
                <a:latin typeface="HY목각파임B"/>
                <a:cs typeface="HY목각파임B"/>
              </a:rPr>
              <a:t>눌러서 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최종지원</a:t>
            </a:r>
            <a:endParaRPr sz="1100">
              <a:latin typeface="HY목각파임B"/>
              <a:cs typeface="HY목각파임B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200">
              <a:latin typeface="HY목각파임B"/>
              <a:cs typeface="HY목각파임B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②</a:t>
            </a:r>
            <a:r>
              <a:rPr sz="1100" spc="-5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실습기관</a:t>
            </a:r>
            <a:r>
              <a:rPr sz="1100" spc="-145" dirty="0">
                <a:solidFill>
                  <a:srgbClr val="FF0000"/>
                </a:solidFill>
                <a:latin typeface="HY목각파임B"/>
                <a:cs typeface="HY목각파임B"/>
              </a:rPr>
              <a:t>명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을</a:t>
            </a:r>
            <a:r>
              <a:rPr sz="1100" spc="-8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클릭하면</a:t>
            </a:r>
            <a:r>
              <a:rPr sz="1100" spc="-5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상세</a:t>
            </a:r>
            <a:r>
              <a:rPr sz="1100" spc="-9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모집</a:t>
            </a:r>
            <a:r>
              <a:rPr sz="1100" spc="-5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안내사</a:t>
            </a:r>
            <a:r>
              <a:rPr sz="1100" spc="-145" dirty="0">
                <a:solidFill>
                  <a:srgbClr val="FF0000"/>
                </a:solidFill>
                <a:latin typeface="HY목각파임B"/>
                <a:cs typeface="HY목각파임B"/>
              </a:rPr>
              <a:t>항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을</a:t>
            </a:r>
            <a:r>
              <a:rPr sz="1100" spc="-8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확인할</a:t>
            </a:r>
            <a:r>
              <a:rPr sz="1100" spc="-8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수</a:t>
            </a:r>
            <a:r>
              <a:rPr sz="11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있습니다</a:t>
            </a:r>
            <a:endParaRPr sz="1100">
              <a:latin typeface="HY목각파임B"/>
              <a:cs typeface="HY목각파임B"/>
            </a:endParaRPr>
          </a:p>
          <a:p>
            <a:pPr marL="176530">
              <a:lnSpc>
                <a:spcPct val="100000"/>
              </a:lnSpc>
            </a:pP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반드시</a:t>
            </a:r>
            <a:r>
              <a:rPr sz="1100" spc="-6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해당</a:t>
            </a:r>
            <a:r>
              <a:rPr sz="1100" spc="-5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내용</a:t>
            </a:r>
            <a:r>
              <a:rPr sz="1100" spc="-6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확인하고</a:t>
            </a:r>
            <a:r>
              <a:rPr sz="1100" spc="-8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난</a:t>
            </a:r>
            <a:r>
              <a:rPr sz="1100" spc="-5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90" dirty="0">
                <a:solidFill>
                  <a:srgbClr val="FF0000"/>
                </a:solidFill>
                <a:latin typeface="HY목각파임B"/>
                <a:cs typeface="HY목각파임B"/>
              </a:rPr>
              <a:t>다음</a:t>
            </a:r>
            <a:r>
              <a:rPr sz="1100" spc="-90" dirty="0">
                <a:solidFill>
                  <a:srgbClr val="FF0000"/>
                </a:solidFill>
                <a:latin typeface="휴먼옛체"/>
                <a:cs typeface="휴먼옛체"/>
              </a:rPr>
              <a:t>,</a:t>
            </a:r>
            <a:r>
              <a:rPr sz="1100" spc="-130" dirty="0">
                <a:solidFill>
                  <a:srgbClr val="FF0000"/>
                </a:solidFill>
                <a:latin typeface="휴먼옛체"/>
                <a:cs typeface="휴먼옛체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신청버튼을</a:t>
            </a:r>
            <a:r>
              <a:rPr sz="1100" spc="-8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눌러</a:t>
            </a:r>
            <a:r>
              <a:rPr sz="1100" spc="-6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지원을</a:t>
            </a:r>
            <a:r>
              <a:rPr sz="1100" spc="-6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완료할</a:t>
            </a:r>
            <a:r>
              <a:rPr sz="1100" spc="-6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수</a:t>
            </a:r>
            <a:r>
              <a:rPr sz="1100" spc="-5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있도록</a:t>
            </a:r>
            <a:r>
              <a:rPr sz="1100" spc="-6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14" dirty="0">
                <a:solidFill>
                  <a:srgbClr val="FF0000"/>
                </a:solidFill>
                <a:latin typeface="HY목각파임B"/>
                <a:cs typeface="HY목각파임B"/>
              </a:rPr>
              <a:t>해주세요</a:t>
            </a:r>
            <a:r>
              <a:rPr sz="1100" spc="-114" dirty="0">
                <a:solidFill>
                  <a:srgbClr val="FF0000"/>
                </a:solidFill>
                <a:latin typeface="휴먼옛체"/>
                <a:cs typeface="휴먼옛체"/>
              </a:rPr>
              <a:t>(</a:t>
            </a:r>
            <a:r>
              <a:rPr sz="1100" spc="-114" dirty="0">
                <a:solidFill>
                  <a:srgbClr val="FF0000"/>
                </a:solidFill>
                <a:latin typeface="HY목각파임B"/>
                <a:cs typeface="HY목각파임B"/>
              </a:rPr>
              <a:t>실습장소</a:t>
            </a:r>
            <a:r>
              <a:rPr sz="1100" spc="-114" dirty="0">
                <a:solidFill>
                  <a:srgbClr val="FF0000"/>
                </a:solidFill>
                <a:latin typeface="휴먼옛체"/>
                <a:cs typeface="휴먼옛체"/>
              </a:rPr>
              <a:t>,</a:t>
            </a:r>
            <a:r>
              <a:rPr sz="1100" spc="-125" dirty="0">
                <a:solidFill>
                  <a:srgbClr val="FF0000"/>
                </a:solidFill>
                <a:latin typeface="휴먼옛체"/>
                <a:cs typeface="휴먼옛체"/>
              </a:rPr>
              <a:t> </a:t>
            </a:r>
            <a:r>
              <a:rPr sz="1100" spc="-114" dirty="0">
                <a:solidFill>
                  <a:srgbClr val="FF0000"/>
                </a:solidFill>
                <a:latin typeface="HY목각파임B"/>
                <a:cs typeface="HY목각파임B"/>
              </a:rPr>
              <a:t>실습기간</a:t>
            </a:r>
            <a:r>
              <a:rPr sz="1100" spc="-114" dirty="0">
                <a:solidFill>
                  <a:srgbClr val="FF0000"/>
                </a:solidFill>
                <a:latin typeface="휴먼옛체"/>
                <a:cs typeface="휴먼옛체"/>
              </a:rPr>
              <a:t>,</a:t>
            </a:r>
            <a:r>
              <a:rPr sz="1100" spc="-155" dirty="0">
                <a:solidFill>
                  <a:srgbClr val="FF0000"/>
                </a:solidFill>
                <a:latin typeface="휴먼옛체"/>
                <a:cs typeface="휴먼옛체"/>
              </a:rPr>
              <a:t> </a:t>
            </a:r>
            <a:r>
              <a:rPr sz="1100" spc="-110" dirty="0">
                <a:solidFill>
                  <a:srgbClr val="FF0000"/>
                </a:solidFill>
                <a:latin typeface="HY목각파임B"/>
                <a:cs typeface="HY목각파임B"/>
              </a:rPr>
              <a:t>자격사항</a:t>
            </a:r>
            <a:r>
              <a:rPr sz="1100" spc="-110" dirty="0">
                <a:solidFill>
                  <a:srgbClr val="FF0000"/>
                </a:solidFill>
                <a:latin typeface="휴먼옛체"/>
                <a:cs typeface="휴먼옛체"/>
              </a:rPr>
              <a:t>,</a:t>
            </a:r>
            <a:r>
              <a:rPr sz="1100" spc="-150" dirty="0">
                <a:solidFill>
                  <a:srgbClr val="FF0000"/>
                </a:solidFill>
                <a:latin typeface="휴먼옛체"/>
                <a:cs typeface="휴먼옛체"/>
              </a:rPr>
              <a:t> </a:t>
            </a:r>
            <a:r>
              <a:rPr sz="1100" spc="-110" dirty="0">
                <a:solidFill>
                  <a:srgbClr val="FF0000"/>
                </a:solidFill>
                <a:latin typeface="HY목각파임B"/>
                <a:cs typeface="HY목각파임B"/>
              </a:rPr>
              <a:t>실습내용</a:t>
            </a:r>
            <a:r>
              <a:rPr sz="1100" spc="-110" dirty="0">
                <a:solidFill>
                  <a:srgbClr val="FF0000"/>
                </a:solidFill>
                <a:latin typeface="휴먼옛체"/>
                <a:cs typeface="휴먼옛체"/>
              </a:rPr>
              <a:t>,</a:t>
            </a:r>
            <a:r>
              <a:rPr sz="1100" spc="-155" dirty="0">
                <a:solidFill>
                  <a:srgbClr val="FF0000"/>
                </a:solidFill>
                <a:latin typeface="휴먼옛체"/>
                <a:cs typeface="휴먼옛체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실습지원비</a:t>
            </a:r>
            <a:r>
              <a:rPr sz="1100" spc="-8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75" dirty="0">
                <a:solidFill>
                  <a:srgbClr val="FF0000"/>
                </a:solidFill>
                <a:latin typeface="HY목각파임B"/>
                <a:cs typeface="HY목각파임B"/>
              </a:rPr>
              <a:t>등</a:t>
            </a:r>
            <a:r>
              <a:rPr sz="1100" spc="-75" dirty="0">
                <a:solidFill>
                  <a:srgbClr val="FF0000"/>
                </a:solidFill>
                <a:latin typeface="휴먼옛체"/>
                <a:cs typeface="휴먼옛체"/>
              </a:rPr>
              <a:t>)</a:t>
            </a:r>
            <a:endParaRPr sz="1100">
              <a:latin typeface="휴먼옛체"/>
              <a:cs typeface="휴먼옛체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3340608" y="4413503"/>
            <a:ext cx="462280" cy="382905"/>
          </a:xfrm>
          <a:custGeom>
            <a:avLst/>
            <a:gdLst/>
            <a:ahLst/>
            <a:cxnLst/>
            <a:rect l="l" t="t" r="r" b="b"/>
            <a:pathLst>
              <a:path w="462279" h="382904">
                <a:moveTo>
                  <a:pt x="452628" y="0"/>
                </a:moveTo>
                <a:lnTo>
                  <a:pt x="0" y="0"/>
                </a:lnTo>
                <a:lnTo>
                  <a:pt x="0" y="129540"/>
                </a:lnTo>
                <a:lnTo>
                  <a:pt x="452628" y="129540"/>
                </a:lnTo>
                <a:lnTo>
                  <a:pt x="452628" y="0"/>
                </a:lnTo>
                <a:close/>
              </a:path>
              <a:path w="462279" h="382904">
                <a:moveTo>
                  <a:pt x="461772" y="252984"/>
                </a:moveTo>
                <a:lnTo>
                  <a:pt x="9144" y="252984"/>
                </a:lnTo>
                <a:lnTo>
                  <a:pt x="9144" y="382524"/>
                </a:lnTo>
                <a:lnTo>
                  <a:pt x="461772" y="382524"/>
                </a:lnTo>
                <a:lnTo>
                  <a:pt x="461772" y="252984"/>
                </a:lnTo>
                <a:close/>
              </a:path>
            </a:pathLst>
          </a:custGeom>
          <a:solidFill>
            <a:srgbClr val="01C6E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553212" y="3046476"/>
            <a:ext cx="1737360" cy="241300"/>
          </a:xfrm>
          <a:prstGeom prst="rect">
            <a:avLst/>
          </a:prstGeom>
          <a:solidFill>
            <a:srgbClr val="132740"/>
          </a:solidFill>
        </p:spPr>
        <p:txBody>
          <a:bodyPr vert="horz" wrap="square" lIns="0" tIns="56515" rIns="0" bIns="0" rtlCol="0">
            <a:spAutoFit/>
          </a:bodyPr>
          <a:lstStyle/>
          <a:p>
            <a:pPr marL="76200">
              <a:lnSpc>
                <a:spcPct val="100000"/>
              </a:lnSpc>
              <a:spcBef>
                <a:spcPts val="445"/>
              </a:spcBef>
            </a:pPr>
            <a:r>
              <a:rPr sz="800" spc="-5" dirty="0">
                <a:solidFill>
                  <a:srgbClr val="FFFFFF"/>
                </a:solidFill>
                <a:latin typeface="맑은 고딕"/>
                <a:cs typeface="맑은 고딕"/>
              </a:rPr>
              <a:t>2020학년도</a:t>
            </a:r>
            <a:r>
              <a:rPr sz="800" spc="-25" dirty="0">
                <a:solidFill>
                  <a:srgbClr val="FFFFFF"/>
                </a:solidFill>
                <a:latin typeface="맑은 고딕"/>
                <a:cs typeface="맑은 고딕"/>
              </a:rPr>
              <a:t> </a:t>
            </a:r>
            <a:r>
              <a:rPr sz="800" dirty="0">
                <a:solidFill>
                  <a:srgbClr val="FFFFFF"/>
                </a:solidFill>
                <a:latin typeface="맑은 고딕"/>
                <a:cs typeface="맑은 고딕"/>
              </a:rPr>
              <a:t>동계방학</a:t>
            </a:r>
            <a:r>
              <a:rPr sz="800" spc="-10" dirty="0">
                <a:solidFill>
                  <a:srgbClr val="FFFFFF"/>
                </a:solidFill>
                <a:latin typeface="맑은 고딕"/>
                <a:cs typeface="맑은 고딕"/>
              </a:rPr>
              <a:t> </a:t>
            </a:r>
            <a:r>
              <a:rPr sz="800" spc="-5" dirty="0">
                <a:solidFill>
                  <a:srgbClr val="FFFFFF"/>
                </a:solidFill>
                <a:latin typeface="맑은 고딕"/>
                <a:cs typeface="맑은 고딕"/>
              </a:rPr>
              <a:t>계절제(단기)</a:t>
            </a:r>
            <a:endParaRPr sz="800">
              <a:latin typeface="맑은 고딕"/>
              <a:cs typeface="맑은 고딕"/>
            </a:endParaRPr>
          </a:p>
        </p:txBody>
      </p:sp>
      <p:sp>
        <p:nvSpPr>
          <p:cNvPr id="19" name="object 1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204"/>
              </a:spcBef>
            </a:pPr>
            <a:fld id="{81D60167-4931-47E6-BA6A-407CBD079E47}" type="slidenum">
              <a:rPr dirty="0"/>
              <a:t>13</a:t>
            </a:fld>
            <a:endParaRPr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661904" y="5545835"/>
            <a:ext cx="1408175" cy="1155518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513377" y="376250"/>
            <a:ext cx="315595" cy="391426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45440" y="366670"/>
            <a:ext cx="27978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90" dirty="0">
                <a:latin typeface="휴먼둥근헤드라인"/>
                <a:cs typeface="휴먼둥근헤드라인"/>
              </a:rPr>
              <a:t>현장실습과정</a:t>
            </a:r>
            <a:r>
              <a:rPr sz="2400" spc="-49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지원하기</a:t>
            </a:r>
            <a:endParaRPr sz="2400">
              <a:latin typeface="휴먼둥근헤드라인"/>
              <a:cs typeface="휴먼둥근헤드라인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66700" y="807719"/>
            <a:ext cx="11146790" cy="68580"/>
          </a:xfrm>
          <a:custGeom>
            <a:avLst/>
            <a:gdLst/>
            <a:ahLst/>
            <a:cxnLst/>
            <a:rect l="l" t="t" r="r" b="b"/>
            <a:pathLst>
              <a:path w="11146790" h="68580">
                <a:moveTo>
                  <a:pt x="11146536" y="0"/>
                </a:moveTo>
                <a:lnTo>
                  <a:pt x="0" y="0"/>
                </a:lnTo>
                <a:lnTo>
                  <a:pt x="0" y="68579"/>
                </a:lnTo>
                <a:lnTo>
                  <a:pt x="11146536" y="68579"/>
                </a:lnTo>
                <a:lnTo>
                  <a:pt x="11146536" y="0"/>
                </a:lnTo>
                <a:close/>
              </a:path>
            </a:pathLst>
          </a:custGeom>
          <a:solidFill>
            <a:srgbClr val="FF4F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45440" y="1089169"/>
            <a:ext cx="26955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40" dirty="0">
                <a:latin typeface="휴먼옛체"/>
                <a:cs typeface="휴먼옛체"/>
              </a:rPr>
              <a:t>4</a:t>
            </a:r>
            <a:r>
              <a:rPr sz="1800" spc="-25" dirty="0">
                <a:latin typeface="휴먼옛체"/>
                <a:cs typeface="휴먼옛체"/>
              </a:rPr>
              <a:t>.</a:t>
            </a:r>
            <a:r>
              <a:rPr sz="1800" spc="-190" dirty="0">
                <a:latin typeface="휴먼옛체"/>
                <a:cs typeface="휴먼옛체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신청관리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→</a:t>
            </a:r>
            <a:r>
              <a:rPr sz="1800" spc="-75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지원결과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조회</a:t>
            </a:r>
            <a:endParaRPr sz="1800">
              <a:latin typeface="HY목각파임B"/>
              <a:cs typeface="HY목각파임B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77799" y="5417482"/>
            <a:ext cx="156781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220" dirty="0">
                <a:solidFill>
                  <a:srgbClr val="01C6E1"/>
                </a:solidFill>
                <a:latin typeface="휴먼둥근헤드라인"/>
                <a:cs typeface="휴먼둥근헤드라인"/>
              </a:rPr>
              <a:t>지원</a:t>
            </a:r>
            <a:r>
              <a:rPr sz="1800" spc="-375" dirty="0">
                <a:solidFill>
                  <a:srgbClr val="01C6E1"/>
                </a:solidFill>
                <a:latin typeface="휴먼둥근헤드라인"/>
                <a:cs typeface="휴먼둥근헤드라인"/>
              </a:rPr>
              <a:t> </a:t>
            </a:r>
            <a:r>
              <a:rPr sz="1800" spc="-220" dirty="0">
                <a:solidFill>
                  <a:srgbClr val="01C6E1"/>
                </a:solidFill>
                <a:latin typeface="휴먼둥근헤드라인"/>
                <a:cs typeface="휴먼둥근헤드라인"/>
              </a:rPr>
              <a:t>시</a:t>
            </a:r>
            <a:r>
              <a:rPr sz="1800" spc="-375" dirty="0">
                <a:solidFill>
                  <a:srgbClr val="01C6E1"/>
                </a:solidFill>
                <a:latin typeface="휴먼둥근헤드라인"/>
                <a:cs typeface="휴먼둥근헤드라인"/>
              </a:rPr>
              <a:t> </a:t>
            </a:r>
            <a:r>
              <a:rPr sz="1800" spc="-220" dirty="0">
                <a:solidFill>
                  <a:srgbClr val="01C6E1"/>
                </a:solidFill>
                <a:latin typeface="휴먼둥근헤드라인"/>
                <a:cs typeface="휴먼둥근헤드라인"/>
              </a:rPr>
              <a:t>유의사항</a:t>
            </a:r>
            <a:endParaRPr sz="1800">
              <a:latin typeface="휴먼둥근헤드라인"/>
              <a:cs typeface="휴먼둥근헤드라인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226564" y="4829555"/>
            <a:ext cx="9264650" cy="1423670"/>
          </a:xfrm>
          <a:prstGeom prst="rect">
            <a:avLst/>
          </a:prstGeom>
          <a:ln w="12192">
            <a:solidFill>
              <a:srgbClr val="01C6E1"/>
            </a:solidFill>
          </a:ln>
        </p:spPr>
        <p:txBody>
          <a:bodyPr vert="horz" wrap="square" lIns="0" tIns="163830" rIns="0" bIns="0" rtlCol="0">
            <a:spAutoFit/>
          </a:bodyPr>
          <a:lstStyle/>
          <a:p>
            <a:pPr marL="441325" indent="-287020">
              <a:lnSpc>
                <a:spcPct val="100000"/>
              </a:lnSpc>
              <a:spcBef>
                <a:spcPts val="1290"/>
              </a:spcBef>
              <a:buFont typeface="Arial"/>
              <a:buChar char="•"/>
              <a:tabLst>
                <a:tab pos="441325" algn="l"/>
                <a:tab pos="441959" algn="l"/>
              </a:tabLst>
            </a:pPr>
            <a:r>
              <a:rPr sz="1400" spc="-165" dirty="0">
                <a:latin typeface="HY목각파임B"/>
                <a:cs typeface="HY목각파임B"/>
              </a:rPr>
              <a:t>지원은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실습기관에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선발되지</a:t>
            </a:r>
            <a:r>
              <a:rPr sz="14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못한</a:t>
            </a:r>
            <a:r>
              <a:rPr sz="1400" spc="-6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경우</a:t>
            </a:r>
            <a:r>
              <a:rPr sz="14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40" dirty="0">
                <a:solidFill>
                  <a:srgbClr val="FF0000"/>
                </a:solidFill>
                <a:latin typeface="휴먼옛체"/>
                <a:cs typeface="휴먼옛체"/>
              </a:rPr>
              <a:t>3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회까지</a:t>
            </a:r>
            <a:r>
              <a:rPr sz="1400" spc="-6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지원</a:t>
            </a:r>
            <a:r>
              <a:rPr sz="14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가능</a:t>
            </a:r>
            <a:r>
              <a:rPr sz="1400" spc="-165" dirty="0">
                <a:latin typeface="HY목각파임B"/>
                <a:cs typeface="HY목각파임B"/>
              </a:rPr>
              <a:t>합니다</a:t>
            </a:r>
            <a:r>
              <a:rPr sz="1400" spc="-25" dirty="0">
                <a:latin typeface="휴먼옛체"/>
                <a:cs typeface="휴먼옛체"/>
              </a:rPr>
              <a:t>(</a:t>
            </a:r>
            <a:r>
              <a:rPr sz="1400" spc="-165" dirty="0">
                <a:latin typeface="HY목각파임B"/>
                <a:cs typeface="HY목각파임B"/>
              </a:rPr>
              <a:t>순차적으로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지원</a:t>
            </a:r>
            <a:r>
              <a:rPr sz="1400" spc="-20" dirty="0">
                <a:latin typeface="휴먼옛체"/>
                <a:cs typeface="휴먼옛체"/>
              </a:rPr>
              <a:t>,</a:t>
            </a:r>
            <a:r>
              <a:rPr sz="1400" spc="-145" dirty="0">
                <a:latin typeface="휴먼옛체"/>
                <a:cs typeface="휴먼옛체"/>
              </a:rPr>
              <a:t> </a:t>
            </a:r>
            <a:r>
              <a:rPr sz="1400" spc="40" dirty="0">
                <a:latin typeface="휴먼옛체"/>
                <a:cs typeface="휴먼옛체"/>
              </a:rPr>
              <a:t>3</a:t>
            </a:r>
            <a:r>
              <a:rPr sz="1400" spc="-165" dirty="0">
                <a:latin typeface="HY목각파임B"/>
                <a:cs typeface="HY목각파임B"/>
              </a:rPr>
              <a:t>회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초과시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상황에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따라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추가지원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가능</a:t>
            </a:r>
            <a:r>
              <a:rPr sz="1400" spc="-30" dirty="0">
                <a:latin typeface="휴먼옛체"/>
                <a:cs typeface="휴먼옛체"/>
              </a:rPr>
              <a:t>)</a:t>
            </a:r>
            <a:endParaRPr sz="1400">
              <a:latin typeface="휴먼옛체"/>
              <a:cs typeface="휴먼옛체"/>
            </a:endParaRPr>
          </a:p>
          <a:p>
            <a:pPr marL="441325" indent="-287020">
              <a:lnSpc>
                <a:spcPct val="100000"/>
              </a:lnSpc>
              <a:spcBef>
                <a:spcPts val="840"/>
              </a:spcBef>
              <a:buFont typeface="Arial"/>
              <a:buChar char="•"/>
              <a:tabLst>
                <a:tab pos="441325" algn="l"/>
                <a:tab pos="441959" algn="l"/>
              </a:tabLst>
            </a:pPr>
            <a:r>
              <a:rPr sz="1400" spc="-165" dirty="0">
                <a:latin typeface="HY목각파임B"/>
                <a:cs typeface="HY목각파임B"/>
              </a:rPr>
              <a:t>접수신청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후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현장실습지원센터에서</a:t>
            </a:r>
            <a:r>
              <a:rPr sz="1400" spc="-3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학생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제출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서류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확인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후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서류통과함</a:t>
            </a:r>
            <a:endParaRPr sz="1400">
              <a:latin typeface="HY목각파임B"/>
              <a:cs typeface="HY목각파임B"/>
            </a:endParaRPr>
          </a:p>
          <a:p>
            <a:pPr marL="441325" indent="-287020">
              <a:lnSpc>
                <a:spcPct val="100000"/>
              </a:lnSpc>
              <a:spcBef>
                <a:spcPts val="840"/>
              </a:spcBef>
              <a:buFont typeface="Arial"/>
              <a:buChar char="•"/>
              <a:tabLst>
                <a:tab pos="441325" algn="l"/>
                <a:tab pos="441959" algn="l"/>
              </a:tabLst>
            </a:pPr>
            <a:r>
              <a:rPr sz="1400" spc="-165" dirty="0">
                <a:latin typeface="HY목각파임B"/>
                <a:cs typeface="HY목각파임B"/>
              </a:rPr>
              <a:t>서류상태가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795" dirty="0">
                <a:latin typeface="휴먼옛체"/>
                <a:cs typeface="휴먼옛체"/>
              </a:rPr>
              <a:t>“</a:t>
            </a:r>
            <a:r>
              <a:rPr sz="1400" spc="-165" dirty="0">
                <a:latin typeface="HY목각파임B"/>
                <a:cs typeface="HY목각파임B"/>
              </a:rPr>
              <a:t>서류통과＂로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변경되어야만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지원기업에서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학생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서류</a:t>
            </a:r>
            <a:r>
              <a:rPr sz="1400" spc="-25" dirty="0">
                <a:latin typeface="휴먼옛체"/>
                <a:cs typeface="휴먼옛체"/>
              </a:rPr>
              <a:t>(</a:t>
            </a:r>
            <a:r>
              <a:rPr sz="1400" spc="-165" dirty="0">
                <a:latin typeface="HY목각파임B"/>
                <a:cs typeface="HY목각파임B"/>
              </a:rPr>
              <a:t>이력서</a:t>
            </a:r>
            <a:r>
              <a:rPr sz="1400" spc="-20" dirty="0">
                <a:latin typeface="휴먼옛체"/>
                <a:cs typeface="휴먼옛체"/>
              </a:rPr>
              <a:t>,</a:t>
            </a:r>
            <a:r>
              <a:rPr sz="1400" spc="-145" dirty="0">
                <a:latin typeface="휴먼옛체"/>
                <a:cs typeface="휴먼옛체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자기소개서</a:t>
            </a:r>
            <a:r>
              <a:rPr sz="1400" spc="-30" dirty="0">
                <a:latin typeface="휴먼옛체"/>
                <a:cs typeface="휴먼옛체"/>
              </a:rPr>
              <a:t>)</a:t>
            </a:r>
            <a:r>
              <a:rPr sz="1400" spc="-145" dirty="0">
                <a:latin typeface="휴먼옛체"/>
                <a:cs typeface="휴먼옛체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확인이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가능함</a:t>
            </a:r>
            <a:endParaRPr sz="1400">
              <a:latin typeface="HY목각파임B"/>
              <a:cs typeface="HY목각파임B"/>
            </a:endParaRPr>
          </a:p>
          <a:p>
            <a:pPr marL="441325" indent="-287020">
              <a:lnSpc>
                <a:spcPct val="100000"/>
              </a:lnSpc>
              <a:spcBef>
                <a:spcPts val="840"/>
              </a:spcBef>
              <a:buFont typeface="Arial"/>
              <a:buChar char="•"/>
              <a:tabLst>
                <a:tab pos="441325" algn="l"/>
                <a:tab pos="441959" algn="l"/>
              </a:tabLst>
            </a:pPr>
            <a:r>
              <a:rPr sz="1400" spc="-165" dirty="0">
                <a:latin typeface="HY목각파임B"/>
                <a:cs typeface="HY목각파임B"/>
              </a:rPr>
              <a:t>선발여부는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795" dirty="0">
                <a:latin typeface="휴먼옛체"/>
                <a:cs typeface="휴먼옛체"/>
              </a:rPr>
              <a:t>“</a:t>
            </a:r>
            <a:r>
              <a:rPr sz="1400" spc="-165" dirty="0">
                <a:latin typeface="HY목각파임B"/>
                <a:cs typeface="HY목각파임B"/>
              </a:rPr>
              <a:t>선발＂또는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795" dirty="0">
                <a:latin typeface="휴먼옛체"/>
                <a:cs typeface="휴먼옛체"/>
              </a:rPr>
              <a:t>“</a:t>
            </a:r>
            <a:r>
              <a:rPr sz="1400" spc="-165" dirty="0">
                <a:latin typeface="HY목각파임B"/>
                <a:cs typeface="HY목각파임B"/>
              </a:rPr>
              <a:t>탈락</a:t>
            </a:r>
            <a:r>
              <a:rPr sz="1400" spc="-790" dirty="0">
                <a:latin typeface="휴먼옛체"/>
                <a:cs typeface="휴먼옛체"/>
              </a:rPr>
              <a:t>”</a:t>
            </a:r>
            <a:r>
              <a:rPr sz="1400" spc="-165" dirty="0">
                <a:latin typeface="HY목각파임B"/>
                <a:cs typeface="HY목각파임B"/>
              </a:rPr>
              <a:t>으로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결정되며</a:t>
            </a:r>
            <a:r>
              <a:rPr sz="1400" spc="-20" dirty="0">
                <a:latin typeface="휴먼옛체"/>
                <a:cs typeface="휴먼옛체"/>
              </a:rPr>
              <a:t>,</a:t>
            </a:r>
            <a:r>
              <a:rPr sz="1400" spc="-145" dirty="0">
                <a:latin typeface="휴먼옛체"/>
                <a:cs typeface="휴먼옛체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지원기업</a:t>
            </a:r>
            <a:r>
              <a:rPr sz="14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선발</a:t>
            </a:r>
            <a:r>
              <a:rPr sz="14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전까지</a:t>
            </a:r>
            <a:r>
              <a:rPr sz="1400" spc="-6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지원사항</a:t>
            </a:r>
            <a:r>
              <a:rPr sz="14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취소가</a:t>
            </a:r>
            <a:r>
              <a:rPr sz="1400" spc="-4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400" spc="-165" dirty="0">
                <a:solidFill>
                  <a:srgbClr val="FF0000"/>
                </a:solidFill>
                <a:latin typeface="HY목각파임B"/>
                <a:cs typeface="HY목각파임B"/>
              </a:rPr>
              <a:t>가능함</a:t>
            </a:r>
            <a:endParaRPr sz="1400">
              <a:latin typeface="HY목각파임B"/>
              <a:cs typeface="HY목각파임B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562214" y="1574912"/>
            <a:ext cx="8416290" cy="2919730"/>
            <a:chOff x="562214" y="1574912"/>
            <a:chExt cx="8416290" cy="2919730"/>
          </a:xfrm>
        </p:grpSpPr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62214" y="1574912"/>
              <a:ext cx="8416094" cy="2919177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3520439" y="2575559"/>
              <a:ext cx="635635" cy="601980"/>
            </a:xfrm>
            <a:custGeom>
              <a:avLst/>
              <a:gdLst/>
              <a:ahLst/>
              <a:cxnLst/>
              <a:rect l="l" t="t" r="r" b="b"/>
              <a:pathLst>
                <a:path w="635635" h="601980">
                  <a:moveTo>
                    <a:pt x="0" y="0"/>
                  </a:moveTo>
                  <a:lnTo>
                    <a:pt x="635508" y="0"/>
                  </a:lnTo>
                  <a:lnTo>
                    <a:pt x="635508" y="292608"/>
                  </a:lnTo>
                  <a:lnTo>
                    <a:pt x="0" y="292608"/>
                  </a:lnTo>
                  <a:lnTo>
                    <a:pt x="0" y="0"/>
                  </a:lnTo>
                  <a:close/>
                </a:path>
                <a:path w="635635" h="601980">
                  <a:moveTo>
                    <a:pt x="3048" y="309372"/>
                  </a:moveTo>
                  <a:lnTo>
                    <a:pt x="553212" y="309372"/>
                  </a:lnTo>
                  <a:lnTo>
                    <a:pt x="553212" y="601980"/>
                  </a:lnTo>
                  <a:lnTo>
                    <a:pt x="3048" y="601980"/>
                  </a:lnTo>
                  <a:lnTo>
                    <a:pt x="3048" y="309372"/>
                  </a:lnTo>
                  <a:close/>
                </a:path>
              </a:pathLst>
            </a:custGeom>
            <a:ln w="12192">
              <a:solidFill>
                <a:srgbClr val="FF0000"/>
              </a:solidFill>
              <a:prstDash val="sys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4201923" y="2602491"/>
            <a:ext cx="4380230" cy="5194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77470">
              <a:lnSpc>
                <a:spcPct val="100000"/>
              </a:lnSpc>
              <a:spcBef>
                <a:spcPts val="105"/>
              </a:spcBef>
            </a:pP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①</a:t>
            </a:r>
            <a:r>
              <a:rPr sz="1100" spc="-5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제출한</a:t>
            </a:r>
            <a:r>
              <a:rPr sz="1100" spc="-6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사진</a:t>
            </a:r>
            <a:r>
              <a:rPr sz="1100" spc="210" dirty="0">
                <a:solidFill>
                  <a:srgbClr val="FF0000"/>
                </a:solidFill>
                <a:latin typeface="휴먼옛체"/>
                <a:cs typeface="휴먼옛체"/>
              </a:rPr>
              <a:t>/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이력</a:t>
            </a:r>
            <a:r>
              <a:rPr sz="1100" spc="-145" dirty="0">
                <a:solidFill>
                  <a:srgbClr val="FF0000"/>
                </a:solidFill>
                <a:latin typeface="HY목각파임B"/>
                <a:cs typeface="HY목각파임B"/>
              </a:rPr>
              <a:t>서</a:t>
            </a:r>
            <a:r>
              <a:rPr sz="1100" spc="210" dirty="0">
                <a:solidFill>
                  <a:srgbClr val="FF0000"/>
                </a:solidFill>
                <a:latin typeface="휴먼옛체"/>
                <a:cs typeface="휴먼옛체"/>
              </a:rPr>
              <a:t>/</a:t>
            </a:r>
            <a:r>
              <a:rPr sz="1100" spc="-145" dirty="0">
                <a:solidFill>
                  <a:srgbClr val="FF0000"/>
                </a:solidFill>
                <a:latin typeface="HY목각파임B"/>
                <a:cs typeface="HY목각파임B"/>
              </a:rPr>
              <a:t>자기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소</a:t>
            </a:r>
            <a:r>
              <a:rPr sz="1100" spc="-145" dirty="0">
                <a:solidFill>
                  <a:srgbClr val="FF0000"/>
                </a:solidFill>
                <a:latin typeface="HY목각파임B"/>
                <a:cs typeface="HY목각파임B"/>
              </a:rPr>
              <a:t>개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서</a:t>
            </a:r>
            <a:r>
              <a:rPr sz="1100" spc="-9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등이</a:t>
            </a:r>
            <a:r>
              <a:rPr sz="1100" spc="-5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미흡할</a:t>
            </a:r>
            <a:r>
              <a:rPr sz="1100" spc="-8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경우</a:t>
            </a:r>
            <a:r>
              <a:rPr sz="1100" spc="-5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625" dirty="0">
                <a:solidFill>
                  <a:srgbClr val="FF0000"/>
                </a:solidFill>
                <a:latin typeface="휴먼옛체"/>
                <a:cs typeface="휴먼옛체"/>
              </a:rPr>
              <a:t>“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서류보완</a:t>
            </a:r>
            <a:r>
              <a:rPr sz="1100" spc="-140" dirty="0">
                <a:solidFill>
                  <a:srgbClr val="FF0000"/>
                </a:solidFill>
                <a:latin typeface="HY목각파임B"/>
                <a:cs typeface="HY목각파임B"/>
              </a:rPr>
              <a:t>＂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으로</a:t>
            </a:r>
            <a:r>
              <a:rPr sz="1100" spc="-9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변경됨</a:t>
            </a:r>
            <a:endParaRPr sz="1100">
              <a:latin typeface="HY목각파임B"/>
              <a:cs typeface="HY목각파임B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950">
              <a:latin typeface="HY목각파임B"/>
              <a:cs typeface="HY목각파임B"/>
            </a:endParaRPr>
          </a:p>
          <a:p>
            <a:pPr marL="12700">
              <a:lnSpc>
                <a:spcPct val="100000"/>
              </a:lnSpc>
            </a:pP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②</a:t>
            </a:r>
            <a:r>
              <a:rPr sz="1100" spc="-5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선발여부</a:t>
            </a:r>
            <a:r>
              <a:rPr sz="1100" spc="-80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확인</a:t>
            </a:r>
            <a:r>
              <a:rPr sz="1100" spc="-55" dirty="0">
                <a:solidFill>
                  <a:srgbClr val="FF0000"/>
                </a:solidFill>
                <a:latin typeface="HY목각파임B"/>
                <a:cs typeface="HY목각파임B"/>
              </a:rPr>
              <a:t> </a:t>
            </a:r>
            <a:r>
              <a:rPr sz="1100" spc="-130" dirty="0">
                <a:solidFill>
                  <a:srgbClr val="FF0000"/>
                </a:solidFill>
                <a:latin typeface="HY목각파임B"/>
                <a:cs typeface="HY목각파임B"/>
              </a:rPr>
              <a:t>가능</a:t>
            </a:r>
            <a:endParaRPr sz="1100">
              <a:latin typeface="HY목각파임B"/>
              <a:cs typeface="HY목각파임B"/>
            </a:endParaRPr>
          </a:p>
        </p:txBody>
      </p:sp>
      <p:sp>
        <p:nvSpPr>
          <p:cNvPr id="13" name="object 1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204"/>
              </a:spcBef>
            </a:pPr>
            <a:fld id="{81D60167-4931-47E6-BA6A-407CBD079E47}" type="slidenum">
              <a:rPr dirty="0"/>
              <a:t>14</a:t>
            </a:fld>
            <a:endParaRPr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593324" y="5366003"/>
            <a:ext cx="1507740" cy="1392702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513377" y="376250"/>
            <a:ext cx="315595" cy="391426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45440" y="366670"/>
            <a:ext cx="4065904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5" dirty="0">
                <a:latin typeface="휴먼옛체"/>
                <a:cs typeface="휴먼옛체"/>
              </a:rPr>
              <a:t>(</a:t>
            </a:r>
            <a:r>
              <a:rPr sz="2400" spc="-290" dirty="0">
                <a:latin typeface="휴먼둥근헤드라인"/>
                <a:cs typeface="휴먼둥근헤드라인"/>
              </a:rPr>
              <a:t>선발</a:t>
            </a:r>
            <a:r>
              <a:rPr sz="2400" spc="-49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후</a:t>
            </a:r>
            <a:r>
              <a:rPr sz="2400" spc="-50" dirty="0">
                <a:latin typeface="휴먼옛체"/>
                <a:cs typeface="휴먼옛체"/>
              </a:rPr>
              <a:t>)</a:t>
            </a:r>
            <a:r>
              <a:rPr sz="2400" spc="-260" dirty="0">
                <a:latin typeface="휴먼옛체"/>
                <a:cs typeface="휴먼옛체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현장실습</a:t>
            </a:r>
            <a:r>
              <a:rPr sz="2400" spc="-50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주요</a:t>
            </a:r>
            <a:r>
              <a:rPr sz="2400" spc="-495" dirty="0">
                <a:latin typeface="휴먼둥근헤드라인"/>
                <a:cs typeface="휴먼둥근헤드라인"/>
              </a:rPr>
              <a:t> </a:t>
            </a:r>
            <a:r>
              <a:rPr sz="2400" spc="-290" dirty="0">
                <a:latin typeface="휴먼둥근헤드라인"/>
                <a:cs typeface="휴먼둥근헤드라인"/>
              </a:rPr>
              <a:t>추진일정</a:t>
            </a:r>
            <a:endParaRPr sz="2400">
              <a:latin typeface="휴먼둥근헤드라인"/>
              <a:cs typeface="휴먼둥근헤드라인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66700" y="807719"/>
            <a:ext cx="11146790" cy="68580"/>
          </a:xfrm>
          <a:custGeom>
            <a:avLst/>
            <a:gdLst/>
            <a:ahLst/>
            <a:cxnLst/>
            <a:rect l="l" t="t" r="r" b="b"/>
            <a:pathLst>
              <a:path w="11146790" h="68580">
                <a:moveTo>
                  <a:pt x="11146536" y="0"/>
                </a:moveTo>
                <a:lnTo>
                  <a:pt x="0" y="0"/>
                </a:lnTo>
                <a:lnTo>
                  <a:pt x="0" y="68579"/>
                </a:lnTo>
                <a:lnTo>
                  <a:pt x="11146536" y="68579"/>
                </a:lnTo>
                <a:lnTo>
                  <a:pt x="11146536" y="0"/>
                </a:lnTo>
                <a:close/>
              </a:path>
            </a:pathLst>
          </a:custGeom>
          <a:solidFill>
            <a:srgbClr val="FF4F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05384" y="1915667"/>
            <a:ext cx="10921365" cy="516890"/>
          </a:xfrm>
          <a:custGeom>
            <a:avLst/>
            <a:gdLst/>
            <a:ahLst/>
            <a:cxnLst/>
            <a:rect l="l" t="t" r="r" b="b"/>
            <a:pathLst>
              <a:path w="10921365" h="516889">
                <a:moveTo>
                  <a:pt x="10920971" y="0"/>
                </a:moveTo>
                <a:lnTo>
                  <a:pt x="0" y="0"/>
                </a:lnTo>
                <a:lnTo>
                  <a:pt x="0" y="447040"/>
                </a:lnTo>
                <a:lnTo>
                  <a:pt x="3576764" y="447040"/>
                </a:lnTo>
                <a:lnTo>
                  <a:pt x="3576764" y="516636"/>
                </a:lnTo>
                <a:lnTo>
                  <a:pt x="10920971" y="516636"/>
                </a:lnTo>
                <a:lnTo>
                  <a:pt x="10920971" y="447040"/>
                </a:lnTo>
                <a:lnTo>
                  <a:pt x="10920971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575255" y="4788122"/>
            <a:ext cx="9422765" cy="848360"/>
          </a:xfrm>
          <a:prstGeom prst="rect">
            <a:avLst/>
          </a:prstGeom>
        </p:spPr>
        <p:txBody>
          <a:bodyPr vert="horz" wrap="square" lIns="0" tIns="104140" rIns="0" bIns="0" rtlCol="0">
            <a:spAutoFit/>
          </a:bodyPr>
          <a:lstStyle/>
          <a:p>
            <a:pPr marL="299085" indent="-287020">
              <a:lnSpc>
                <a:spcPct val="100000"/>
              </a:lnSpc>
              <a:spcBef>
                <a:spcPts val="820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1200" spc="-145" dirty="0">
                <a:latin typeface="휴먼옛체"/>
                <a:cs typeface="휴먼옛체"/>
              </a:rPr>
              <a:t>위</a:t>
            </a:r>
            <a:r>
              <a:rPr sz="1200" spc="-135" dirty="0">
                <a:latin typeface="휴먼옛체"/>
                <a:cs typeface="휴먼옛체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내용은</a:t>
            </a:r>
            <a:r>
              <a:rPr sz="1200" spc="-160" dirty="0">
                <a:latin typeface="휴먼옛체"/>
                <a:cs typeface="휴먼옛체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통상적인</a:t>
            </a:r>
            <a:r>
              <a:rPr sz="1200" spc="-160" dirty="0">
                <a:latin typeface="휴먼옛체"/>
                <a:cs typeface="휴먼옛체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운영일정에</a:t>
            </a:r>
            <a:r>
              <a:rPr sz="1200" spc="-160" dirty="0">
                <a:latin typeface="휴먼옛체"/>
                <a:cs typeface="휴먼옛체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대해 기재되었으며</a:t>
            </a:r>
            <a:r>
              <a:rPr sz="1200" spc="-10" dirty="0">
                <a:latin typeface="함초롬돋움"/>
                <a:cs typeface="함초롬돋움"/>
              </a:rPr>
              <a:t>,</a:t>
            </a:r>
            <a:r>
              <a:rPr sz="1200" spc="-40" dirty="0">
                <a:latin typeface="함초롬돋움"/>
                <a:cs typeface="함초롬돋움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내부사정에</a:t>
            </a:r>
            <a:r>
              <a:rPr sz="1200" spc="-170" dirty="0">
                <a:latin typeface="휴먼옛체"/>
                <a:cs typeface="휴먼옛체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일정은 일부 조정될 수 있습니다</a:t>
            </a:r>
            <a:endParaRPr sz="1200">
              <a:latin typeface="휴먼옛체"/>
              <a:cs typeface="휴먼옛체"/>
            </a:endParaRPr>
          </a:p>
          <a:p>
            <a:pPr marL="299085" indent="-287020">
              <a:lnSpc>
                <a:spcPct val="100000"/>
              </a:lnSpc>
              <a:spcBef>
                <a:spcPts val="720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1200" spc="-145" dirty="0">
                <a:latin typeface="휴먼옛체"/>
                <a:cs typeface="휴먼옛체"/>
              </a:rPr>
              <a:t>국외 현장실습의</a:t>
            </a:r>
            <a:r>
              <a:rPr sz="1200" spc="-160" dirty="0">
                <a:latin typeface="휴먼옛체"/>
                <a:cs typeface="휴먼옛체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경우</a:t>
            </a:r>
            <a:r>
              <a:rPr sz="1200" spc="-10" dirty="0">
                <a:latin typeface="함초롬돋움"/>
                <a:cs typeface="함초롬돋움"/>
              </a:rPr>
              <a:t>,</a:t>
            </a:r>
            <a:r>
              <a:rPr sz="1200" spc="-25" dirty="0">
                <a:latin typeface="함초롬돋움"/>
                <a:cs typeface="함초롬돋움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해당 학생이 부득이하게</a:t>
            </a:r>
            <a:r>
              <a:rPr sz="1200" spc="-160" dirty="0">
                <a:latin typeface="휴먼옛체"/>
                <a:cs typeface="휴먼옛체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현지에서</a:t>
            </a:r>
            <a:r>
              <a:rPr sz="1200" spc="-160" dirty="0">
                <a:latin typeface="휴먼옛체"/>
                <a:cs typeface="휴먼옛체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추가 체류하게</a:t>
            </a:r>
            <a:r>
              <a:rPr sz="1200" spc="-160" dirty="0">
                <a:latin typeface="휴먼옛체"/>
                <a:cs typeface="휴먼옛체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되는 경우 스캔본 제출 가능하오나</a:t>
            </a:r>
            <a:r>
              <a:rPr sz="1200" spc="-160" dirty="0">
                <a:latin typeface="휴먼옛체"/>
                <a:cs typeface="휴먼옛체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내용이 명확하게</a:t>
            </a:r>
            <a:r>
              <a:rPr sz="1200" spc="-160" dirty="0">
                <a:latin typeface="휴먼옛체"/>
                <a:cs typeface="휴먼옛체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나오도록</a:t>
            </a:r>
            <a:r>
              <a:rPr sz="1200" spc="-160" dirty="0">
                <a:latin typeface="휴먼옛체"/>
                <a:cs typeface="휴먼옛체"/>
              </a:rPr>
              <a:t> </a:t>
            </a:r>
            <a:r>
              <a:rPr sz="1200" spc="-145" dirty="0">
                <a:latin typeface="휴먼옛체"/>
                <a:cs typeface="휴먼옛체"/>
              </a:rPr>
              <a:t>스캔 부탁드립니다</a:t>
            </a:r>
            <a:endParaRPr sz="1200">
              <a:latin typeface="휴먼옛체"/>
              <a:cs typeface="휴먼옛체"/>
            </a:endParaRPr>
          </a:p>
          <a:p>
            <a:pPr marL="299085" indent="-287020">
              <a:lnSpc>
                <a:spcPct val="100000"/>
              </a:lnSpc>
              <a:spcBef>
                <a:spcPts val="720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1200" spc="-145" dirty="0">
                <a:solidFill>
                  <a:srgbClr val="0000FF"/>
                </a:solidFill>
                <a:latin typeface="휴먼옛체"/>
                <a:cs typeface="휴먼옛체"/>
              </a:rPr>
              <a:t>계절제 </a:t>
            </a:r>
            <a:r>
              <a:rPr sz="1200" spc="-120" dirty="0">
                <a:solidFill>
                  <a:srgbClr val="0000FF"/>
                </a:solidFill>
                <a:latin typeface="휴먼옛체"/>
                <a:cs typeface="휴먼옛체"/>
              </a:rPr>
              <a:t>현장실습</a:t>
            </a:r>
            <a:r>
              <a:rPr sz="1200" spc="-120" dirty="0">
                <a:solidFill>
                  <a:srgbClr val="0000FF"/>
                </a:solidFill>
                <a:latin typeface="함초롬돋움"/>
                <a:cs typeface="함초롬돋움"/>
              </a:rPr>
              <a:t>(</a:t>
            </a:r>
            <a:r>
              <a:rPr sz="1200" spc="-120" dirty="0">
                <a:solidFill>
                  <a:srgbClr val="0000FF"/>
                </a:solidFill>
                <a:latin typeface="휴먼옛체"/>
                <a:cs typeface="휴먼옛체"/>
              </a:rPr>
              <a:t>하계방학</a:t>
            </a:r>
            <a:r>
              <a:rPr sz="1200" spc="-120" dirty="0">
                <a:solidFill>
                  <a:srgbClr val="0000FF"/>
                </a:solidFill>
                <a:latin typeface="함초롬돋움"/>
                <a:cs typeface="함초롬돋움"/>
              </a:rPr>
              <a:t>,</a:t>
            </a:r>
            <a:r>
              <a:rPr sz="1200" spc="-50" dirty="0">
                <a:solidFill>
                  <a:srgbClr val="0000FF"/>
                </a:solidFill>
                <a:latin typeface="함초롬돋움"/>
                <a:cs typeface="함초롬돋움"/>
              </a:rPr>
              <a:t> </a:t>
            </a:r>
            <a:r>
              <a:rPr sz="1200" spc="-114" dirty="0">
                <a:solidFill>
                  <a:srgbClr val="0000FF"/>
                </a:solidFill>
                <a:latin typeface="휴먼옛체"/>
                <a:cs typeface="휴먼옛체"/>
              </a:rPr>
              <a:t>동계방학</a:t>
            </a:r>
            <a:r>
              <a:rPr sz="1200" spc="-114" dirty="0">
                <a:solidFill>
                  <a:srgbClr val="0000FF"/>
                </a:solidFill>
                <a:latin typeface="함초롬돋움"/>
                <a:cs typeface="함초롬돋움"/>
              </a:rPr>
              <a:t>)</a:t>
            </a:r>
            <a:r>
              <a:rPr sz="1200" spc="-30" dirty="0">
                <a:solidFill>
                  <a:srgbClr val="0000FF"/>
                </a:solidFill>
                <a:latin typeface="함초롬돋움"/>
                <a:cs typeface="함초롬돋움"/>
              </a:rPr>
              <a:t> </a:t>
            </a:r>
            <a:r>
              <a:rPr sz="1200" spc="-145" dirty="0">
                <a:solidFill>
                  <a:srgbClr val="0000FF"/>
                </a:solidFill>
                <a:latin typeface="휴먼옛체"/>
                <a:cs typeface="휴먼옛체"/>
              </a:rPr>
              <a:t>진행 학생의</a:t>
            </a:r>
            <a:r>
              <a:rPr sz="1200" spc="-160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sz="1200" spc="-145" dirty="0">
                <a:solidFill>
                  <a:srgbClr val="0000FF"/>
                </a:solidFill>
                <a:latin typeface="휴먼옛체"/>
                <a:cs typeface="휴먼옛체"/>
              </a:rPr>
              <a:t>경우</a:t>
            </a:r>
            <a:r>
              <a:rPr sz="1200" spc="-135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sz="1200" u="sng" spc="-14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휴먼옛체"/>
                <a:cs typeface="휴먼옛체"/>
              </a:rPr>
              <a:t>영구성적</a:t>
            </a:r>
            <a:r>
              <a:rPr sz="1200" u="sng" spc="-15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휴먼옛체"/>
                <a:cs typeface="휴먼옛체"/>
              </a:rPr>
              <a:t> </a:t>
            </a:r>
            <a:r>
              <a:rPr sz="1200" u="sng" spc="-14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휴먼옛체"/>
                <a:cs typeface="휴먼옛체"/>
              </a:rPr>
              <a:t>처리일</a:t>
            </a:r>
            <a:r>
              <a:rPr sz="1200" u="sng" spc="-16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휴먼옛체"/>
                <a:cs typeface="휴먼옛체"/>
              </a:rPr>
              <a:t> </a:t>
            </a:r>
            <a:r>
              <a:rPr sz="1200" u="sng" spc="-14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휴먼옛체"/>
                <a:cs typeface="휴먼옛체"/>
              </a:rPr>
              <a:t>까지</a:t>
            </a:r>
            <a:r>
              <a:rPr sz="1200" u="sng" spc="-13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휴먼옛체"/>
                <a:cs typeface="휴먼옛체"/>
              </a:rPr>
              <a:t> </a:t>
            </a:r>
            <a:r>
              <a:rPr sz="1200" u="sng" spc="-14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휴먼옛체"/>
                <a:cs typeface="휴먼옛체"/>
              </a:rPr>
              <a:t>재학신분을</a:t>
            </a:r>
            <a:r>
              <a:rPr sz="1200" u="sng" spc="-17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휴먼옛체"/>
                <a:cs typeface="휴먼옛체"/>
              </a:rPr>
              <a:t> </a:t>
            </a:r>
            <a:r>
              <a:rPr sz="1200" u="sng" spc="-14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휴먼옛체"/>
                <a:cs typeface="휴먼옛체"/>
              </a:rPr>
              <a:t>유지</a:t>
            </a:r>
            <a:r>
              <a:rPr sz="1200" spc="-145" dirty="0">
                <a:solidFill>
                  <a:srgbClr val="0000FF"/>
                </a:solidFill>
                <a:latin typeface="휴먼옛체"/>
                <a:cs typeface="휴먼옛체"/>
              </a:rPr>
              <a:t>할 수</a:t>
            </a:r>
            <a:r>
              <a:rPr sz="1200" spc="-135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sz="1200" spc="-145" dirty="0">
                <a:solidFill>
                  <a:srgbClr val="0000FF"/>
                </a:solidFill>
                <a:latin typeface="휴먼옛체"/>
                <a:cs typeface="휴먼옛체"/>
              </a:rPr>
              <a:t>있도록</a:t>
            </a:r>
            <a:r>
              <a:rPr sz="1200" spc="-160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sz="1200" spc="-145" dirty="0">
                <a:solidFill>
                  <a:srgbClr val="0000FF"/>
                </a:solidFill>
                <a:latin typeface="휴먼옛체"/>
                <a:cs typeface="휴먼옛체"/>
              </a:rPr>
              <a:t>안내</a:t>
            </a:r>
            <a:r>
              <a:rPr sz="1200" spc="-140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sz="1200" spc="-135" dirty="0">
                <a:latin typeface="휴먼옛체"/>
                <a:cs typeface="휴먼옛체"/>
              </a:rPr>
              <a:t>부탁드립니다</a:t>
            </a:r>
            <a:r>
              <a:rPr sz="1200" spc="-135" dirty="0">
                <a:latin typeface="함초롬돋움"/>
                <a:cs typeface="함초롬돋움"/>
              </a:rPr>
              <a:t>(</a:t>
            </a:r>
            <a:r>
              <a:rPr sz="1200" spc="-135" dirty="0">
                <a:solidFill>
                  <a:srgbClr val="0000FF"/>
                </a:solidFill>
                <a:latin typeface="휴먼옛체"/>
                <a:cs typeface="휴먼옛체"/>
              </a:rPr>
              <a:t>성적처리</a:t>
            </a:r>
            <a:r>
              <a:rPr sz="1200" spc="-170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sz="1200" spc="-145" dirty="0">
                <a:solidFill>
                  <a:srgbClr val="0000FF"/>
                </a:solidFill>
                <a:latin typeface="휴먼옛체"/>
                <a:cs typeface="휴먼옛체"/>
              </a:rPr>
              <a:t>후</a:t>
            </a:r>
            <a:r>
              <a:rPr sz="1200" spc="-135" dirty="0">
                <a:solidFill>
                  <a:srgbClr val="0000FF"/>
                </a:solidFill>
                <a:latin typeface="휴먼옛체"/>
                <a:cs typeface="휴먼옛체"/>
              </a:rPr>
              <a:t> </a:t>
            </a:r>
            <a:r>
              <a:rPr sz="1200" spc="-145" dirty="0">
                <a:solidFill>
                  <a:srgbClr val="0000FF"/>
                </a:solidFill>
                <a:latin typeface="휴먼옛체"/>
                <a:cs typeface="휴먼옛체"/>
              </a:rPr>
              <a:t>휴학 </a:t>
            </a:r>
            <a:r>
              <a:rPr sz="1200" spc="-95" dirty="0">
                <a:solidFill>
                  <a:srgbClr val="0000FF"/>
                </a:solidFill>
                <a:latin typeface="휴먼옛체"/>
                <a:cs typeface="휴먼옛체"/>
              </a:rPr>
              <a:t>가능</a:t>
            </a:r>
            <a:r>
              <a:rPr sz="1200" spc="-95" dirty="0">
                <a:latin typeface="함초롬돋움"/>
                <a:cs typeface="함초롬돋움"/>
              </a:rPr>
              <a:t>)</a:t>
            </a:r>
            <a:endParaRPr sz="1200">
              <a:latin typeface="함초롬돋움"/>
              <a:cs typeface="함초롬돋움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204"/>
              </a:spcBef>
            </a:pPr>
            <a:fld id="{81D60167-4931-47E6-BA6A-407CBD079E47}" type="slidenum">
              <a:rPr dirty="0"/>
              <a:t>15</a:t>
            </a:fld>
            <a:endParaRPr dirty="0"/>
          </a:p>
        </p:txBody>
      </p:sp>
      <p:graphicFrame>
        <p:nvGraphicFramePr>
          <p:cNvPr id="8" name="object 8"/>
          <p:cNvGraphicFramePr>
            <a:graphicFrameLocks noGrp="1"/>
          </p:cNvGraphicFramePr>
          <p:nvPr/>
        </p:nvGraphicFramePr>
        <p:xfrm>
          <a:off x="327745" y="1190122"/>
          <a:ext cx="11080749" cy="329945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648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80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80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1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240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89102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90830"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구분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3810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  <a:solidFill>
                      <a:srgbClr val="0E4193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70"/>
                        </a:spcBef>
                      </a:pPr>
                      <a:r>
                        <a:rPr sz="1200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학기제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85090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  <a:solidFill>
                      <a:srgbClr val="0E419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70"/>
                        </a:spcBef>
                      </a:pPr>
                      <a:r>
                        <a:rPr sz="1200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계절제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85090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FF0000"/>
                      </a:solidFill>
                      <a:prstDash val="solid"/>
                    </a:lnB>
                    <a:solidFill>
                      <a:srgbClr val="0E419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083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3810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  <a:solidFill>
                      <a:srgbClr val="0E419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70"/>
                        </a:spcBef>
                      </a:pPr>
                      <a:r>
                        <a:rPr sz="1200" spc="-5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1학기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85090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  <a:solidFill>
                      <a:srgbClr val="0E419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70"/>
                        </a:spcBef>
                      </a:pPr>
                      <a:r>
                        <a:rPr sz="1200" spc="-5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2학기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85090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  <a:solidFill>
                      <a:srgbClr val="0E419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38100">
                      <a:solidFill>
                        <a:srgbClr val="FF0000"/>
                      </a:solidFill>
                      <a:prstDash val="soli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  <a:solidFill>
                      <a:srgbClr val="0E4193"/>
                    </a:solidFill>
                  </a:tcPr>
                </a:tc>
                <a:tc>
                  <a:txBody>
                    <a:bodyPr/>
                    <a:lstStyle/>
                    <a:p>
                      <a:pPr marR="62865" algn="ctr">
                        <a:lnSpc>
                          <a:spcPct val="100000"/>
                        </a:lnSpc>
                        <a:spcBef>
                          <a:spcPts val="670"/>
                        </a:spcBef>
                      </a:pPr>
                      <a:r>
                        <a:rPr sz="1200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하계방학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85090" marB="0">
                    <a:lnL w="38100">
                      <a:solidFill>
                        <a:srgbClr val="FF0000"/>
                      </a:solidFill>
                      <a:prstDash val="solid"/>
                    </a:lnL>
                    <a:lnR w="38100">
                      <a:solidFill>
                        <a:srgbClr val="FF0000"/>
                      </a:solidFill>
                      <a:prstDash val="solid"/>
                    </a:lnR>
                    <a:lnT w="12700">
                      <a:solidFill>
                        <a:srgbClr val="FF0000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  <a:solidFill>
                      <a:srgbClr val="0E4193"/>
                    </a:solidFill>
                  </a:tcPr>
                </a:tc>
                <a:tc>
                  <a:txBody>
                    <a:bodyPr/>
                    <a:lstStyle/>
                    <a:p>
                      <a:pPr marL="29845" algn="ctr">
                        <a:lnSpc>
                          <a:spcPct val="100000"/>
                        </a:lnSpc>
                        <a:spcBef>
                          <a:spcPts val="670"/>
                        </a:spcBef>
                      </a:pPr>
                      <a:r>
                        <a:rPr sz="1200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동계방학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85090" marB="0">
                    <a:lnL w="38100">
                      <a:solidFill>
                        <a:srgbClr val="FF0000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  <a:solidFill>
                      <a:srgbClr val="0E419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356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70"/>
                        </a:spcBef>
                      </a:pPr>
                      <a:r>
                        <a:rPr sz="1200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현장실습</a:t>
                      </a:r>
                      <a:r>
                        <a:rPr sz="1200" spc="-40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신청서류</a:t>
                      </a:r>
                      <a:r>
                        <a:rPr sz="1200" spc="-25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제출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860"/>
                        </a:spcBef>
                      </a:pPr>
                      <a:r>
                        <a:rPr sz="1200" spc="-5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(실습생→</a:t>
                      </a:r>
                      <a:r>
                        <a:rPr sz="1200" spc="-50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현장실습지원센터)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85090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  <a:solidFill>
                      <a:srgbClr val="0E419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200" spc="-5" dirty="0">
                          <a:latin typeface="맑은 고딕"/>
                          <a:cs typeface="맑은 고딕"/>
                        </a:rPr>
                        <a:t>1월~2월중순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4445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200" spc="-5" dirty="0">
                          <a:latin typeface="맑은 고딕"/>
                          <a:cs typeface="맑은 고딕"/>
                        </a:rPr>
                        <a:t>7월~8월중순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4445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38100">
                      <a:solidFill>
                        <a:srgbClr val="FF0000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R="6350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200" b="1" dirty="0">
                          <a:latin typeface="맑은 고딕"/>
                          <a:cs typeface="맑은 고딕"/>
                        </a:rPr>
                        <a:t>6월</a:t>
                      </a:r>
                      <a:r>
                        <a:rPr sz="1200" b="1" spc="-4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b="1" dirty="0">
                          <a:latin typeface="맑은 고딕"/>
                          <a:cs typeface="맑은 고딕"/>
                        </a:rPr>
                        <a:t>초중순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4445" marB="0">
                    <a:lnL w="38100">
                      <a:solidFill>
                        <a:srgbClr val="FF0000"/>
                      </a:solidFill>
                      <a:prstDash val="solid"/>
                    </a:lnL>
                    <a:lnR w="38100">
                      <a:solidFill>
                        <a:srgbClr val="FF0000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2984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200" spc="-5" dirty="0">
                          <a:latin typeface="맑은 고딕"/>
                          <a:cs typeface="맑은 고딕"/>
                        </a:rPr>
                        <a:t>12월</a:t>
                      </a:r>
                      <a:r>
                        <a:rPr sz="1200" spc="-4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dirty="0">
                          <a:latin typeface="맑은 고딕"/>
                          <a:cs typeface="맑은 고딕"/>
                        </a:rPr>
                        <a:t>초중순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4445" marB="0">
                    <a:lnL w="38100">
                      <a:solidFill>
                        <a:srgbClr val="FF0000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370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385"/>
                        </a:spcBef>
                      </a:pPr>
                      <a:r>
                        <a:rPr sz="1200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현장실습진행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175895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  <a:solidFill>
                      <a:srgbClr val="0E419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385"/>
                        </a:spcBef>
                      </a:pPr>
                      <a:r>
                        <a:rPr sz="1200" spc="-5" dirty="0">
                          <a:latin typeface="맑은 고딕"/>
                          <a:cs typeface="맑은 고딕"/>
                        </a:rPr>
                        <a:t>3월~6월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175895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385"/>
                        </a:spcBef>
                      </a:pPr>
                      <a:r>
                        <a:rPr sz="1200" spc="-5" dirty="0">
                          <a:latin typeface="맑은 고딕"/>
                          <a:cs typeface="맑은 고딕"/>
                        </a:rPr>
                        <a:t>9월~12월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175895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38100">
                      <a:solidFill>
                        <a:srgbClr val="FF0000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3500" algn="ctr">
                        <a:lnSpc>
                          <a:spcPct val="100000"/>
                        </a:lnSpc>
                        <a:spcBef>
                          <a:spcPts val="1385"/>
                        </a:spcBef>
                      </a:pPr>
                      <a:r>
                        <a:rPr sz="1200" spc="-5" dirty="0">
                          <a:latin typeface="맑은 고딕"/>
                          <a:cs typeface="맑은 고딕"/>
                        </a:rPr>
                        <a:t>6월말~8월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175895" marB="0">
                    <a:lnL w="38100">
                      <a:solidFill>
                        <a:srgbClr val="FF0000"/>
                      </a:solidFill>
                      <a:prstDash val="solid"/>
                    </a:lnL>
                    <a:lnR w="38100">
                      <a:solidFill>
                        <a:srgbClr val="FF0000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115" algn="ctr">
                        <a:lnSpc>
                          <a:spcPct val="100000"/>
                        </a:lnSpc>
                        <a:spcBef>
                          <a:spcPts val="1385"/>
                        </a:spcBef>
                      </a:pPr>
                      <a:r>
                        <a:rPr sz="1200" spc="-5" dirty="0">
                          <a:latin typeface="맑은 고딕"/>
                          <a:cs typeface="맑은 고딕"/>
                        </a:rPr>
                        <a:t>12월말~2월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175895" marB="0">
                    <a:lnL w="38100">
                      <a:solidFill>
                        <a:srgbClr val="FF0000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356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70"/>
                        </a:spcBef>
                      </a:pPr>
                      <a:r>
                        <a:rPr sz="1200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결과보고서</a:t>
                      </a:r>
                      <a:r>
                        <a:rPr sz="1200" spc="-60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제출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860"/>
                        </a:spcBef>
                      </a:pPr>
                      <a:r>
                        <a:rPr sz="1200" spc="-5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(실습생</a:t>
                      </a:r>
                      <a:r>
                        <a:rPr sz="1200" spc="-25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→</a:t>
                      </a:r>
                      <a:r>
                        <a:rPr sz="1200" spc="-35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현장실습지원센터)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85090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  <a:solidFill>
                      <a:srgbClr val="0E419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200" spc="-5" dirty="0">
                          <a:latin typeface="맑은 고딕"/>
                          <a:cs typeface="맑은 고딕"/>
                        </a:rPr>
                        <a:t>6월말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4445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200" spc="-5" dirty="0">
                          <a:latin typeface="맑은 고딕"/>
                          <a:cs typeface="맑은 고딕"/>
                        </a:rPr>
                        <a:t>12월말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4445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38100">
                      <a:solidFill>
                        <a:srgbClr val="FF0000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R="61594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200" spc="-5" dirty="0">
                          <a:latin typeface="맑은 고딕"/>
                          <a:cs typeface="맑은 고딕"/>
                        </a:rPr>
                        <a:t>9월초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4445" marB="0">
                    <a:lnL w="38100">
                      <a:solidFill>
                        <a:srgbClr val="FF0000"/>
                      </a:solidFill>
                      <a:prstDash val="solid"/>
                    </a:lnL>
                    <a:lnR w="38100">
                      <a:solidFill>
                        <a:srgbClr val="FF0000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3111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200" spc="-5" dirty="0">
                          <a:latin typeface="맑은 고딕"/>
                          <a:cs typeface="맑은 고딕"/>
                        </a:rPr>
                        <a:t>3월초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4445" marB="0">
                    <a:lnL w="38100">
                      <a:solidFill>
                        <a:srgbClr val="FF0000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370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385"/>
                        </a:spcBef>
                      </a:pPr>
                      <a:r>
                        <a:rPr sz="1200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학점</a:t>
                      </a:r>
                      <a:r>
                        <a:rPr sz="1200" spc="-60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인정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175895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  <a:solidFill>
                      <a:srgbClr val="0E419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385"/>
                        </a:spcBef>
                      </a:pPr>
                      <a:r>
                        <a:rPr sz="1200" dirty="0">
                          <a:latin typeface="맑은 고딕"/>
                          <a:cs typeface="맑은 고딕"/>
                        </a:rPr>
                        <a:t>학사일정과</a:t>
                      </a:r>
                      <a:r>
                        <a:rPr sz="1200" spc="-6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dirty="0">
                          <a:latin typeface="맑은 고딕"/>
                          <a:cs typeface="맑은 고딕"/>
                        </a:rPr>
                        <a:t>동일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175895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385"/>
                        </a:spcBef>
                      </a:pPr>
                      <a:r>
                        <a:rPr sz="1200" dirty="0">
                          <a:latin typeface="맑은 고딕"/>
                          <a:cs typeface="맑은 고딕"/>
                        </a:rPr>
                        <a:t>학사일정과</a:t>
                      </a:r>
                      <a:r>
                        <a:rPr sz="1200" spc="-6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dirty="0">
                          <a:latin typeface="맑은 고딕"/>
                          <a:cs typeface="맑은 고딕"/>
                        </a:rPr>
                        <a:t>동일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175895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38100">
                      <a:solidFill>
                        <a:srgbClr val="FF0000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1594" algn="ctr">
                        <a:lnSpc>
                          <a:spcPct val="100000"/>
                        </a:lnSpc>
                        <a:spcBef>
                          <a:spcPts val="1385"/>
                        </a:spcBef>
                      </a:pPr>
                      <a:r>
                        <a:rPr sz="1200" spc="-5" dirty="0">
                          <a:latin typeface="맑은 고딕"/>
                          <a:cs typeface="맑은 고딕"/>
                        </a:rPr>
                        <a:t>9월</a:t>
                      </a:r>
                      <a:r>
                        <a:rPr sz="1200" spc="-4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dirty="0">
                          <a:latin typeface="맑은 고딕"/>
                          <a:cs typeface="맑은 고딕"/>
                        </a:rPr>
                        <a:t>초중순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175895" marB="0">
                    <a:lnL w="38100">
                      <a:solidFill>
                        <a:srgbClr val="FF0000"/>
                      </a:solidFill>
                      <a:prstDash val="solid"/>
                    </a:lnL>
                    <a:lnR w="38100">
                      <a:solidFill>
                        <a:srgbClr val="FF0000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115" algn="ctr">
                        <a:lnSpc>
                          <a:spcPct val="100000"/>
                        </a:lnSpc>
                        <a:spcBef>
                          <a:spcPts val="1385"/>
                        </a:spcBef>
                      </a:pPr>
                      <a:r>
                        <a:rPr sz="1200" spc="-5" dirty="0">
                          <a:latin typeface="맑은 고딕"/>
                          <a:cs typeface="맑은 고딕"/>
                        </a:rPr>
                        <a:t>3월</a:t>
                      </a:r>
                      <a:r>
                        <a:rPr sz="1200" spc="-4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dirty="0">
                          <a:latin typeface="맑은 고딕"/>
                          <a:cs typeface="맑은 고딕"/>
                        </a:rPr>
                        <a:t>초중순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175895" marB="0">
                    <a:lnL w="38100">
                      <a:solidFill>
                        <a:srgbClr val="FF0000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370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385"/>
                        </a:spcBef>
                      </a:pPr>
                      <a:r>
                        <a:rPr sz="1200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영구성적</a:t>
                      </a:r>
                      <a:r>
                        <a:rPr sz="1200" spc="-60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처리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175895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  <a:solidFill>
                      <a:srgbClr val="0E419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385"/>
                        </a:spcBef>
                      </a:pPr>
                      <a:r>
                        <a:rPr sz="1200" dirty="0">
                          <a:latin typeface="맑은 고딕"/>
                          <a:cs typeface="맑은 고딕"/>
                        </a:rPr>
                        <a:t>학사일정과</a:t>
                      </a:r>
                      <a:r>
                        <a:rPr sz="1200" spc="-6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dirty="0">
                          <a:latin typeface="맑은 고딕"/>
                          <a:cs typeface="맑은 고딕"/>
                        </a:rPr>
                        <a:t>동일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175895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385"/>
                        </a:spcBef>
                      </a:pPr>
                      <a:r>
                        <a:rPr sz="1200" dirty="0">
                          <a:latin typeface="맑은 고딕"/>
                          <a:cs typeface="맑은 고딕"/>
                        </a:rPr>
                        <a:t>학사일정과</a:t>
                      </a:r>
                      <a:r>
                        <a:rPr sz="1200" spc="-6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dirty="0">
                          <a:latin typeface="맑은 고딕"/>
                          <a:cs typeface="맑은 고딕"/>
                        </a:rPr>
                        <a:t>동일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175895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38100">
                      <a:solidFill>
                        <a:srgbClr val="FF0000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1594" algn="ctr">
                        <a:lnSpc>
                          <a:spcPct val="100000"/>
                        </a:lnSpc>
                        <a:spcBef>
                          <a:spcPts val="1385"/>
                        </a:spcBef>
                      </a:pPr>
                      <a:r>
                        <a:rPr sz="1200" spc="-5" dirty="0">
                          <a:latin typeface="맑은 고딕"/>
                          <a:cs typeface="맑은 고딕"/>
                        </a:rPr>
                        <a:t>9월</a:t>
                      </a:r>
                      <a:r>
                        <a:rPr sz="1200" spc="-4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dirty="0">
                          <a:latin typeface="맑은 고딕"/>
                          <a:cs typeface="맑은 고딕"/>
                        </a:rPr>
                        <a:t>셋째주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175895" marB="0">
                    <a:lnL w="38100">
                      <a:solidFill>
                        <a:srgbClr val="FF0000"/>
                      </a:solidFill>
                      <a:prstDash val="solid"/>
                    </a:lnL>
                    <a:lnR w="38100">
                      <a:solidFill>
                        <a:srgbClr val="FF0000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115" algn="ctr">
                        <a:lnSpc>
                          <a:spcPct val="100000"/>
                        </a:lnSpc>
                        <a:spcBef>
                          <a:spcPts val="1385"/>
                        </a:spcBef>
                      </a:pPr>
                      <a:r>
                        <a:rPr sz="1200" spc="-5" dirty="0">
                          <a:latin typeface="맑은 고딕"/>
                          <a:cs typeface="맑은 고딕"/>
                        </a:rPr>
                        <a:t>3월</a:t>
                      </a:r>
                      <a:r>
                        <a:rPr sz="1200" spc="-4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dirty="0">
                          <a:latin typeface="맑은 고딕"/>
                          <a:cs typeface="맑은 고딕"/>
                        </a:rPr>
                        <a:t>셋째주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175895" marB="0">
                    <a:lnL w="38100">
                      <a:solidFill>
                        <a:srgbClr val="FF0000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29539"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38100">
                      <a:solidFill>
                        <a:srgbClr val="FF0000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FF0000"/>
                      </a:solidFill>
                      <a:prstDash val="solid"/>
                    </a:lnL>
                    <a:lnR w="38100">
                      <a:solidFill>
                        <a:srgbClr val="FF0000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38100">
                      <a:solidFill>
                        <a:srgbClr val="FF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FF0000"/>
                      </a:solidFill>
                      <a:prstDash val="solid"/>
                    </a:lnL>
                    <a:lnT w="12700">
                      <a:solidFill>
                        <a:srgbClr val="4471C4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513377" y="376250"/>
            <a:ext cx="315595" cy="391426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345440" y="366670"/>
            <a:ext cx="65976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30" dirty="0">
                <a:latin typeface="휴먼옛체"/>
                <a:cs typeface="휴먼옛체"/>
              </a:rPr>
              <a:t>Q</a:t>
            </a:r>
            <a:r>
              <a:rPr sz="2400" spc="35" dirty="0">
                <a:latin typeface="휴먼옛체"/>
                <a:cs typeface="휴먼옛체"/>
              </a:rPr>
              <a:t>&amp;</a:t>
            </a:r>
            <a:r>
              <a:rPr sz="2400" spc="125" dirty="0">
                <a:latin typeface="휴먼옛체"/>
                <a:cs typeface="휴먼옛체"/>
              </a:rPr>
              <a:t>A</a:t>
            </a:r>
            <a:endParaRPr sz="2400">
              <a:latin typeface="휴먼옛체"/>
              <a:cs typeface="휴먼옛체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66700" y="807719"/>
            <a:ext cx="11146790" cy="68580"/>
          </a:xfrm>
          <a:custGeom>
            <a:avLst/>
            <a:gdLst/>
            <a:ahLst/>
            <a:cxnLst/>
            <a:rect l="l" t="t" r="r" b="b"/>
            <a:pathLst>
              <a:path w="11146790" h="68580">
                <a:moveTo>
                  <a:pt x="11146536" y="0"/>
                </a:moveTo>
                <a:lnTo>
                  <a:pt x="0" y="0"/>
                </a:lnTo>
                <a:lnTo>
                  <a:pt x="0" y="68579"/>
                </a:lnTo>
                <a:lnTo>
                  <a:pt x="11146536" y="68579"/>
                </a:lnTo>
                <a:lnTo>
                  <a:pt x="11146536" y="0"/>
                </a:lnTo>
                <a:close/>
              </a:path>
            </a:pathLst>
          </a:custGeom>
          <a:solidFill>
            <a:srgbClr val="FF4F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45440" y="993373"/>
            <a:ext cx="308102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40" dirty="0">
                <a:latin typeface="휴먼옛체"/>
                <a:cs typeface="휴먼옛체"/>
              </a:rPr>
              <a:t>1</a:t>
            </a:r>
            <a:r>
              <a:rPr spc="-25" dirty="0">
                <a:latin typeface="휴먼옛체"/>
                <a:cs typeface="휴먼옛체"/>
              </a:rPr>
              <a:t>.</a:t>
            </a:r>
            <a:r>
              <a:rPr spc="-190" dirty="0">
                <a:latin typeface="휴먼옛체"/>
                <a:cs typeface="휴먼옛체"/>
              </a:rPr>
              <a:t> </a:t>
            </a:r>
            <a:r>
              <a:rPr spc="-220" dirty="0"/>
              <a:t>현장실습은</a:t>
            </a:r>
            <a:r>
              <a:rPr spc="-60" dirty="0"/>
              <a:t> </a:t>
            </a:r>
            <a:r>
              <a:rPr spc="-220" dirty="0"/>
              <a:t>누가</a:t>
            </a:r>
            <a:r>
              <a:rPr spc="-75" dirty="0"/>
              <a:t> </a:t>
            </a:r>
            <a:r>
              <a:rPr spc="-220" dirty="0"/>
              <a:t>갈</a:t>
            </a:r>
            <a:r>
              <a:rPr spc="-75" dirty="0"/>
              <a:t> </a:t>
            </a:r>
            <a:r>
              <a:rPr spc="-220" dirty="0"/>
              <a:t>수</a:t>
            </a:r>
            <a:r>
              <a:rPr spc="-75" dirty="0"/>
              <a:t> </a:t>
            </a:r>
            <a:r>
              <a:rPr spc="-220" dirty="0"/>
              <a:t>있나요</a:t>
            </a:r>
            <a:r>
              <a:rPr spc="45" dirty="0">
                <a:latin typeface="휴먼옛체"/>
                <a:cs typeface="휴먼옛체"/>
              </a:rPr>
              <a:t>?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638555" y="1394460"/>
            <a:ext cx="10774680" cy="1440180"/>
          </a:xfrm>
          <a:prstGeom prst="rect">
            <a:avLst/>
          </a:prstGeom>
          <a:ln w="12192">
            <a:solidFill>
              <a:srgbClr val="01C6E1"/>
            </a:solidFill>
          </a:ln>
        </p:spPr>
        <p:txBody>
          <a:bodyPr vert="horz" wrap="square" lIns="0" tIns="125095" rIns="0" bIns="0" rtlCol="0">
            <a:spAutoFit/>
          </a:bodyPr>
          <a:lstStyle/>
          <a:p>
            <a:pPr marL="377825" indent="-287655">
              <a:lnSpc>
                <a:spcPct val="100000"/>
              </a:lnSpc>
              <a:spcBef>
                <a:spcPts val="985"/>
              </a:spcBef>
              <a:buFont typeface="Arial"/>
              <a:buChar char="•"/>
              <a:tabLst>
                <a:tab pos="377190" algn="l"/>
                <a:tab pos="378460" algn="l"/>
              </a:tabLst>
            </a:pPr>
            <a:r>
              <a:rPr sz="1400" spc="-165" dirty="0">
                <a:latin typeface="HY목각파임B"/>
                <a:cs typeface="HY목각파임B"/>
              </a:rPr>
              <a:t>현장실습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교과목은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40" dirty="0">
                <a:latin typeface="휴먼옛체"/>
                <a:cs typeface="휴먼옛체"/>
              </a:rPr>
              <a:t>2</a:t>
            </a:r>
            <a:r>
              <a:rPr sz="1400" spc="-165" dirty="0">
                <a:latin typeface="HY목각파임B"/>
                <a:cs typeface="HY목각파임B"/>
              </a:rPr>
              <a:t>개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학기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이상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이수한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재학생에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한하여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수강신청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가능</a:t>
            </a:r>
            <a:endParaRPr sz="1400">
              <a:latin typeface="HY목각파임B"/>
              <a:cs typeface="HY목각파임B"/>
            </a:endParaRPr>
          </a:p>
          <a:p>
            <a:pPr marL="377825" indent="-287655">
              <a:lnSpc>
                <a:spcPct val="100000"/>
              </a:lnSpc>
              <a:spcBef>
                <a:spcPts val="840"/>
              </a:spcBef>
              <a:buFont typeface="Arial"/>
              <a:buChar char="•"/>
              <a:tabLst>
                <a:tab pos="377190" algn="l"/>
                <a:tab pos="378460" algn="l"/>
              </a:tabLst>
            </a:pPr>
            <a:r>
              <a:rPr sz="1400" spc="-165" dirty="0">
                <a:latin typeface="HY목각파임B"/>
                <a:cs typeface="HY목각파임B"/>
              </a:rPr>
              <a:t>단</a:t>
            </a:r>
            <a:r>
              <a:rPr sz="1400" spc="-20" dirty="0">
                <a:latin typeface="휴먼옛체"/>
                <a:cs typeface="휴먼옛체"/>
              </a:rPr>
              <a:t>,</a:t>
            </a:r>
            <a:r>
              <a:rPr sz="1400" spc="-145" dirty="0">
                <a:latin typeface="휴먼옛체"/>
                <a:cs typeface="휴먼옛체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다음에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해당되는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학생은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수강이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불가함</a:t>
            </a:r>
            <a:endParaRPr sz="1400">
              <a:latin typeface="HY목각파임B"/>
              <a:cs typeface="HY목각파임B"/>
            </a:endParaRPr>
          </a:p>
          <a:p>
            <a:pPr marL="522605" lvl="1" indent="-145415">
              <a:lnSpc>
                <a:spcPct val="100000"/>
              </a:lnSpc>
              <a:spcBef>
                <a:spcPts val="840"/>
              </a:spcBef>
              <a:buFont typeface=""/>
              <a:buChar char="-"/>
              <a:tabLst>
                <a:tab pos="523240" algn="l"/>
              </a:tabLst>
            </a:pPr>
            <a:r>
              <a:rPr sz="1400" spc="-165" dirty="0">
                <a:latin typeface="HY목각파임B"/>
                <a:cs typeface="HY목각파임B"/>
              </a:rPr>
              <a:t>신청일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기준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40" dirty="0">
                <a:latin typeface="휴먼옛체"/>
                <a:cs typeface="휴먼옛체"/>
              </a:rPr>
              <a:t>3</a:t>
            </a:r>
            <a:r>
              <a:rPr sz="1400" spc="-165" dirty="0">
                <a:latin typeface="HY목각파임B"/>
                <a:cs typeface="HY목각파임B"/>
              </a:rPr>
              <a:t>학년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40" dirty="0">
                <a:latin typeface="휴먼옛체"/>
                <a:cs typeface="휴먼옛체"/>
              </a:rPr>
              <a:t>1</a:t>
            </a:r>
            <a:r>
              <a:rPr sz="1400" spc="-165" dirty="0">
                <a:latin typeface="HY목각파임B"/>
                <a:cs typeface="HY목각파임B"/>
              </a:rPr>
              <a:t>학기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편입학생</a:t>
            </a:r>
            <a:r>
              <a:rPr sz="1400" spc="-25" dirty="0">
                <a:latin typeface="휴먼옛체"/>
                <a:cs typeface="휴먼옛체"/>
              </a:rPr>
              <a:t>(</a:t>
            </a:r>
            <a:r>
              <a:rPr sz="1400" spc="-165" dirty="0">
                <a:latin typeface="HY목각파임B"/>
                <a:cs typeface="HY목각파임B"/>
              </a:rPr>
              <a:t>편입전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성적은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인정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불가</a:t>
            </a:r>
            <a:r>
              <a:rPr sz="1400" spc="-20" dirty="0">
                <a:latin typeface="휴먼옛체"/>
                <a:cs typeface="휴먼옛체"/>
              </a:rPr>
              <a:t>,</a:t>
            </a:r>
            <a:r>
              <a:rPr sz="1400" spc="-145" dirty="0">
                <a:latin typeface="휴먼옛체"/>
                <a:cs typeface="휴먼옛체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본교에서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40" dirty="0">
                <a:latin typeface="휴먼옛체"/>
                <a:cs typeface="휴먼옛체"/>
              </a:rPr>
              <a:t>1</a:t>
            </a:r>
            <a:r>
              <a:rPr sz="1400" spc="-165" dirty="0">
                <a:latin typeface="HY목각파임B"/>
                <a:cs typeface="HY목각파임B"/>
              </a:rPr>
              <a:t>개학기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이상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이수하고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다음학기부터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현장실습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실시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가능</a:t>
            </a:r>
            <a:r>
              <a:rPr sz="1400" spc="-30" dirty="0">
                <a:latin typeface="휴먼옛체"/>
                <a:cs typeface="휴먼옛체"/>
              </a:rPr>
              <a:t>)</a:t>
            </a:r>
            <a:endParaRPr sz="1400">
              <a:latin typeface="휴먼옛체"/>
              <a:cs typeface="휴먼옛체"/>
            </a:endParaRPr>
          </a:p>
          <a:p>
            <a:pPr marL="522605" lvl="1" indent="-145415">
              <a:lnSpc>
                <a:spcPct val="100000"/>
              </a:lnSpc>
              <a:spcBef>
                <a:spcPts val="840"/>
              </a:spcBef>
              <a:buFont typeface=""/>
              <a:buChar char="-"/>
              <a:tabLst>
                <a:tab pos="523240" algn="l"/>
              </a:tabLst>
            </a:pPr>
            <a:r>
              <a:rPr sz="1400" spc="-165" dirty="0">
                <a:latin typeface="HY목각파임B"/>
                <a:cs typeface="HY목각파임B"/>
              </a:rPr>
              <a:t>졸업에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필요한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학점을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모두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채운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졸업유예자는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마지막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학기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이후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계절제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현장실습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신청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불가</a:t>
            </a:r>
            <a:endParaRPr sz="1400">
              <a:latin typeface="HY목각파임B"/>
              <a:cs typeface="HY목각파임B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42563" y="3135339"/>
            <a:ext cx="52311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40" dirty="0">
                <a:latin typeface="휴먼옛체"/>
                <a:cs typeface="휴먼옛체"/>
              </a:rPr>
              <a:t>2</a:t>
            </a:r>
            <a:r>
              <a:rPr sz="1800" spc="-25" dirty="0">
                <a:latin typeface="휴먼옛체"/>
                <a:cs typeface="휴먼옛체"/>
              </a:rPr>
              <a:t>.</a:t>
            </a:r>
            <a:r>
              <a:rPr sz="1800" spc="-190" dirty="0">
                <a:latin typeface="휴먼옛체"/>
                <a:cs typeface="휴먼옛체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현장실습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교과목과</a:t>
            </a:r>
            <a:r>
              <a:rPr sz="1800" spc="-75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동시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수강이</a:t>
            </a:r>
            <a:r>
              <a:rPr sz="1800" spc="-75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가능한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과목이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있나요</a:t>
            </a:r>
            <a:r>
              <a:rPr sz="1800" spc="45" dirty="0">
                <a:latin typeface="휴먼옛체"/>
                <a:cs typeface="휴먼옛체"/>
              </a:rPr>
              <a:t>?</a:t>
            </a:r>
            <a:endParaRPr sz="1800">
              <a:latin typeface="휴먼옛체"/>
              <a:cs typeface="휴먼옛체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35508" y="3520440"/>
            <a:ext cx="10774680" cy="1440180"/>
          </a:xfrm>
          <a:prstGeom prst="rect">
            <a:avLst/>
          </a:prstGeom>
          <a:ln w="12192">
            <a:solidFill>
              <a:srgbClr val="01C6E1"/>
            </a:solidFill>
          </a:ln>
        </p:spPr>
        <p:txBody>
          <a:bodyPr vert="horz" wrap="square" lIns="0" tIns="158115" rIns="0" bIns="0" rtlCol="0">
            <a:spAutoFit/>
          </a:bodyPr>
          <a:lstStyle/>
          <a:p>
            <a:pPr marL="377825" indent="-287020">
              <a:lnSpc>
                <a:spcPct val="100000"/>
              </a:lnSpc>
              <a:spcBef>
                <a:spcPts val="1245"/>
              </a:spcBef>
              <a:buFont typeface="Arial"/>
              <a:buChar char="•"/>
              <a:tabLst>
                <a:tab pos="377825" algn="l"/>
                <a:tab pos="378460" algn="l"/>
              </a:tabLst>
            </a:pPr>
            <a:r>
              <a:rPr sz="1400" spc="-165" dirty="0">
                <a:latin typeface="HY목각파임B"/>
                <a:cs typeface="HY목각파임B"/>
              </a:rPr>
              <a:t>현장실습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교과목은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해당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학기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신청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가능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학점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이내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원격강좌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40" dirty="0">
                <a:latin typeface="휴먼옛체"/>
                <a:cs typeface="휴먼옛체"/>
              </a:rPr>
              <a:t>1</a:t>
            </a:r>
            <a:r>
              <a:rPr sz="1400" spc="-165" dirty="0">
                <a:latin typeface="HY목각파임B"/>
                <a:cs typeface="HY목각파임B"/>
              </a:rPr>
              <a:t>과목까지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동시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수강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가능</a:t>
            </a:r>
            <a:endParaRPr sz="1400">
              <a:latin typeface="HY목각파임B"/>
              <a:cs typeface="HY목각파임B"/>
            </a:endParaRPr>
          </a:p>
          <a:p>
            <a:pPr marL="377825" indent="-287020">
              <a:lnSpc>
                <a:spcPct val="100000"/>
              </a:lnSpc>
              <a:spcBef>
                <a:spcPts val="840"/>
              </a:spcBef>
              <a:buFont typeface="Arial"/>
              <a:buChar char="•"/>
              <a:tabLst>
                <a:tab pos="377825" algn="l"/>
                <a:tab pos="378460" algn="l"/>
              </a:tabLst>
            </a:pPr>
            <a:r>
              <a:rPr sz="1400" spc="-165" dirty="0">
                <a:latin typeface="HY목각파임B"/>
                <a:cs typeface="HY목각파임B"/>
              </a:rPr>
              <a:t>여기서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의미하는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원격강좌는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795" dirty="0">
                <a:latin typeface="휴먼옛체"/>
                <a:cs typeface="휴먼옛체"/>
              </a:rPr>
              <a:t>‘</a:t>
            </a:r>
            <a:r>
              <a:rPr sz="1400" spc="-165" dirty="0">
                <a:latin typeface="HY목각파임B"/>
                <a:cs typeface="HY목각파임B"/>
              </a:rPr>
              <a:t>강의형태</a:t>
            </a:r>
            <a:r>
              <a:rPr sz="1400" spc="-790" dirty="0">
                <a:latin typeface="휴먼옛체"/>
                <a:cs typeface="휴먼옛체"/>
              </a:rPr>
              <a:t>’</a:t>
            </a:r>
            <a:r>
              <a:rPr sz="1400" spc="-165" dirty="0">
                <a:latin typeface="HY목각파임B"/>
                <a:cs typeface="HY목각파임B"/>
              </a:rPr>
              <a:t>가</a:t>
            </a:r>
            <a:r>
              <a:rPr sz="1400" spc="-5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원격이고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795" dirty="0">
                <a:latin typeface="휴먼옛체"/>
                <a:cs typeface="휴먼옛체"/>
              </a:rPr>
              <a:t>‘</a:t>
            </a:r>
            <a:r>
              <a:rPr sz="1400" spc="-165" dirty="0">
                <a:latin typeface="HY목각파임B"/>
                <a:cs typeface="HY목각파임B"/>
              </a:rPr>
              <a:t>강의실</a:t>
            </a:r>
            <a:r>
              <a:rPr sz="1400" spc="-790" dirty="0">
                <a:latin typeface="휴먼옛체"/>
                <a:cs typeface="휴먼옛체"/>
              </a:rPr>
              <a:t>’</a:t>
            </a:r>
            <a:r>
              <a:rPr sz="1400" spc="-165" dirty="0">
                <a:latin typeface="HY목각파임B"/>
                <a:cs typeface="HY목각파임B"/>
              </a:rPr>
              <a:t>이</a:t>
            </a:r>
            <a:r>
              <a:rPr sz="1400" spc="-5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미지정인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강좌임</a:t>
            </a:r>
            <a:endParaRPr sz="1400">
              <a:latin typeface="HY목각파임B"/>
              <a:cs typeface="HY목각파임B"/>
            </a:endParaRPr>
          </a:p>
          <a:p>
            <a:pPr marL="377825" indent="-287020">
              <a:lnSpc>
                <a:spcPct val="100000"/>
              </a:lnSpc>
              <a:spcBef>
                <a:spcPts val="840"/>
              </a:spcBef>
              <a:buFont typeface="Arial"/>
              <a:buChar char="•"/>
              <a:tabLst>
                <a:tab pos="377825" algn="l"/>
                <a:tab pos="378460" algn="l"/>
              </a:tabLst>
            </a:pPr>
            <a:r>
              <a:rPr sz="1400" spc="-165" dirty="0">
                <a:latin typeface="HY목각파임B"/>
                <a:cs typeface="HY목각파임B"/>
              </a:rPr>
              <a:t>학기제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현장실습생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중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마지막학기인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경우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795" dirty="0">
                <a:latin typeface="휴먼옛체"/>
                <a:cs typeface="휴먼옛체"/>
              </a:rPr>
              <a:t>‘</a:t>
            </a:r>
            <a:r>
              <a:rPr sz="1400" spc="-165" dirty="0">
                <a:latin typeface="HY목각파임B"/>
                <a:cs typeface="HY목각파임B"/>
              </a:rPr>
              <a:t>졸업논문</a:t>
            </a:r>
            <a:r>
              <a:rPr sz="1400" spc="-790" dirty="0">
                <a:latin typeface="휴먼옛체"/>
                <a:cs typeface="휴먼옛체"/>
              </a:rPr>
              <a:t>’</a:t>
            </a:r>
            <a:r>
              <a:rPr sz="1400" spc="-165" dirty="0">
                <a:latin typeface="HY목각파임B"/>
                <a:cs typeface="HY목각파임B"/>
              </a:rPr>
              <a:t>도</a:t>
            </a:r>
            <a:r>
              <a:rPr sz="1400" spc="-5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동시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수강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가능</a:t>
            </a:r>
            <a:endParaRPr sz="1400">
              <a:latin typeface="HY목각파임B"/>
              <a:cs typeface="HY목각파임B"/>
            </a:endParaRPr>
          </a:p>
          <a:p>
            <a:pPr marL="377825" indent="-287020">
              <a:lnSpc>
                <a:spcPct val="100000"/>
              </a:lnSpc>
              <a:spcBef>
                <a:spcPts val="840"/>
              </a:spcBef>
              <a:buFont typeface="Arial"/>
              <a:buChar char="•"/>
              <a:tabLst>
                <a:tab pos="377825" algn="l"/>
                <a:tab pos="378460" algn="l"/>
              </a:tabLst>
            </a:pPr>
            <a:r>
              <a:rPr sz="1400" spc="-165" dirty="0">
                <a:latin typeface="HY목각파임B"/>
                <a:cs typeface="HY목각파임B"/>
              </a:rPr>
              <a:t>예시</a:t>
            </a:r>
            <a:r>
              <a:rPr sz="1400" spc="-20" dirty="0">
                <a:latin typeface="휴먼옛체"/>
                <a:cs typeface="휴먼옛체"/>
              </a:rPr>
              <a:t>:</a:t>
            </a:r>
            <a:r>
              <a:rPr sz="1400" spc="-145" dirty="0">
                <a:latin typeface="휴먼옛체"/>
                <a:cs typeface="휴먼옛체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신청가능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학점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이내에서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현장실습</a:t>
            </a:r>
            <a:r>
              <a:rPr sz="1400" spc="-20" dirty="0">
                <a:latin typeface="휴먼옛체"/>
                <a:cs typeface="휴먼옛체"/>
              </a:rPr>
              <a:t>,</a:t>
            </a:r>
            <a:r>
              <a:rPr sz="1400" spc="-145" dirty="0">
                <a:latin typeface="휴먼옛체"/>
                <a:cs typeface="휴먼옛체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졸업논문</a:t>
            </a:r>
            <a:r>
              <a:rPr sz="1400" spc="-20" dirty="0">
                <a:latin typeface="휴먼옛체"/>
                <a:cs typeface="휴먼옛체"/>
              </a:rPr>
              <a:t>,</a:t>
            </a:r>
            <a:r>
              <a:rPr sz="1400" spc="-145" dirty="0">
                <a:latin typeface="휴먼옛체"/>
                <a:cs typeface="휴먼옛체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원격강좌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40" dirty="0">
                <a:latin typeface="휴먼옛체"/>
                <a:cs typeface="휴먼옛체"/>
              </a:rPr>
              <a:t>1</a:t>
            </a:r>
            <a:r>
              <a:rPr sz="1400" spc="-165" dirty="0">
                <a:latin typeface="HY목각파임B"/>
                <a:cs typeface="HY목각파임B"/>
              </a:rPr>
              <a:t>개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한학기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내</a:t>
            </a:r>
            <a:r>
              <a:rPr sz="1400" spc="-5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동시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진행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가능</a:t>
            </a:r>
            <a:endParaRPr sz="1400">
              <a:latin typeface="HY목각파임B"/>
              <a:cs typeface="HY목각파임B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45440" y="5147373"/>
            <a:ext cx="3821429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40" dirty="0">
                <a:latin typeface="휴먼옛체"/>
                <a:cs typeface="휴먼옛체"/>
              </a:rPr>
              <a:t>3</a:t>
            </a:r>
            <a:r>
              <a:rPr sz="1800" spc="-25" dirty="0">
                <a:latin typeface="휴먼옛체"/>
                <a:cs typeface="휴먼옛체"/>
              </a:rPr>
              <a:t>.</a:t>
            </a:r>
            <a:r>
              <a:rPr sz="1800" spc="-190" dirty="0">
                <a:latin typeface="휴먼옛체"/>
                <a:cs typeface="휴먼옛체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현장실습은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수강신청은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어떻게</a:t>
            </a:r>
            <a:r>
              <a:rPr sz="1800" spc="-60" dirty="0">
                <a:latin typeface="HY목각파임B"/>
                <a:cs typeface="HY목각파임B"/>
              </a:rPr>
              <a:t> </a:t>
            </a:r>
            <a:r>
              <a:rPr sz="1800" spc="-220" dirty="0">
                <a:latin typeface="HY목각파임B"/>
                <a:cs typeface="HY목각파임B"/>
              </a:rPr>
              <a:t>하나요</a:t>
            </a:r>
            <a:r>
              <a:rPr sz="1800" spc="45" dirty="0">
                <a:latin typeface="휴먼옛체"/>
                <a:cs typeface="휴먼옛체"/>
              </a:rPr>
              <a:t>?</a:t>
            </a:r>
            <a:endParaRPr sz="1800">
              <a:latin typeface="휴먼옛체"/>
              <a:cs typeface="휴먼옛체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35508" y="5533644"/>
            <a:ext cx="10774680" cy="1143000"/>
          </a:xfrm>
          <a:prstGeom prst="rect">
            <a:avLst/>
          </a:prstGeom>
          <a:ln w="12192">
            <a:solidFill>
              <a:srgbClr val="01C6E1"/>
            </a:solidFill>
          </a:ln>
        </p:spPr>
        <p:txBody>
          <a:bodyPr vert="horz" wrap="square" lIns="0" tIns="381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0"/>
              </a:spcBef>
            </a:pPr>
            <a:endParaRPr sz="1250">
              <a:latin typeface="Times New Roman"/>
              <a:cs typeface="Times New Roman"/>
            </a:endParaRPr>
          </a:p>
          <a:p>
            <a:pPr marL="377825" indent="-287020">
              <a:lnSpc>
                <a:spcPct val="100000"/>
              </a:lnSpc>
              <a:buFont typeface="Arial"/>
              <a:buChar char="•"/>
              <a:tabLst>
                <a:tab pos="377825" algn="l"/>
                <a:tab pos="378460" algn="l"/>
              </a:tabLst>
            </a:pPr>
            <a:r>
              <a:rPr sz="1400" spc="-165" dirty="0">
                <a:latin typeface="HY목각파임B"/>
                <a:cs typeface="HY목각파임B"/>
              </a:rPr>
              <a:t>현장실습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교과목은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현장실습에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필요한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서류를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토대로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현장실습지원센터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측에서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일괄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수강신청이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됩니다</a:t>
            </a:r>
            <a:endParaRPr sz="1400">
              <a:latin typeface="HY목각파임B"/>
              <a:cs typeface="HY목각파임B"/>
            </a:endParaRPr>
          </a:p>
          <a:p>
            <a:pPr marL="377825" indent="-287020">
              <a:lnSpc>
                <a:spcPct val="100000"/>
              </a:lnSpc>
              <a:spcBef>
                <a:spcPts val="840"/>
              </a:spcBef>
              <a:buFont typeface="Arial"/>
              <a:buChar char="•"/>
              <a:tabLst>
                <a:tab pos="377825" algn="l"/>
                <a:tab pos="378460" algn="l"/>
              </a:tabLst>
            </a:pPr>
            <a:r>
              <a:rPr sz="1400" spc="-165" dirty="0">
                <a:latin typeface="HY목각파임B"/>
                <a:cs typeface="HY목각파임B"/>
              </a:rPr>
              <a:t>주관부서</a:t>
            </a:r>
            <a:r>
              <a:rPr sz="1400" spc="-25" dirty="0">
                <a:latin typeface="휴먼옛체"/>
                <a:cs typeface="휴먼옛체"/>
              </a:rPr>
              <a:t>(</a:t>
            </a:r>
            <a:r>
              <a:rPr sz="1400" spc="-165" dirty="0">
                <a:latin typeface="HY목각파임B"/>
                <a:cs typeface="HY목각파임B"/>
              </a:rPr>
              <a:t>사업단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또는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학과</a:t>
            </a:r>
            <a:r>
              <a:rPr sz="1400" spc="-25" dirty="0">
                <a:latin typeface="휴먼옛체"/>
                <a:cs typeface="휴먼옛체"/>
              </a:rPr>
              <a:t>)</a:t>
            </a:r>
            <a:r>
              <a:rPr sz="1400" spc="-165" dirty="0">
                <a:latin typeface="HY목각파임B"/>
                <a:cs typeface="HY목각파임B"/>
              </a:rPr>
              <a:t>로</a:t>
            </a:r>
            <a:r>
              <a:rPr sz="1400" spc="-5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정해진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기간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내에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수강에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필요한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서류를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제출하면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추후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현장실습지원센터</a:t>
            </a:r>
            <a:r>
              <a:rPr sz="1400" spc="-3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측에서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현장실습기간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내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수강신청합니다</a:t>
            </a:r>
            <a:endParaRPr sz="1400">
              <a:latin typeface="HY목각파임B"/>
              <a:cs typeface="HY목각파임B"/>
            </a:endParaRPr>
          </a:p>
          <a:p>
            <a:pPr marL="377825" indent="-287020">
              <a:lnSpc>
                <a:spcPct val="100000"/>
              </a:lnSpc>
              <a:spcBef>
                <a:spcPts val="840"/>
              </a:spcBef>
              <a:buFont typeface="Arial"/>
              <a:buChar char="•"/>
              <a:tabLst>
                <a:tab pos="377825" algn="l"/>
                <a:tab pos="378460" algn="l"/>
              </a:tabLst>
            </a:pPr>
            <a:r>
              <a:rPr sz="1400" spc="-165" dirty="0">
                <a:latin typeface="HY목각파임B"/>
                <a:cs typeface="HY목각파임B"/>
              </a:rPr>
              <a:t>해당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교과목은</a:t>
            </a:r>
            <a:r>
              <a:rPr sz="1400" spc="-60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학생이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직접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수강신청이</a:t>
            </a:r>
            <a:r>
              <a:rPr sz="1400" spc="-45" dirty="0">
                <a:latin typeface="HY목각파임B"/>
                <a:cs typeface="HY목각파임B"/>
              </a:rPr>
              <a:t> </a:t>
            </a:r>
            <a:r>
              <a:rPr sz="1400" spc="-165" dirty="0">
                <a:latin typeface="HY목각파임B"/>
                <a:cs typeface="HY목각파임B"/>
              </a:rPr>
              <a:t>불가합니다</a:t>
            </a:r>
            <a:endParaRPr sz="1400">
              <a:latin typeface="HY목각파임B"/>
              <a:cs typeface="HY목각파임B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562C1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</TotalTime>
  <Words>1660</Words>
  <Application>Microsoft Office PowerPoint</Application>
  <PresentationFormat>와이드스크린</PresentationFormat>
  <Paragraphs>293</Paragraphs>
  <Slides>16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27" baseType="lpstr">
      <vt:lpstr>HY</vt:lpstr>
      <vt:lpstr>HY목각파임B</vt:lpstr>
      <vt:lpstr>맑은 고딕</vt:lpstr>
      <vt:lpstr>함초롬돋움</vt:lpstr>
      <vt:lpstr>휴먼둥근헤드라인</vt:lpstr>
      <vt:lpstr>휴먼옛체</vt:lpstr>
      <vt:lpstr>Arial</vt:lpstr>
      <vt:lpstr>Calibri</vt:lpstr>
      <vt:lpstr>Times New Roman</vt:lpstr>
      <vt:lpstr>Wingdings</vt:lpstr>
      <vt:lpstr>Office Theme</vt:lpstr>
      <vt:lpstr>PowerPoint 프레젠테이션</vt:lpstr>
      <vt:lpstr>교육과정 소개 및 장점</vt:lpstr>
      <vt:lpstr>현장실습 교육과정 변경사항(교육부 대학생 현장실습학기제 운영 규정 전면 개정)</vt:lpstr>
      <vt:lpstr>현장실습 참가 자격</vt:lpstr>
      <vt:lpstr>현장실습 교과목 편성</vt:lpstr>
      <vt:lpstr>현장실습 추진일정(2023학년도 하계방학 기준)</vt:lpstr>
      <vt:lpstr>현장실습 참여에 따른 본교 지원사항</vt:lpstr>
      <vt:lpstr>현장실습 제외 기준</vt:lpstr>
      <vt:lpstr>현장실습과정 지원하기</vt:lpstr>
      <vt:lpstr>현장실습과정 지원하기</vt:lpstr>
      <vt:lpstr>현장실습과정 지원하기</vt:lpstr>
      <vt:lpstr>현장실습과정 지원하기</vt:lpstr>
      <vt:lpstr>현장실습과정 지원하기</vt:lpstr>
      <vt:lpstr>현장실습과정 지원하기</vt:lpstr>
      <vt:lpstr>(선발 후) 현장실습 주요 추진일정</vt:lpstr>
      <vt:lpstr>1. 현장실습은 누가 갈 수 있나요?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KMU_USER</dc:creator>
  <cp:lastModifiedBy>Owner</cp:lastModifiedBy>
  <cp:revision>5</cp:revision>
  <dcterms:created xsi:type="dcterms:W3CDTF">2023-06-12T00:46:31Z</dcterms:created>
  <dcterms:modified xsi:type="dcterms:W3CDTF">2023-08-17T04:50:58Z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2023-05-11T00:00:00Z</vt:filetime>
  </property>
  <property fmtid="{D5CDD505-2E9C-101B-9397-08002B2CF9AE}" pid="3" name="Creator">
    <vt:lpwstr>PowerPoint용 Acrobat PDFMaker 23</vt:lpwstr>
  </property>
  <property fmtid="{D5CDD505-2E9C-101B-9397-08002B2CF9AE}" pid="4" name="LastSaved">
    <vt:filetime>2023-06-12T00:00:00Z</vt:filetime>
  </property>
</Properties>
</file>